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doc" ContentType="application/msword"/>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xml" ContentType="application/vnd.openxmlformats-officedocument.drawingml.chart+xml"/>
  <Override PartName="/ppt/drawings/drawing1.xml" ContentType="application/vnd.openxmlformats-officedocument.drawingml.chartshapes+xml"/>
  <Override PartName="/ppt/charts/chart3.xml" ContentType="application/vnd.openxmlformats-officedocument.drawingml.chart+xml"/>
  <Override PartName="/ppt/notesSlides/notesSlide22.xml" ContentType="application/vnd.openxmlformats-officedocument.presentationml.notesSlide+xml"/>
  <Override PartName="/ppt/charts/chart4.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5" r:id="rId2"/>
  </p:sldMasterIdLst>
  <p:notesMasterIdLst>
    <p:notesMasterId r:id="rId62"/>
  </p:notesMasterIdLst>
  <p:sldIdLst>
    <p:sldId id="361" r:id="rId3"/>
    <p:sldId id="295" r:id="rId4"/>
    <p:sldId id="560" r:id="rId5"/>
    <p:sldId id="565" r:id="rId6"/>
    <p:sldId id="398" r:id="rId7"/>
    <p:sldId id="399" r:id="rId8"/>
    <p:sldId id="401" r:id="rId9"/>
    <p:sldId id="403" r:id="rId10"/>
    <p:sldId id="495" r:id="rId11"/>
    <p:sldId id="562" r:id="rId12"/>
    <p:sldId id="564" r:id="rId13"/>
    <p:sldId id="551" r:id="rId14"/>
    <p:sldId id="501" r:id="rId15"/>
    <p:sldId id="504" r:id="rId16"/>
    <p:sldId id="507" r:id="rId17"/>
    <p:sldId id="532" r:id="rId18"/>
    <p:sldId id="607" r:id="rId19"/>
    <p:sldId id="535" r:id="rId20"/>
    <p:sldId id="536" r:id="rId21"/>
    <p:sldId id="608" r:id="rId22"/>
    <p:sldId id="540" r:id="rId23"/>
    <p:sldId id="550" r:id="rId24"/>
    <p:sldId id="544" r:id="rId25"/>
    <p:sldId id="545" r:id="rId26"/>
    <p:sldId id="546" r:id="rId27"/>
    <p:sldId id="557" r:id="rId28"/>
    <p:sldId id="572" r:id="rId29"/>
    <p:sldId id="573" r:id="rId30"/>
    <p:sldId id="585" r:id="rId31"/>
    <p:sldId id="575" r:id="rId32"/>
    <p:sldId id="576" r:id="rId33"/>
    <p:sldId id="577" r:id="rId34"/>
    <p:sldId id="578" r:id="rId35"/>
    <p:sldId id="579" r:id="rId36"/>
    <p:sldId id="580" r:id="rId37"/>
    <p:sldId id="582" r:id="rId38"/>
    <p:sldId id="583" r:id="rId39"/>
    <p:sldId id="584" r:id="rId40"/>
    <p:sldId id="568" r:id="rId41"/>
    <p:sldId id="547" r:id="rId42"/>
    <p:sldId id="548" r:id="rId43"/>
    <p:sldId id="549" r:id="rId44"/>
    <p:sldId id="588" r:id="rId45"/>
    <p:sldId id="591" r:id="rId46"/>
    <p:sldId id="592" r:id="rId47"/>
    <p:sldId id="590" r:id="rId48"/>
    <p:sldId id="593" r:id="rId49"/>
    <p:sldId id="596" r:id="rId50"/>
    <p:sldId id="597" r:id="rId51"/>
    <p:sldId id="598" r:id="rId52"/>
    <p:sldId id="605" r:id="rId53"/>
    <p:sldId id="599" r:id="rId54"/>
    <p:sldId id="600" r:id="rId55"/>
    <p:sldId id="601" r:id="rId56"/>
    <p:sldId id="602" r:id="rId57"/>
    <p:sldId id="603" r:id="rId58"/>
    <p:sldId id="589" r:id="rId59"/>
    <p:sldId id="419" r:id="rId60"/>
    <p:sldId id="606" r:id="rId6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risti Gray" initials="CG" lastIdx="1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150F"/>
    <a:srgbClr val="F09828"/>
    <a:srgbClr val="FF1102"/>
    <a:srgbClr val="A3D5D9"/>
    <a:srgbClr val="99CCFF"/>
    <a:srgbClr val="000000"/>
    <a:srgbClr val="21FE11"/>
    <a:srgbClr val="FFFFFF"/>
    <a:srgbClr val="0B1793"/>
    <a:srgbClr val="1428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21" autoAdjust="0"/>
    <p:restoredTop sz="83622" autoAdjust="0"/>
  </p:normalViewPr>
  <p:slideViewPr>
    <p:cSldViewPr>
      <p:cViewPr varScale="1">
        <p:scale>
          <a:sx n="67" d="100"/>
          <a:sy n="67" d="100"/>
        </p:scale>
        <p:origin x="-1459" y="-91"/>
      </p:cViewPr>
      <p:guideLst>
        <p:guide orient="horz" pos="2160"/>
        <p:guide orient="horz" pos="4176"/>
        <p:guide orient="horz" pos="528"/>
        <p:guide orient="horz" pos="624"/>
        <p:guide pos="2880"/>
        <p:guide pos="288"/>
        <p:guide pos="54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8" d="100"/>
        <a:sy n="128" d="100"/>
      </p:scale>
      <p:origin x="0" y="4795"/>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3"/>
            <c:bubble3D val="0"/>
            <c:spPr>
              <a:solidFill>
                <a:schemeClr val="bg1">
                  <a:lumMod val="50000"/>
                </a:schemeClr>
              </a:solidFill>
            </c:spPr>
          </c:dPt>
          <c:dLbls>
            <c:dLbl>
              <c:idx val="0"/>
              <c:layout>
                <c:manualLayout>
                  <c:x val="5.4962169907332999E-2"/>
                  <c:y val="1.54326769719954E-2"/>
                </c:manualLayout>
              </c:layout>
              <c:tx>
                <c:rich>
                  <a:bodyPr/>
                  <a:lstStyle/>
                  <a:p>
                    <a:pPr>
                      <a:defRPr sz="2200" b="1">
                        <a:solidFill>
                          <a:schemeClr val="bg1"/>
                        </a:solidFill>
                      </a:defRPr>
                    </a:pPr>
                    <a:r>
                      <a:rPr lang="en-US" sz="2200" b="1" dirty="0">
                        <a:solidFill>
                          <a:schemeClr val="bg1"/>
                        </a:solidFill>
                      </a:rPr>
                      <a:t>BRCA1
</a:t>
                    </a:r>
                    <a:r>
                      <a:rPr lang="en-US" sz="2200" b="1" dirty="0" smtClean="0">
                        <a:solidFill>
                          <a:schemeClr val="bg1"/>
                        </a:solidFill>
                      </a:rPr>
                      <a:t>8.7%</a:t>
                    </a:r>
                    <a:endParaRPr lang="en-US" sz="2200" dirty="0"/>
                  </a:p>
                </c:rich>
              </c:tx>
              <c:spPr/>
              <c:showLegendKey val="0"/>
              <c:showVal val="0"/>
              <c:showCatName val="1"/>
              <c:showSerName val="0"/>
              <c:showPercent val="1"/>
              <c:showBubbleSize val="0"/>
            </c:dLbl>
            <c:dLbl>
              <c:idx val="1"/>
              <c:layout>
                <c:manualLayout>
                  <c:x val="0.102024412127056"/>
                  <c:y val="7.5036632354951602E-2"/>
                </c:manualLayout>
              </c:layout>
              <c:tx>
                <c:rich>
                  <a:bodyPr/>
                  <a:lstStyle/>
                  <a:p>
                    <a:pPr>
                      <a:defRPr sz="2200" b="1">
                        <a:solidFill>
                          <a:schemeClr val="bg1"/>
                        </a:solidFill>
                      </a:defRPr>
                    </a:pPr>
                    <a:r>
                      <a:rPr lang="en-US" sz="2200" b="1" dirty="0" smtClean="0">
                        <a:solidFill>
                          <a:schemeClr val="bg1"/>
                        </a:solidFill>
                      </a:rPr>
                      <a:t>BRCA2</a:t>
                    </a:r>
                    <a:r>
                      <a:rPr lang="en-US" sz="2200" b="1" dirty="0">
                        <a:solidFill>
                          <a:schemeClr val="bg1"/>
                        </a:solidFill>
                      </a:rPr>
                      <a:t>
</a:t>
                    </a:r>
                    <a:r>
                      <a:rPr lang="en-US" sz="2200" b="1" dirty="0" smtClean="0">
                        <a:solidFill>
                          <a:schemeClr val="bg1"/>
                        </a:solidFill>
                      </a:rPr>
                      <a:t>5.1%</a:t>
                    </a:r>
                    <a:endParaRPr lang="en-US" sz="2200" dirty="0"/>
                  </a:p>
                </c:rich>
              </c:tx>
              <c:spPr/>
              <c:showLegendKey val="0"/>
              <c:showVal val="0"/>
              <c:showCatName val="1"/>
              <c:showSerName val="0"/>
              <c:showPercent val="1"/>
              <c:showBubbleSize val="0"/>
            </c:dLbl>
            <c:dLbl>
              <c:idx val="2"/>
              <c:layout>
                <c:manualLayout>
                  <c:x val="4.1946503010653099E-2"/>
                  <c:y val="0.26608628729690198"/>
                </c:manualLayout>
              </c:layout>
              <c:tx>
                <c:rich>
                  <a:bodyPr/>
                  <a:lstStyle/>
                  <a:p>
                    <a:pPr>
                      <a:defRPr sz="2200" b="1">
                        <a:solidFill>
                          <a:schemeClr val="bg1"/>
                        </a:solidFill>
                      </a:defRPr>
                    </a:pPr>
                    <a:r>
                      <a:rPr lang="en-US" sz="2200" b="1" dirty="0" smtClean="0">
                        <a:solidFill>
                          <a:schemeClr val="bg1"/>
                        </a:solidFill>
                      </a:rPr>
                      <a:t>Cancer-associated (non-BRCA)</a:t>
                    </a:r>
                    <a:r>
                      <a:rPr lang="en-US" sz="2200" b="1" dirty="0">
                        <a:solidFill>
                          <a:schemeClr val="bg1"/>
                        </a:solidFill>
                      </a:rPr>
                      <a:t>
</a:t>
                    </a:r>
                    <a:r>
                      <a:rPr lang="en-US" sz="2200" b="1" dirty="0" smtClean="0">
                        <a:solidFill>
                          <a:schemeClr val="bg1"/>
                        </a:solidFill>
                      </a:rPr>
                      <a:t>5.3%</a:t>
                    </a:r>
                    <a:endParaRPr lang="en-US" sz="2200" dirty="0"/>
                  </a:p>
                </c:rich>
              </c:tx>
              <c:spPr/>
              <c:showLegendKey val="0"/>
              <c:showVal val="0"/>
              <c:showCatName val="1"/>
              <c:showSerName val="0"/>
              <c:showPercent val="1"/>
              <c:showBubbleSize val="0"/>
            </c:dLbl>
            <c:dLbl>
              <c:idx val="3"/>
              <c:layout>
                <c:manualLayout>
                  <c:x val="0.162351928328024"/>
                  <c:y val="-0.205928416277221"/>
                </c:manualLayout>
              </c:layout>
              <c:tx>
                <c:rich>
                  <a:bodyPr/>
                  <a:lstStyle/>
                  <a:p>
                    <a:pPr>
                      <a:defRPr sz="2200" b="1">
                        <a:solidFill>
                          <a:schemeClr val="bg1"/>
                        </a:solidFill>
                      </a:defRPr>
                    </a:pPr>
                    <a:r>
                      <a:rPr lang="en-US" dirty="0" err="1">
                        <a:solidFill>
                          <a:schemeClr val="tx1"/>
                        </a:solidFill>
                      </a:rPr>
                      <a:t>Wildtype
81%</a:t>
                    </a:r>
                    <a:endParaRPr lang="en-US" dirty="0">
                      <a:solidFill>
                        <a:schemeClr val="tx1"/>
                      </a:solidFill>
                    </a:endParaRPr>
                  </a:p>
                </c:rich>
              </c:tx>
              <c:spPr/>
              <c:showLegendKey val="0"/>
              <c:showVal val="0"/>
              <c:showCatName val="1"/>
              <c:showSerName val="0"/>
              <c:showPercent val="1"/>
              <c:showBubbleSize val="0"/>
            </c:dLbl>
            <c:txPr>
              <a:bodyPr/>
              <a:lstStyle/>
              <a:p>
                <a:pPr>
                  <a:defRPr sz="2000" b="1">
                    <a:solidFill>
                      <a:schemeClr val="bg1"/>
                    </a:solidFill>
                  </a:defRPr>
                </a:pPr>
                <a:endParaRPr lang="en-US"/>
              </a:p>
            </c:txPr>
            <c:showLegendKey val="0"/>
            <c:showVal val="0"/>
            <c:showCatName val="1"/>
            <c:showSerName val="0"/>
            <c:showPercent val="1"/>
            <c:showBubbleSize val="0"/>
            <c:showLeaderLines val="1"/>
            <c:leaderLines>
              <c:spPr>
                <a:ln>
                  <a:solidFill>
                    <a:schemeClr val="bg1"/>
                  </a:solidFill>
                </a:ln>
              </c:spPr>
            </c:leaderLines>
          </c:dLbls>
          <c:cat>
            <c:strRef>
              <c:f>Sheet1!$A$2:$A$5</c:f>
              <c:strCache>
                <c:ptCount val="4"/>
                <c:pt idx="0">
                  <c:v>BRCA1</c:v>
                </c:pt>
                <c:pt idx="1">
                  <c:v>BRCA2</c:v>
                </c:pt>
                <c:pt idx="2">
                  <c:v>Cancer-associated</c:v>
                </c:pt>
                <c:pt idx="3">
                  <c:v>Wildtype</c:v>
                </c:pt>
              </c:strCache>
            </c:strRef>
          </c:cat>
          <c:val>
            <c:numRef>
              <c:f>Sheet1!$B$2:$B$5</c:f>
              <c:numCache>
                <c:formatCode>0.0%</c:formatCode>
                <c:ptCount val="4"/>
                <c:pt idx="0">
                  <c:v>8.6999999999999994E-2</c:v>
                </c:pt>
                <c:pt idx="1">
                  <c:v>0.05</c:v>
                </c:pt>
                <c:pt idx="2">
                  <c:v>5.6000000000000001E-2</c:v>
                </c:pt>
                <c:pt idx="3">
                  <c:v>0.80700000000000005</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3"/>
            <c:bubble3D val="0"/>
            <c:spPr>
              <a:solidFill>
                <a:schemeClr val="tx1">
                  <a:lumMod val="50000"/>
                  <a:lumOff val="50000"/>
                </a:schemeClr>
              </a:solidFill>
            </c:spPr>
          </c:dPt>
          <c:dPt>
            <c:idx val="9"/>
            <c:bubble3D val="0"/>
            <c:spPr>
              <a:solidFill>
                <a:schemeClr val="tx1">
                  <a:lumMod val="50000"/>
                  <a:lumOff val="50000"/>
                </a:schemeClr>
              </a:solidFill>
            </c:spPr>
          </c:dPt>
          <c:dLbls>
            <c:dLbl>
              <c:idx val="0"/>
              <c:spPr/>
              <c:txPr>
                <a:bodyPr/>
                <a:lstStyle/>
                <a:p>
                  <a:pPr>
                    <a:defRPr sz="2000">
                      <a:solidFill>
                        <a:schemeClr val="tx1"/>
                      </a:solidFill>
                    </a:defRPr>
                  </a:pPr>
                  <a:endParaRPr lang="en-US"/>
                </a:p>
              </c:txPr>
              <c:showLegendKey val="0"/>
              <c:showVal val="1"/>
              <c:showCatName val="1"/>
              <c:showSerName val="0"/>
              <c:showPercent val="0"/>
              <c:showBubbleSize val="0"/>
            </c:dLbl>
            <c:dLbl>
              <c:idx val="2"/>
              <c:layout>
                <c:manualLayout>
                  <c:x val="0.189567011739525"/>
                  <c:y val="-3.4172021599656703E-2"/>
                </c:manualLayout>
              </c:layout>
              <c:spPr/>
              <c:txPr>
                <a:bodyPr/>
                <a:lstStyle/>
                <a:p>
                  <a:pPr>
                    <a:defRPr sz="2000">
                      <a:solidFill>
                        <a:schemeClr val="tx1"/>
                      </a:solidFill>
                    </a:defRPr>
                  </a:pPr>
                  <a:endParaRPr lang="en-US"/>
                </a:p>
              </c:txPr>
              <c:showLegendKey val="0"/>
              <c:showVal val="1"/>
              <c:showCatName val="1"/>
              <c:showSerName val="0"/>
              <c:showPercent val="0"/>
              <c:showBubbleSize val="0"/>
            </c:dLbl>
            <c:dLbl>
              <c:idx val="3"/>
              <c:layout>
                <c:manualLayout>
                  <c:x val="-5.9943014942371697E-2"/>
                  <c:y val="0.28391063623188301"/>
                </c:manualLayout>
              </c:layout>
              <c:showLegendKey val="0"/>
              <c:showVal val="1"/>
              <c:showCatName val="1"/>
              <c:showSerName val="0"/>
              <c:showPercent val="0"/>
              <c:showBubbleSize val="0"/>
            </c:dLbl>
            <c:dLbl>
              <c:idx val="4"/>
              <c:layout>
                <c:manualLayout>
                  <c:x val="-7.9087294978287398E-2"/>
                  <c:y val="0.26443299453930702"/>
                </c:manualLayout>
              </c:layout>
              <c:showLegendKey val="0"/>
              <c:showVal val="1"/>
              <c:showCatName val="1"/>
              <c:showSerName val="0"/>
              <c:showPercent val="0"/>
              <c:showBubbleSize val="0"/>
            </c:dLbl>
            <c:dLbl>
              <c:idx val="5"/>
              <c:layout>
                <c:manualLayout>
                  <c:x val="-0.10972355055492999"/>
                  <c:y val="0.240016887846322"/>
                </c:manualLayout>
              </c:layout>
              <c:showLegendKey val="0"/>
              <c:showVal val="1"/>
              <c:showCatName val="1"/>
              <c:showSerName val="0"/>
              <c:showPercent val="0"/>
              <c:showBubbleSize val="0"/>
            </c:dLbl>
            <c:dLbl>
              <c:idx val="6"/>
              <c:layout>
                <c:manualLayout>
                  <c:x val="-0.113874264762998"/>
                  <c:y val="0.20435325119983999"/>
                </c:manualLayout>
              </c:layout>
              <c:showLegendKey val="0"/>
              <c:showVal val="1"/>
              <c:showCatName val="1"/>
              <c:showSerName val="0"/>
              <c:showPercent val="0"/>
              <c:showBubbleSize val="0"/>
            </c:dLbl>
            <c:dLbl>
              <c:idx val="7"/>
              <c:layout>
                <c:manualLayout>
                  <c:x val="-0.147898087322792"/>
                  <c:y val="0.17441675789528499"/>
                </c:manualLayout>
              </c:layout>
              <c:showLegendKey val="0"/>
              <c:showVal val="1"/>
              <c:showCatName val="1"/>
              <c:showSerName val="0"/>
              <c:showPercent val="0"/>
              <c:showBubbleSize val="0"/>
            </c:dLbl>
            <c:dLbl>
              <c:idx val="8"/>
              <c:layout>
                <c:manualLayout>
                  <c:x val="-0.19264763552345601"/>
                  <c:y val="0.138720742023314"/>
                </c:manualLayout>
              </c:layout>
              <c:showLegendKey val="0"/>
              <c:showVal val="1"/>
              <c:showCatName val="1"/>
              <c:showSerName val="0"/>
              <c:showPercent val="0"/>
              <c:showBubbleSize val="0"/>
            </c:dLbl>
            <c:dLbl>
              <c:idx val="9"/>
              <c:layout>
                <c:manualLayout>
                  <c:x val="-0.15993757418024801"/>
                  <c:y val="9.4129483618282606E-2"/>
                </c:manualLayout>
              </c:layout>
              <c:showLegendKey val="0"/>
              <c:showVal val="1"/>
              <c:showCatName val="1"/>
              <c:showSerName val="0"/>
              <c:showPercent val="0"/>
              <c:showBubbleSize val="0"/>
            </c:dLbl>
            <c:dLbl>
              <c:idx val="10"/>
              <c:layout>
                <c:manualLayout>
                  <c:x val="-0.22741432711125101"/>
                  <c:y val="4.0560677945008103E-2"/>
                </c:manualLayout>
              </c:layout>
              <c:showLegendKey val="0"/>
              <c:showVal val="1"/>
              <c:showCatName val="1"/>
              <c:showSerName val="0"/>
              <c:showPercent val="0"/>
              <c:showBubbleSize val="0"/>
            </c:dLbl>
            <c:dLbl>
              <c:idx val="11"/>
              <c:layout>
                <c:manualLayout>
                  <c:x val="-0.21866567026477199"/>
                  <c:y val="-2.17935703179097E-2"/>
                </c:manualLayout>
              </c:layout>
              <c:showLegendKey val="0"/>
              <c:showVal val="1"/>
              <c:showCatName val="1"/>
              <c:showSerName val="0"/>
              <c:showPercent val="0"/>
              <c:showBubbleSize val="0"/>
            </c:dLbl>
            <c:dLbl>
              <c:idx val="12"/>
              <c:layout>
                <c:manualLayout>
                  <c:x val="0.33758765472236502"/>
                  <c:y val="0.194874459049867"/>
                </c:manualLayout>
              </c:layout>
              <c:showLegendKey val="0"/>
              <c:showVal val="1"/>
              <c:showCatName val="1"/>
              <c:showSerName val="0"/>
              <c:showPercent val="0"/>
              <c:showBubbleSize val="0"/>
            </c:dLbl>
            <c:dLbl>
              <c:idx val="13"/>
              <c:layout>
                <c:manualLayout>
                  <c:x val="-7.9627714466587604E-2"/>
                  <c:y val="-2.7424118651953301E-2"/>
                </c:manualLayout>
              </c:layout>
              <c:showLegendKey val="0"/>
              <c:showVal val="1"/>
              <c:showCatName val="1"/>
              <c:showSerName val="0"/>
              <c:showPercent val="0"/>
              <c:showBubbleSize val="0"/>
            </c:dLbl>
            <c:dLbl>
              <c:idx val="14"/>
              <c:layout>
                <c:manualLayout>
                  <c:x val="9.42365486021286E-2"/>
                  <c:y val="4.5945940079258497E-3"/>
                </c:manualLayout>
              </c:layout>
              <c:showLegendKey val="0"/>
              <c:showVal val="1"/>
              <c:showCatName val="1"/>
              <c:showSerName val="0"/>
              <c:showPercent val="0"/>
              <c:showBubbleSize val="0"/>
            </c:dLbl>
            <c:dLbl>
              <c:idx val="15"/>
              <c:layout>
                <c:manualLayout>
                  <c:x val="0.26556747758400501"/>
                  <c:y val="0.128085342232133"/>
                </c:manualLayout>
              </c:layout>
              <c:showLegendKey val="0"/>
              <c:showVal val="1"/>
              <c:showCatName val="1"/>
              <c:showSerName val="0"/>
              <c:showPercent val="0"/>
              <c:showBubbleSize val="0"/>
            </c:dLbl>
            <c:dLbl>
              <c:idx val="16"/>
              <c:layout>
                <c:manualLayout>
                  <c:x val="0.19551495040540301"/>
                  <c:y val="7.2375889886032302E-2"/>
                </c:manualLayout>
              </c:layout>
              <c:showLegendKey val="0"/>
              <c:showVal val="1"/>
              <c:showCatName val="1"/>
              <c:showSerName val="0"/>
              <c:showPercent val="0"/>
              <c:showBubbleSize val="0"/>
            </c:dLbl>
            <c:dLbl>
              <c:idx val="17"/>
              <c:layout>
                <c:manualLayout>
                  <c:x val="0.17906523274328201"/>
                  <c:y val="1.0066864005082299E-2"/>
                </c:manualLayout>
              </c:layout>
              <c:showLegendKey val="0"/>
              <c:showVal val="1"/>
              <c:showCatName val="1"/>
              <c:showSerName val="0"/>
              <c:showPercent val="0"/>
              <c:showBubbleSize val="0"/>
            </c:dLbl>
            <c:txPr>
              <a:bodyPr/>
              <a:lstStyle/>
              <a:p>
                <a:pPr>
                  <a:defRPr sz="2000">
                    <a:solidFill>
                      <a:schemeClr val="bg1"/>
                    </a:solidFill>
                  </a:defRPr>
                </a:pPr>
                <a:endParaRPr lang="en-US"/>
              </a:p>
            </c:txPr>
            <c:showLegendKey val="0"/>
            <c:showVal val="1"/>
            <c:showCatName val="1"/>
            <c:showSerName val="0"/>
            <c:showPercent val="0"/>
            <c:showBubbleSize val="0"/>
            <c:showLeaderLines val="1"/>
            <c:leaderLines>
              <c:spPr>
                <a:ln>
                  <a:solidFill>
                    <a:schemeClr val="bg1"/>
                  </a:solidFill>
                </a:ln>
              </c:spPr>
            </c:leaderLines>
          </c:dLbls>
          <c:cat>
            <c:strRef>
              <c:f>Sheet1!$A$2:$A$18</c:f>
              <c:strCache>
                <c:ptCount val="17"/>
                <c:pt idx="0">
                  <c:v>BRCA1</c:v>
                </c:pt>
                <c:pt idx="1">
                  <c:v>BRCA2</c:v>
                </c:pt>
                <c:pt idx="2">
                  <c:v>BRIP1</c:v>
                </c:pt>
                <c:pt idx="3">
                  <c:v>PALB2</c:v>
                </c:pt>
                <c:pt idx="4">
                  <c:v>ATM</c:v>
                </c:pt>
                <c:pt idx="5">
                  <c:v>NBN</c:v>
                </c:pt>
                <c:pt idx="6">
                  <c:v>RAD51D</c:v>
                </c:pt>
                <c:pt idx="7">
                  <c:v>CHEK2</c:v>
                </c:pt>
                <c:pt idx="8">
                  <c:v>RAD51C</c:v>
                </c:pt>
                <c:pt idx="9">
                  <c:v>LYNCH</c:v>
                </c:pt>
                <c:pt idx="10">
                  <c:v>BARD1</c:v>
                </c:pt>
                <c:pt idx="11">
                  <c:v>ATR</c:v>
                </c:pt>
                <c:pt idx="12">
                  <c:v>TP53</c:v>
                </c:pt>
                <c:pt idx="13">
                  <c:v>XRCC2</c:v>
                </c:pt>
                <c:pt idx="14">
                  <c:v>FAM175A</c:v>
                </c:pt>
                <c:pt idx="15">
                  <c:v>MRE11A</c:v>
                </c:pt>
                <c:pt idx="16">
                  <c:v>SLX4</c:v>
                </c:pt>
              </c:strCache>
            </c:strRef>
          </c:cat>
          <c:val>
            <c:numRef>
              <c:f>Sheet1!$B$2:$B$18</c:f>
              <c:numCache>
                <c:formatCode>0.0%</c:formatCode>
                <c:ptCount val="17"/>
                <c:pt idx="0">
                  <c:v>0.442</c:v>
                </c:pt>
                <c:pt idx="1">
                  <c:v>0.26</c:v>
                </c:pt>
                <c:pt idx="2">
                  <c:v>7.4999999999999997E-2</c:v>
                </c:pt>
                <c:pt idx="3">
                  <c:v>3.4000000000000002E-2</c:v>
                </c:pt>
                <c:pt idx="4">
                  <c:v>0.03</c:v>
                </c:pt>
                <c:pt idx="5">
                  <c:v>2.5999999999999999E-2</c:v>
                </c:pt>
                <c:pt idx="6">
                  <c:v>2.5999999999999999E-2</c:v>
                </c:pt>
                <c:pt idx="7">
                  <c:v>2.5999999999999999E-2</c:v>
                </c:pt>
                <c:pt idx="8">
                  <c:v>2.3E-2</c:v>
                </c:pt>
                <c:pt idx="9">
                  <c:v>1.9E-2</c:v>
                </c:pt>
                <c:pt idx="10">
                  <c:v>8.0000000000000002E-3</c:v>
                </c:pt>
                <c:pt idx="11">
                  <c:v>8.0000000000000002E-3</c:v>
                </c:pt>
                <c:pt idx="12">
                  <c:v>8.0000000000000002E-3</c:v>
                </c:pt>
                <c:pt idx="13">
                  <c:v>4.0000000000000001E-3</c:v>
                </c:pt>
                <c:pt idx="14">
                  <c:v>4.0000000000000001E-3</c:v>
                </c:pt>
                <c:pt idx="15">
                  <c:v>4.0000000000000001E-3</c:v>
                </c:pt>
                <c:pt idx="16">
                  <c:v>4.0000000000000001E-3</c:v>
                </c:pt>
              </c:numCache>
            </c:numRef>
          </c:val>
        </c:ser>
        <c:dLbls>
          <c:showLegendKey val="0"/>
          <c:showVal val="1"/>
          <c:showCatName val="1"/>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3"/>
            <c:bubble3D val="0"/>
            <c:spPr>
              <a:solidFill>
                <a:schemeClr val="tx1">
                  <a:lumMod val="50000"/>
                  <a:lumOff val="50000"/>
                </a:schemeClr>
              </a:solidFill>
            </c:spPr>
          </c:dPt>
          <c:dLbls>
            <c:delete val="1"/>
          </c:dLbls>
          <c:cat>
            <c:strRef>
              <c:f>Sheet1!$A$2:$A$5</c:f>
              <c:strCache>
                <c:ptCount val="4"/>
                <c:pt idx="0">
                  <c:v>BRCA1</c:v>
                </c:pt>
                <c:pt idx="1">
                  <c:v>BRCA2</c:v>
                </c:pt>
                <c:pt idx="2">
                  <c:v>Cancer-associated</c:v>
                </c:pt>
                <c:pt idx="3">
                  <c:v>Wildtype</c:v>
                </c:pt>
              </c:strCache>
            </c:strRef>
          </c:cat>
          <c:val>
            <c:numRef>
              <c:f>Sheet1!$B$2:$B$5</c:f>
              <c:numCache>
                <c:formatCode>0.0%</c:formatCode>
                <c:ptCount val="4"/>
                <c:pt idx="0">
                  <c:v>8.6999999999999994E-2</c:v>
                </c:pt>
                <c:pt idx="1">
                  <c:v>0.05</c:v>
                </c:pt>
                <c:pt idx="2">
                  <c:v>5.6000000000000001E-2</c:v>
                </c:pt>
                <c:pt idx="3">
                  <c:v>0.80700000000000005</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BRCA1</c:v>
                </c:pt>
              </c:strCache>
            </c:strRef>
          </c:tx>
          <c:invertIfNegative val="0"/>
          <c:cat>
            <c:strRef>
              <c:f>Sheet1!$A$2:$A$6</c:f>
              <c:strCache>
                <c:ptCount val="5"/>
                <c:pt idx="0">
                  <c:v>Clear Cell, N=16</c:v>
                </c:pt>
                <c:pt idx="1">
                  <c:v>Endometrioid, N=27</c:v>
                </c:pt>
                <c:pt idx="2">
                  <c:v>Serous Gr1, N=28</c:v>
                </c:pt>
                <c:pt idx="3">
                  <c:v>Adeno, Other, N=79</c:v>
                </c:pt>
                <c:pt idx="4">
                  <c:v>Serous Gr2/3, N=632</c:v>
                </c:pt>
              </c:strCache>
            </c:strRef>
          </c:cat>
          <c:val>
            <c:numRef>
              <c:f>Sheet1!$B$2:$B$6</c:f>
              <c:numCache>
                <c:formatCode>General</c:formatCode>
                <c:ptCount val="5"/>
                <c:pt idx="0">
                  <c:v>6.2</c:v>
                </c:pt>
                <c:pt idx="1">
                  <c:v>11.1</c:v>
                </c:pt>
                <c:pt idx="2">
                  <c:v>7.1</c:v>
                </c:pt>
                <c:pt idx="3">
                  <c:v>8.8000000000000007</c:v>
                </c:pt>
                <c:pt idx="4">
                  <c:v>9.8000000000000007</c:v>
                </c:pt>
              </c:numCache>
            </c:numRef>
          </c:val>
        </c:ser>
        <c:ser>
          <c:idx val="1"/>
          <c:order val="1"/>
          <c:tx>
            <c:strRef>
              <c:f>Sheet1!$C$1</c:f>
              <c:strCache>
                <c:ptCount val="1"/>
                <c:pt idx="0">
                  <c:v>BRCA2</c:v>
                </c:pt>
              </c:strCache>
            </c:strRef>
          </c:tx>
          <c:invertIfNegative val="0"/>
          <c:cat>
            <c:strRef>
              <c:f>Sheet1!$A$2:$A$6</c:f>
              <c:strCache>
                <c:ptCount val="5"/>
                <c:pt idx="0">
                  <c:v>Clear Cell, N=16</c:v>
                </c:pt>
                <c:pt idx="1">
                  <c:v>Endometrioid, N=27</c:v>
                </c:pt>
                <c:pt idx="2">
                  <c:v>Serous Gr1, N=28</c:v>
                </c:pt>
                <c:pt idx="3">
                  <c:v>Adeno, Other, N=79</c:v>
                </c:pt>
                <c:pt idx="4">
                  <c:v>Serous Gr2/3, N=632</c:v>
                </c:pt>
              </c:strCache>
            </c:strRef>
          </c:cat>
          <c:val>
            <c:numRef>
              <c:f>Sheet1!$C$2:$C$6</c:f>
              <c:numCache>
                <c:formatCode>General</c:formatCode>
                <c:ptCount val="5"/>
                <c:pt idx="0">
                  <c:v>0</c:v>
                </c:pt>
                <c:pt idx="1">
                  <c:v>3.7</c:v>
                </c:pt>
                <c:pt idx="2">
                  <c:v>0</c:v>
                </c:pt>
                <c:pt idx="3">
                  <c:v>5.5</c:v>
                </c:pt>
                <c:pt idx="4">
                  <c:v>6.3</c:v>
                </c:pt>
              </c:numCache>
            </c:numRef>
          </c:val>
        </c:ser>
        <c:ser>
          <c:idx val="2"/>
          <c:order val="2"/>
          <c:tx>
            <c:strRef>
              <c:f>Sheet1!$D$1</c:f>
              <c:strCache>
                <c:ptCount val="1"/>
                <c:pt idx="0">
                  <c:v>Other</c:v>
                </c:pt>
              </c:strCache>
            </c:strRef>
          </c:tx>
          <c:invertIfNegative val="0"/>
          <c:cat>
            <c:strRef>
              <c:f>Sheet1!$A$2:$A$6</c:f>
              <c:strCache>
                <c:ptCount val="5"/>
                <c:pt idx="0">
                  <c:v>Clear Cell, N=16</c:v>
                </c:pt>
                <c:pt idx="1">
                  <c:v>Endometrioid, N=27</c:v>
                </c:pt>
                <c:pt idx="2">
                  <c:v>Serous Gr1, N=28</c:v>
                </c:pt>
                <c:pt idx="3">
                  <c:v>Adeno, Other, N=79</c:v>
                </c:pt>
                <c:pt idx="4">
                  <c:v>Serous Gr2/3, N=632</c:v>
                </c:pt>
              </c:strCache>
            </c:strRef>
          </c:cat>
          <c:val>
            <c:numRef>
              <c:f>Sheet1!$D$2:$D$6</c:f>
              <c:numCache>
                <c:formatCode>General</c:formatCode>
                <c:ptCount val="5"/>
                <c:pt idx="0">
                  <c:v>12.5</c:v>
                </c:pt>
                <c:pt idx="1">
                  <c:v>3.7</c:v>
                </c:pt>
                <c:pt idx="2">
                  <c:v>0</c:v>
                </c:pt>
                <c:pt idx="3">
                  <c:v>4.4000000000000004</c:v>
                </c:pt>
                <c:pt idx="4">
                  <c:v>6.3</c:v>
                </c:pt>
              </c:numCache>
            </c:numRef>
          </c:val>
        </c:ser>
        <c:ser>
          <c:idx val="3"/>
          <c:order val="3"/>
          <c:tx>
            <c:strRef>
              <c:f>Sheet1!$E$1</c:f>
              <c:strCache>
                <c:ptCount val="1"/>
                <c:pt idx="0">
                  <c:v>WT</c:v>
                </c:pt>
              </c:strCache>
            </c:strRef>
          </c:tx>
          <c:spPr>
            <a:solidFill>
              <a:schemeClr val="tx1">
                <a:lumMod val="50000"/>
                <a:lumOff val="50000"/>
              </a:schemeClr>
            </a:solidFill>
          </c:spPr>
          <c:invertIfNegative val="0"/>
          <c:cat>
            <c:strRef>
              <c:f>Sheet1!$A$2:$A$6</c:f>
              <c:strCache>
                <c:ptCount val="5"/>
                <c:pt idx="0">
                  <c:v>Clear Cell, N=16</c:v>
                </c:pt>
                <c:pt idx="1">
                  <c:v>Endometrioid, N=27</c:v>
                </c:pt>
                <c:pt idx="2">
                  <c:v>Serous Gr1, N=28</c:v>
                </c:pt>
                <c:pt idx="3">
                  <c:v>Adeno, Other, N=79</c:v>
                </c:pt>
                <c:pt idx="4">
                  <c:v>Serous Gr2/3, N=632</c:v>
                </c:pt>
              </c:strCache>
            </c:strRef>
          </c:cat>
          <c:val>
            <c:numRef>
              <c:f>Sheet1!$E$2:$E$6</c:f>
              <c:numCache>
                <c:formatCode>General</c:formatCode>
                <c:ptCount val="5"/>
                <c:pt idx="0">
                  <c:v>81.3</c:v>
                </c:pt>
                <c:pt idx="1">
                  <c:v>81.5</c:v>
                </c:pt>
                <c:pt idx="2">
                  <c:v>92.9</c:v>
                </c:pt>
                <c:pt idx="3">
                  <c:v>81.3</c:v>
                </c:pt>
                <c:pt idx="4">
                  <c:v>77.8</c:v>
                </c:pt>
              </c:numCache>
            </c:numRef>
          </c:val>
        </c:ser>
        <c:dLbls>
          <c:showLegendKey val="0"/>
          <c:showVal val="0"/>
          <c:showCatName val="0"/>
          <c:showSerName val="0"/>
          <c:showPercent val="0"/>
          <c:showBubbleSize val="0"/>
        </c:dLbls>
        <c:gapWidth val="75"/>
        <c:overlap val="100"/>
        <c:axId val="87190912"/>
        <c:axId val="87204992"/>
      </c:barChart>
      <c:catAx>
        <c:axId val="87190912"/>
        <c:scaling>
          <c:orientation val="minMax"/>
        </c:scaling>
        <c:delete val="0"/>
        <c:axPos val="l"/>
        <c:majorTickMark val="none"/>
        <c:minorTickMark val="none"/>
        <c:tickLblPos val="nextTo"/>
        <c:txPr>
          <a:bodyPr/>
          <a:lstStyle/>
          <a:p>
            <a:pPr>
              <a:defRPr>
                <a:solidFill>
                  <a:schemeClr val="bg1"/>
                </a:solidFill>
              </a:defRPr>
            </a:pPr>
            <a:endParaRPr lang="en-US"/>
          </a:p>
        </c:txPr>
        <c:crossAx val="87204992"/>
        <c:crosses val="autoZero"/>
        <c:auto val="1"/>
        <c:lblAlgn val="ctr"/>
        <c:lblOffset val="100"/>
        <c:noMultiLvlLbl val="0"/>
      </c:catAx>
      <c:valAx>
        <c:axId val="87204992"/>
        <c:scaling>
          <c:orientation val="minMax"/>
        </c:scaling>
        <c:delete val="0"/>
        <c:axPos val="b"/>
        <c:majorGridlines/>
        <c:numFmt formatCode="0%" sourceLinked="1"/>
        <c:majorTickMark val="none"/>
        <c:minorTickMark val="none"/>
        <c:tickLblPos val="nextTo"/>
        <c:txPr>
          <a:bodyPr/>
          <a:lstStyle/>
          <a:p>
            <a:pPr>
              <a:defRPr>
                <a:solidFill>
                  <a:schemeClr val="bg1"/>
                </a:solidFill>
              </a:defRPr>
            </a:pPr>
            <a:endParaRPr lang="en-US"/>
          </a:p>
        </c:txPr>
        <c:crossAx val="87190912"/>
        <c:crosses val="autoZero"/>
        <c:crossBetween val="between"/>
      </c:valAx>
    </c:plotArea>
    <c:legend>
      <c:legendPos val="b"/>
      <c:overlay val="0"/>
      <c:txPr>
        <a:bodyPr/>
        <a:lstStyle/>
        <a:p>
          <a:pPr>
            <a:defRPr>
              <a:solidFill>
                <a:schemeClr val="bg1"/>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png"/></Relationships>
</file>

<file path=ppt/drawings/drawing1.xml><?xml version="1.0" encoding="utf-8"?>
<c:userShapes xmlns:c="http://schemas.openxmlformats.org/drawingml/2006/chart">
  <cdr:relSizeAnchor xmlns:cdr="http://schemas.openxmlformats.org/drawingml/2006/chartDrawing">
    <cdr:from>
      <cdr:x>0.58626</cdr:x>
      <cdr:y>0.47378</cdr:y>
    </cdr:from>
    <cdr:to>
      <cdr:x>0.68758</cdr:x>
      <cdr:y>0.55649</cdr:y>
    </cdr:to>
    <cdr:sp macro="" textlink="">
      <cdr:nvSpPr>
        <cdr:cNvPr id="2" name="TextBox 1"/>
        <cdr:cNvSpPr txBox="1"/>
      </cdr:nvSpPr>
      <cdr:spPr>
        <a:xfrm xmlns:a="http://schemas.openxmlformats.org/drawingml/2006/main">
          <a:off x="5290671" y="2619189"/>
          <a:ext cx="914400" cy="4572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000" dirty="0" smtClean="0">
              <a:solidFill>
                <a:schemeClr val="tx1"/>
              </a:solidFill>
            </a:rPr>
            <a:t>N = 117</a:t>
          </a:r>
          <a:endParaRPr lang="en-US" sz="2000" dirty="0">
            <a:solidFill>
              <a:schemeClr val="tx1"/>
            </a:solidFill>
          </a:endParaRPr>
        </a:p>
      </cdr:txBody>
    </cdr:sp>
  </cdr:relSizeAnchor>
  <cdr:relSizeAnchor xmlns:cdr="http://schemas.openxmlformats.org/drawingml/2006/chartDrawing">
    <cdr:from>
      <cdr:x>0.36672</cdr:x>
      <cdr:y>0.74946</cdr:y>
    </cdr:from>
    <cdr:to>
      <cdr:x>0.46805</cdr:x>
      <cdr:y>0.81838</cdr:y>
    </cdr:to>
    <cdr:sp macro="" textlink="">
      <cdr:nvSpPr>
        <cdr:cNvPr id="3" name="TextBox 2"/>
        <cdr:cNvSpPr txBox="1"/>
      </cdr:nvSpPr>
      <cdr:spPr>
        <a:xfrm xmlns:a="http://schemas.openxmlformats.org/drawingml/2006/main">
          <a:off x="3309471" y="4143189"/>
          <a:ext cx="914400" cy="3810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0.35828</cdr:x>
      <cdr:y>0.72189</cdr:y>
    </cdr:from>
    <cdr:to>
      <cdr:x>0.4596</cdr:x>
      <cdr:y>0.80459</cdr:y>
    </cdr:to>
    <cdr:sp macro="" textlink="">
      <cdr:nvSpPr>
        <cdr:cNvPr id="4" name="TextBox 3"/>
        <cdr:cNvSpPr txBox="1"/>
      </cdr:nvSpPr>
      <cdr:spPr>
        <a:xfrm xmlns:a="http://schemas.openxmlformats.org/drawingml/2006/main">
          <a:off x="3233271" y="3990789"/>
          <a:ext cx="914400" cy="4572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000" dirty="0" smtClean="0">
              <a:solidFill>
                <a:srgbClr val="FFFFFF"/>
              </a:solidFill>
            </a:rPr>
            <a:t>N = 69</a:t>
          </a:r>
          <a:endParaRPr lang="en-US" sz="2000" dirty="0">
            <a:solidFill>
              <a:srgbClr val="FFFFFF"/>
            </a:solidFill>
          </a:endParaRPr>
        </a:p>
      </cdr:txBody>
    </cdr:sp>
  </cdr:relSizeAnchor>
  <cdr:relSizeAnchor xmlns:cdr="http://schemas.openxmlformats.org/drawingml/2006/chartDrawing">
    <cdr:from>
      <cdr:x>0.25695</cdr:x>
      <cdr:y>0.52892</cdr:y>
    </cdr:from>
    <cdr:to>
      <cdr:x>0.35828</cdr:x>
      <cdr:y>0.59784</cdr:y>
    </cdr:to>
    <cdr:sp macro="" textlink="">
      <cdr:nvSpPr>
        <cdr:cNvPr id="5" name="TextBox 4"/>
        <cdr:cNvSpPr txBox="1"/>
      </cdr:nvSpPr>
      <cdr:spPr>
        <a:xfrm xmlns:a="http://schemas.openxmlformats.org/drawingml/2006/main">
          <a:off x="2318871" y="2923989"/>
          <a:ext cx="914400" cy="3810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2000" dirty="0" smtClean="0">
              <a:solidFill>
                <a:schemeClr val="tx1"/>
              </a:solidFill>
            </a:rPr>
            <a:t>N = 20</a:t>
          </a:r>
          <a:endParaRPr lang="en-US" sz="2000" dirty="0">
            <a:solidFill>
              <a:schemeClr val="tx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vl1pPr>
          </a:lstStyle>
          <a:p>
            <a:fld id="{ACF45E29-7A66-7E4A-BD4D-EB98C2628A60}" type="slidenum">
              <a:rPr lang="en-US"/>
              <a:pPr/>
              <a:t>‹#›</a:t>
            </a:fld>
            <a:endParaRPr lang="en-US"/>
          </a:p>
        </p:txBody>
      </p:sp>
    </p:spTree>
    <p:extLst>
      <p:ext uri="{BB962C8B-B14F-4D97-AF65-F5344CB8AC3E}">
        <p14:creationId xmlns:p14="http://schemas.microsoft.com/office/powerpoint/2010/main" val="91226479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B80302-6206-8946-8472-53468672CF54}" type="slidenum">
              <a:rPr lang="en-US"/>
              <a:pPr/>
              <a:t>1</a:t>
            </a:fld>
            <a:endParaRPr lang="en-US" dirty="0"/>
          </a:p>
        </p:txBody>
      </p:sp>
      <p:sp>
        <p:nvSpPr>
          <p:cNvPr id="22221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22221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0CF382-4675-9649-9608-98EEB6469EE7}" type="slidenum">
              <a:rPr lang="en-US"/>
              <a:pPr/>
              <a:t>12</a:t>
            </a:fld>
            <a:endParaRPr lang="en-US"/>
          </a:p>
        </p:txBody>
      </p:sp>
      <p:sp>
        <p:nvSpPr>
          <p:cNvPr id="44339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4433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CF791A-DB22-42FD-BAB9-85A6663B5CA5}" type="slidenum">
              <a:rPr lang="en-GB" sz="1200">
                <a:latin typeface="Times New Roman" pitchFamily="18" charset="0"/>
              </a:rPr>
              <a:pPr algn="r"/>
              <a:t>14</a:t>
            </a:fld>
            <a:endParaRPr lang="en-GB" sz="1200">
              <a:latin typeface="Times New Roman" pitchFamily="18" charset="0"/>
            </a:endParaRPr>
          </a:p>
        </p:txBody>
      </p:sp>
      <p:sp>
        <p:nvSpPr>
          <p:cNvPr id="577538" name="Rectangle 2"/>
          <p:cNvSpPr>
            <a:spLocks noGrp="1" noRot="1" noChangeAspect="1" noChangeArrowheads="1" noTextEdit="1"/>
          </p:cNvSpPr>
          <p:nvPr>
            <p:ph type="sldImg"/>
          </p:nvPr>
        </p:nvSpPr>
        <p:spPr>
          <a:ln/>
        </p:spPr>
      </p:sp>
      <p:sp>
        <p:nvSpPr>
          <p:cNvPr id="577539" name="Rectangle 3"/>
          <p:cNvSpPr>
            <a:spLocks noGrp="1" noChangeArrowheads="1"/>
          </p:cNvSpPr>
          <p:nvPr>
            <p:ph type="body" idx="1"/>
          </p:nvPr>
        </p:nvSpPr>
        <p:spPr>
          <a:xfrm>
            <a:off x="685800" y="4343400"/>
            <a:ext cx="5486400" cy="4114800"/>
          </a:xfrm>
          <a:noFill/>
        </p:spPr>
        <p:txBody>
          <a:bodyPr/>
          <a:lstStyle/>
          <a:p>
            <a:pPr defTabSz="457200">
              <a:spcBef>
                <a:spcPct val="0"/>
              </a:spcBef>
            </a:pPr>
            <a:r>
              <a:rPr lang="en-US" smtClean="0">
                <a:latin typeface="Times New Roman" pitchFamily="18" charset="0"/>
                <a:ea typeface="ＭＳ Ｐゴシック"/>
                <a:cs typeface="ＭＳ Ｐゴシック"/>
              </a:rPr>
              <a:t>Accurate classification has enabled the gnes critical to their pathogenesis</a:t>
            </a:r>
          </a:p>
          <a:p>
            <a:pPr defTabSz="457200">
              <a:spcBef>
                <a:spcPct val="0"/>
              </a:spcBef>
            </a:pPr>
            <a:r>
              <a:rPr lang="en-US" smtClean="0">
                <a:latin typeface="Times New Roman" pitchFamily="18" charset="0"/>
                <a:ea typeface="ＭＳ Ｐゴシック"/>
                <a:cs typeface="ＭＳ Ｐゴシック"/>
              </a:rPr>
              <a:t>Although no immediate impact, there is no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1" name="Rectangle 7"/>
          <p:cNvSpPr>
            <a:spLocks noGrp="1" noChangeArrowheads="1"/>
          </p:cNvSpPr>
          <p:nvPr>
            <p:ph type="sldNum" sz="quarter" idx="5"/>
          </p:nvPr>
        </p:nvSpPr>
        <p:spPr>
          <a:noFill/>
          <a:ln>
            <a:miter lim="800000"/>
            <a:headEnd/>
            <a:tailEnd/>
          </a:ln>
        </p:spPr>
        <p:txBody>
          <a:bodyPr/>
          <a:lstStyle/>
          <a:p>
            <a:fld id="{FDFBB486-CC1D-4BE1-89FE-27CF31295CE3}" type="slidenum">
              <a:rPr lang="en-US" smtClean="0">
                <a:ea typeface="ＭＳ Ｐゴシック"/>
                <a:cs typeface="ＭＳ Ｐゴシック"/>
              </a:rPr>
              <a:pPr/>
              <a:t>15</a:t>
            </a:fld>
            <a:endParaRPr lang="en-US" smtClean="0">
              <a:ea typeface="ＭＳ Ｐゴシック"/>
              <a:cs typeface="ＭＳ Ｐゴシック"/>
            </a:endParaRPr>
          </a:p>
        </p:txBody>
      </p:sp>
      <p:sp>
        <p:nvSpPr>
          <p:cNvPr id="604162" name="Rectangle 2"/>
          <p:cNvSpPr>
            <a:spLocks noGrp="1" noRot="1" noChangeAspect="1" noChangeArrowheads="1"/>
          </p:cNvSpPr>
          <p:nvPr>
            <p:ph type="sldImg"/>
          </p:nvPr>
        </p:nvSpPr>
        <p:spPr>
          <a:solidFill>
            <a:srgbClr val="FFFFFF"/>
          </a:solidFill>
          <a:ln/>
        </p:spPr>
      </p:sp>
      <p:sp>
        <p:nvSpPr>
          <p:cNvPr id="604163"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US" smtClean="0">
              <a:ea typeface="ＭＳ Ｐゴシック"/>
              <a:cs typeface="ＭＳ Ｐゴシック"/>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p:spPr>
      </p:sp>
      <p:sp>
        <p:nvSpPr>
          <p:cNvPr id="1741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As a result, one could almost say the literature is littered with prognostic gene signatures for ovarian cancer, and </a:t>
            </a:r>
            <a:r>
              <a:rPr lang="en-US" smtClean="0">
                <a:latin typeface="Arial" charset="0"/>
                <a:ea typeface="ＭＳ Ｐゴシック"/>
                <a:cs typeface="ＭＳ Ｐゴシック"/>
              </a:rPr>
              <a:t>diverse data and methods make these</a:t>
            </a:r>
            <a:r>
              <a:rPr lang="en-US" smtClean="0"/>
              <a:t> </a:t>
            </a:r>
            <a:r>
              <a:rPr lang="en-US" smtClean="0">
                <a:latin typeface="Arial" charset="0"/>
                <a:ea typeface="ＭＳ Ｐゴシック"/>
                <a:cs typeface="ＭＳ Ｐゴシック"/>
              </a:rPr>
              <a:t>difficult to compare or use in a clinically meaningful way.</a:t>
            </a:r>
            <a:endParaRPr lang="en-US" smtClean="0"/>
          </a:p>
        </p:txBody>
      </p:sp>
      <p:sp>
        <p:nvSpPr>
          <p:cNvPr id="1741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3AB4FF7-BB1B-4DCD-BFBE-CC2188C122D1}" type="slidenum">
              <a:rPr lang="en-US"/>
              <a:pPr fontAlgn="base">
                <a:spcBef>
                  <a:spcPct val="0"/>
                </a:spcBef>
                <a:spcAft>
                  <a:spcPct val="0"/>
                </a:spcAft>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p:spPr>
      </p:sp>
      <p:sp>
        <p:nvSpPr>
          <p:cNvPr id="1741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As a result, one could almost say the literature is littered with prognostic gene signatures for ovarian cancer, and </a:t>
            </a:r>
            <a:r>
              <a:rPr lang="en-US" smtClean="0">
                <a:latin typeface="Arial" charset="0"/>
                <a:ea typeface="ＭＳ Ｐゴシック"/>
                <a:cs typeface="ＭＳ Ｐゴシック"/>
              </a:rPr>
              <a:t>diverse data and methods make these</a:t>
            </a:r>
            <a:r>
              <a:rPr lang="en-US" smtClean="0"/>
              <a:t> </a:t>
            </a:r>
            <a:r>
              <a:rPr lang="en-US" smtClean="0">
                <a:latin typeface="Arial" charset="0"/>
                <a:ea typeface="ＭＳ Ｐゴシック"/>
                <a:cs typeface="ＭＳ Ｐゴシック"/>
              </a:rPr>
              <a:t>difficult to compare or use in a clinically meaningful way.</a:t>
            </a:r>
            <a:endParaRPr lang="en-US" smtClean="0"/>
          </a:p>
        </p:txBody>
      </p:sp>
      <p:sp>
        <p:nvSpPr>
          <p:cNvPr id="1741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3AB4FF7-BB1B-4DCD-BFBE-CC2188C122D1}" type="slidenum">
              <a:rPr lang="en-US"/>
              <a:pPr fontAlgn="base">
                <a:spcBef>
                  <a:spcPct val="0"/>
                </a:spcBef>
                <a:spcAft>
                  <a:spcPct val="0"/>
                </a:spcAft>
              </a:pPr>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p:spPr>
      </p:sp>
      <p:sp>
        <p:nvSpPr>
          <p:cNvPr id="2355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The meta-analysis itself borrows ideas from the traditional meta-analysis that is familiar for synthesizing the results of clinical trials or health studies, but differs in some important ways.  &lt;click&gt; It similarly begins with a systematic literature review based on defined search terms and time period plus review papers. &lt;click&gt; Inclusion and exclusion criteria are defined precisely to limit the search to plausible and relevant prognostic signatures, claiming to be prognostic for late-stage serous disease, providing risk predictions on a continuous scale and based on enough samples to be plausible. This final point is an important one, we had to be able to reproduce the model sufficiently to be able to apply it to new datasets, and this is very different from a traditional meta-analysis which would be considering for example a single treatment, rather than an algorithm &lt;click&gt;.  This search resulted in 14 prognostic signatures, representing the major efforts to refine prognosis and understand the biological basis of prognosis for ovarian cancer over the past 5 years.  We documented exactly how each model was reproduced, and provided evidence of the faithfulness of our re-implementation by reproducing published results, in a 100-page document showing methods and results for all 14 signatures.  We also had to create a framework in which to implement these models consistently, and use them to make predictions with new data, which resulted in the </a:t>
            </a:r>
            <a:r>
              <a:rPr lang="en-US" dirty="0" err="1" smtClean="0"/>
              <a:t>survHD</a:t>
            </a:r>
            <a:r>
              <a:rPr lang="en-US" dirty="0" smtClean="0"/>
              <a:t> package.</a:t>
            </a:r>
          </a:p>
          <a:p>
            <a:pPr>
              <a:spcBef>
                <a:spcPct val="0"/>
              </a:spcBef>
            </a:pPr>
            <a:endParaRPr lang="en-US" dirty="0" smtClean="0"/>
          </a:p>
          <a:p>
            <a:pPr>
              <a:spcBef>
                <a:spcPct val="0"/>
              </a:spcBef>
            </a:pPr>
            <a:r>
              <a:rPr lang="en-US" dirty="0" smtClean="0"/>
              <a:t>&lt;click&gt; I already described the database, which &lt;click&gt; allowed creation of simple filter rules to narrow the database to the late-stage, high-grade samples we are interested in, with overall survival known and in sufficient sample size, providing nearly 1,500 samples from 10 studies.  It’s worth pointing out that this is three times the number of samples available from the largest ovarian cancer study to date, the multi-million dollar Cancer Genome Atlas consortium project.</a:t>
            </a:r>
          </a:p>
        </p:txBody>
      </p:sp>
      <p:sp>
        <p:nvSpPr>
          <p:cNvPr id="2355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D272CF3-0A3C-4FC9-B15E-F9C1BBFAC678}" type="slidenum">
              <a:rPr lang="en-US"/>
              <a:pPr fontAlgn="base">
                <a:spcBef>
                  <a:spcPct val="0"/>
                </a:spcBef>
                <a:spcAft>
                  <a:spcPct val="0"/>
                </a:spcAft>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p:spPr>
      </p:sp>
      <p:sp>
        <p:nvSpPr>
          <p:cNvPr id="2560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With this groundwork done, the actual analysis was easy by comparison, and the most difficult part was finding ways to visualize so much analyses compactly.  This is both a figure and a table, and it summarizes the performance of all major ovarian cancer prognostic signatures published in a 5-year period – it’s a lot take in but we’ll walk through it.  First I should explain the C-Index and orange shading – C-Index represents the accuracy of a single model in a single datasets: it’s 0.5 if the predictions are just as good as a coin flip for predicting whether one patient will die before another, and 1 if the model correctly predicts the order in which all deaths occur.</a:t>
            </a:r>
          </a:p>
          <a:p>
            <a:pPr>
              <a:spcBef>
                <a:spcPct val="0"/>
              </a:spcBef>
            </a:pPr>
            <a:endParaRPr lang="en-US" dirty="0" smtClean="0"/>
          </a:p>
          <a:p>
            <a:pPr>
              <a:spcBef>
                <a:spcPct val="0"/>
              </a:spcBef>
            </a:pPr>
            <a:r>
              <a:rPr lang="en-US" dirty="0" smtClean="0"/>
              <a:t>&lt;click&gt; this represents the prediction accuracy of 14 models in each of 10 datasets, and each cell provides the level of information that is represented in a Kaplan-Meier plot, that is, the ability of a model to discriminate patient prognosis in a single dataset.  &lt;click&gt; One row represents validation of a single signature on all available studies, or a meta-analysis that would be represented traditionally by a forest plot.  &lt;click&gt; The black squares indicate data used to train a model, so you’ll notice their values are higher than other squares.  &lt;click&gt; and the grey boxes show datasets used by a signature’s authors for independent validation of that signature, and in theory should be no better or worse than the other validations.</a:t>
            </a:r>
          </a:p>
          <a:p>
            <a:pPr>
              <a:spcBef>
                <a:spcPct val="0"/>
              </a:spcBef>
            </a:pPr>
            <a:endParaRPr lang="en-US" dirty="0" smtClean="0"/>
          </a:p>
          <a:p>
            <a:pPr>
              <a:spcBef>
                <a:spcPct val="0"/>
              </a:spcBef>
            </a:pPr>
            <a:r>
              <a:rPr lang="en-US" dirty="0" smtClean="0"/>
              <a:t>1 or a few squares here encapsulate the findings of most publications.  Explain training, author test, independent test sets.</a:t>
            </a:r>
          </a:p>
        </p:txBody>
      </p:sp>
      <p:sp>
        <p:nvSpPr>
          <p:cNvPr id="2560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C73A8D1-81D4-444D-B4B2-69E84E122669}" type="slidenum">
              <a:rPr lang="en-US"/>
              <a:pPr fontAlgn="base">
                <a:spcBef>
                  <a:spcPct val="0"/>
                </a:spcBef>
                <a:spcAft>
                  <a:spcPct val="0"/>
                </a:spcAft>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p:spPr>
      </p:sp>
      <p:sp>
        <p:nvSpPr>
          <p:cNvPr id="2560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With this groundwork done, the actual analysis was easy by comparison, and the most difficult part was finding ways to visualize so much analyses compactly.  This is both a figure and a table, and it summarizes the performance of all major ovarian cancer prognostic signatures published in a 5-year period – it’s a lot take in but we’ll walk through it.  First I should explain the C-Index and orange shading – C-Index represents the accuracy of a single model in a single datasets: it’s 0.5 if the predictions are just as good as a coin flip for predicting whether one patient will die before another, and 1 if the model correctly predicts the order in which all deaths occur.</a:t>
            </a:r>
          </a:p>
          <a:p>
            <a:pPr>
              <a:spcBef>
                <a:spcPct val="0"/>
              </a:spcBef>
            </a:pPr>
            <a:endParaRPr lang="en-US" dirty="0" smtClean="0"/>
          </a:p>
          <a:p>
            <a:pPr>
              <a:spcBef>
                <a:spcPct val="0"/>
              </a:spcBef>
            </a:pPr>
            <a:r>
              <a:rPr lang="en-US" dirty="0" smtClean="0"/>
              <a:t>&lt;click&gt; this represents the prediction accuracy of 14 models in each of 10 datasets, and each cell provides the level of information that is represented in a Kaplan-Meier plot, that is, the ability of a model to discriminate patient prognosis in a single dataset.  &lt;click&gt; One row represents validation of a single signature on all available studies, or a meta-analysis that would be represented traditionally by a forest plot.  &lt;click&gt; The black squares indicate data used to train a model, so you’ll notice their values are higher than other squares.  &lt;click&gt; and the grey boxes show datasets used by a signature’s authors for independent validation of that signature, and in theory should be no better or worse than the other validations.</a:t>
            </a:r>
          </a:p>
          <a:p>
            <a:pPr>
              <a:spcBef>
                <a:spcPct val="0"/>
              </a:spcBef>
            </a:pPr>
            <a:endParaRPr lang="en-US" dirty="0" smtClean="0"/>
          </a:p>
          <a:p>
            <a:pPr>
              <a:spcBef>
                <a:spcPct val="0"/>
              </a:spcBef>
            </a:pPr>
            <a:r>
              <a:rPr lang="en-US" dirty="0" smtClean="0"/>
              <a:t>1 or a few squares here encapsulate the findings of most publications.  Explain training, author test, independent test sets.</a:t>
            </a:r>
          </a:p>
        </p:txBody>
      </p:sp>
      <p:sp>
        <p:nvSpPr>
          <p:cNvPr id="2560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C73A8D1-81D4-444D-B4B2-69E84E122669}" type="slidenum">
              <a:rPr lang="en-US"/>
              <a:pPr fontAlgn="base">
                <a:spcBef>
                  <a:spcPct val="0"/>
                </a:spcBef>
                <a:spcAft>
                  <a:spcPct val="0"/>
                </a:spcAft>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Main</a:t>
            </a:r>
            <a:r>
              <a:rPr lang="en-US" baseline="0" dirty="0" smtClean="0"/>
              <a:t> differences – chemo, Stage/debulking – 262 was suboptimal ONLY, NAC was allowed but was a small percentage</a:t>
            </a:r>
          </a:p>
          <a:p>
            <a:r>
              <a:rPr lang="en-US" baseline="0" dirty="0" smtClean="0"/>
              <a:t>Age, Race, histology, not different</a:t>
            </a:r>
            <a:endParaRPr lang="en-US" dirty="0"/>
          </a:p>
        </p:txBody>
      </p:sp>
      <p:sp>
        <p:nvSpPr>
          <p:cNvPr id="4" name="Slide Number Placeholder 3"/>
          <p:cNvSpPr>
            <a:spLocks noGrp="1"/>
          </p:cNvSpPr>
          <p:nvPr>
            <p:ph type="sldNum" sz="quarter" idx="10"/>
          </p:nvPr>
        </p:nvSpPr>
        <p:spPr/>
        <p:txBody>
          <a:bodyPr/>
          <a:lstStyle/>
          <a:p>
            <a:pPr>
              <a:defRPr/>
            </a:pPr>
            <a:fld id="{A4A31D8E-EB89-C043-AB82-901FAFD4002F}" type="slidenum">
              <a:rPr lang="en-US" smtClean="0"/>
              <a:pPr>
                <a:defRPr/>
              </a:pPr>
              <a:t>44</a:t>
            </a:fld>
            <a:endParaRPr lang="en-US"/>
          </a:p>
        </p:txBody>
      </p:sp>
    </p:spTree>
    <p:extLst>
      <p:ext uri="{BB962C8B-B14F-4D97-AF65-F5344CB8AC3E}">
        <p14:creationId xmlns:p14="http://schemas.microsoft.com/office/powerpoint/2010/main" val="1496211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B1:</a:t>
            </a:r>
            <a:r>
              <a:rPr lang="en-US" baseline="0" dirty="0" smtClean="0"/>
              <a:t> 117/1346 = 8.7%</a:t>
            </a:r>
          </a:p>
          <a:p>
            <a:r>
              <a:rPr lang="en-US" baseline="0" dirty="0" smtClean="0"/>
              <a:t>B2: 69/1346 = 5.1%</a:t>
            </a:r>
          </a:p>
          <a:p>
            <a:r>
              <a:rPr lang="en-US" baseline="0" dirty="0" smtClean="0"/>
              <a:t>Other: 72/1346 = 5.3%</a:t>
            </a:r>
          </a:p>
          <a:p>
            <a:r>
              <a:rPr lang="en-US" baseline="0" dirty="0" smtClean="0"/>
              <a:t>72/258 = 27.9%</a:t>
            </a:r>
            <a:endParaRPr lang="en-US" dirty="0"/>
          </a:p>
        </p:txBody>
      </p:sp>
      <p:sp>
        <p:nvSpPr>
          <p:cNvPr id="4" name="Slide Number Placeholder 3"/>
          <p:cNvSpPr>
            <a:spLocks noGrp="1"/>
          </p:cNvSpPr>
          <p:nvPr>
            <p:ph type="sldNum" sz="quarter" idx="10"/>
          </p:nvPr>
        </p:nvSpPr>
        <p:spPr/>
        <p:txBody>
          <a:bodyPr/>
          <a:lstStyle/>
          <a:p>
            <a:fld id="{77D4BEF1-318C-6949-BB24-68D2652F6756}" type="slidenum">
              <a:rPr lang="en-US" smtClean="0"/>
              <a:pPr/>
              <a:t>45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67C694-01C8-394E-890F-2C684CC6BF40}" type="slidenum">
              <a:rPr lang="en-US"/>
              <a:pPr/>
              <a:t>2</a:t>
            </a:fld>
            <a:endParaRPr lang="en-US" dirty="0"/>
          </a:p>
        </p:txBody>
      </p:sp>
      <p:sp>
        <p:nvSpPr>
          <p:cNvPr id="8294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8294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82">
              <a:defRPr/>
            </a:pPr>
            <a:endParaRPr lang="en-US" dirty="0" smtClean="0"/>
          </a:p>
        </p:txBody>
      </p:sp>
      <p:sp>
        <p:nvSpPr>
          <p:cNvPr id="4" name="Slide Number Placeholder 3"/>
          <p:cNvSpPr>
            <a:spLocks noGrp="1"/>
          </p:cNvSpPr>
          <p:nvPr>
            <p:ph type="sldNum" sz="quarter" idx="10"/>
          </p:nvPr>
        </p:nvSpPr>
        <p:spPr/>
        <p:txBody>
          <a:bodyPr/>
          <a:lstStyle/>
          <a:p>
            <a:fld id="{F5ED06DA-FC04-48A2-AE99-75076590B92B}" type="slidenum">
              <a:rPr lang="en-US" smtClean="0"/>
              <a:t>46</a:t>
            </a:fld>
            <a:endParaRPr lang="en-US"/>
          </a:p>
        </p:txBody>
      </p:sp>
    </p:spTree>
    <p:extLst>
      <p:ext uri="{BB962C8B-B14F-4D97-AF65-F5344CB8AC3E}">
        <p14:creationId xmlns:p14="http://schemas.microsoft.com/office/powerpoint/2010/main" val="2305380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CNVs: 14 (8 BRCA1, 1 NBN, 2 CHEK2, 1 BRIP1, 1 PALB2, 1 RAD51D) (8.5% CNVs) 14/164</a:t>
            </a:r>
          </a:p>
          <a:p>
            <a:r>
              <a:rPr lang="en-US" baseline="0" dirty="0" smtClean="0"/>
              <a:t>CNVs: 2 BRCA1, 1 PALB2, 2 PMS2, 1 BRIP1, 1 CHEK2, 1 RAD51D 8/102 (7.8%) 22/266 = 8.3% CNVs</a:t>
            </a:r>
            <a:endParaRPr lang="en-US" dirty="0" smtClean="0"/>
          </a:p>
          <a:p>
            <a:endParaRPr lang="en-US" dirty="0"/>
          </a:p>
        </p:txBody>
      </p:sp>
      <p:sp>
        <p:nvSpPr>
          <p:cNvPr id="4" name="Slide Number Placeholder 3"/>
          <p:cNvSpPr>
            <a:spLocks noGrp="1"/>
          </p:cNvSpPr>
          <p:nvPr>
            <p:ph type="sldNum" sz="quarter" idx="10"/>
          </p:nvPr>
        </p:nvSpPr>
        <p:spPr/>
        <p:txBody>
          <a:bodyPr/>
          <a:lstStyle/>
          <a:p>
            <a:fld id="{77D4BEF1-318C-6949-BB24-68D2652F6756}" type="slidenum">
              <a:rPr lang="en-US" smtClean="0"/>
              <a:pPr/>
              <a:t>47</a:t>
            </a:fld>
            <a:endParaRPr lang="en-US"/>
          </a:p>
        </p:txBody>
      </p:sp>
    </p:spTree>
    <p:extLst>
      <p:ext uri="{BB962C8B-B14F-4D97-AF65-F5344CB8AC3E}">
        <p14:creationId xmlns:p14="http://schemas.microsoft.com/office/powerpoint/2010/main" val="2997980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were high grade serous, none are significantly</a:t>
            </a:r>
            <a:r>
              <a:rPr lang="en-US" baseline="0" dirty="0" smtClean="0"/>
              <a:t> different from HGS (using that as standard)</a:t>
            </a:r>
            <a:endParaRPr lang="en-US" dirty="0" smtClean="0"/>
          </a:p>
          <a:p>
            <a:r>
              <a:rPr lang="en-US" dirty="0" err="1" smtClean="0"/>
              <a:t>Adenoca</a:t>
            </a:r>
            <a:r>
              <a:rPr lang="en-US" dirty="0" smtClean="0"/>
              <a:t>, </a:t>
            </a:r>
            <a:r>
              <a:rPr lang="en-US" dirty="0" err="1" smtClean="0"/>
              <a:t>undiff</a:t>
            </a:r>
            <a:r>
              <a:rPr lang="en-US" baseline="0" dirty="0" smtClean="0"/>
              <a:t> also includes “other” and “serous not specified” which was 7</a:t>
            </a:r>
          </a:p>
          <a:p>
            <a:r>
              <a:rPr lang="en-US" baseline="0" dirty="0" smtClean="0"/>
              <a:t>Mucinous left off – all WT, only 3	</a:t>
            </a:r>
            <a:endParaRPr lang="en-US" dirty="0" smtClean="0"/>
          </a:p>
          <a:p>
            <a:r>
              <a:rPr lang="en-US" dirty="0" smtClean="0"/>
              <a:t>Clear cell other – a PALB2 and an ATM, 1 BRCA1</a:t>
            </a:r>
            <a:endParaRPr lang="en-US" dirty="0"/>
          </a:p>
        </p:txBody>
      </p:sp>
      <p:sp>
        <p:nvSpPr>
          <p:cNvPr id="4" name="Slide Number Placeholder 3"/>
          <p:cNvSpPr>
            <a:spLocks noGrp="1"/>
          </p:cNvSpPr>
          <p:nvPr>
            <p:ph type="sldNum" sz="quarter" idx="10"/>
          </p:nvPr>
        </p:nvSpPr>
        <p:spPr/>
        <p:txBody>
          <a:bodyPr/>
          <a:lstStyle/>
          <a:p>
            <a:fld id="{77D4BEF1-318C-6949-BB24-68D2652F6756}" type="slidenum">
              <a:rPr lang="en-US" smtClean="0"/>
              <a:pPr/>
              <a:t>48</a:t>
            </a:fld>
            <a:endParaRPr lang="en-US"/>
          </a:p>
        </p:txBody>
      </p:sp>
    </p:spTree>
    <p:extLst>
      <p:ext uri="{BB962C8B-B14F-4D97-AF65-F5344CB8AC3E}">
        <p14:creationId xmlns:p14="http://schemas.microsoft.com/office/powerpoint/2010/main" val="1729884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Basically BRCA2 has longest</a:t>
            </a:r>
            <a:r>
              <a:rPr lang="en-US" baseline="0" dirty="0" smtClean="0"/>
              <a:t> PFS, median 21.8 months vs. rest</a:t>
            </a:r>
          </a:p>
          <a:p>
            <a:r>
              <a:rPr lang="en-US" baseline="0" dirty="0" smtClean="0"/>
              <a:t>HR adjusting for study treatment, </a:t>
            </a:r>
            <a:r>
              <a:rPr lang="en-US" baseline="0" dirty="0" err="1" smtClean="0"/>
              <a:t>figo</a:t>
            </a:r>
            <a:r>
              <a:rPr lang="en-US" baseline="0" dirty="0" smtClean="0"/>
              <a:t> stage, optimal, and performance status, mutation status sig, global test of survival time by mutation status has p=0.0498, but driven by BRCA2, which is the only one that is individually different, p = 0.009</a:t>
            </a:r>
            <a:endParaRPr lang="en-US" dirty="0"/>
          </a:p>
        </p:txBody>
      </p:sp>
      <p:sp>
        <p:nvSpPr>
          <p:cNvPr id="4" name="Slide Number Placeholder 3"/>
          <p:cNvSpPr>
            <a:spLocks noGrp="1"/>
          </p:cNvSpPr>
          <p:nvPr>
            <p:ph type="sldNum" sz="quarter" idx="10"/>
          </p:nvPr>
        </p:nvSpPr>
        <p:spPr/>
        <p:txBody>
          <a:bodyPr/>
          <a:lstStyle/>
          <a:p>
            <a:fld id="{77D4BEF1-318C-6949-BB24-68D2652F6756}" type="slidenum">
              <a:rPr lang="en-US" smtClean="0"/>
              <a:pPr/>
              <a:t>49</a:t>
            </a:fld>
            <a:endParaRPr lang="en-US"/>
          </a:p>
        </p:txBody>
      </p:sp>
    </p:spTree>
    <p:extLst>
      <p:ext uri="{BB962C8B-B14F-4D97-AF65-F5344CB8AC3E}">
        <p14:creationId xmlns:p14="http://schemas.microsoft.com/office/powerpoint/2010/main" val="2396816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a:t>
            </a:r>
            <a:r>
              <a:rPr lang="en-US" baseline="0" dirty="0" smtClean="0"/>
              <a:t> adjusted for treatment arm, stage, residual </a:t>
            </a:r>
            <a:r>
              <a:rPr lang="en-US" baseline="0" dirty="0" err="1" smtClean="0"/>
              <a:t>dz</a:t>
            </a:r>
            <a:r>
              <a:rPr lang="en-US" baseline="0" dirty="0" smtClean="0"/>
              <a:t>, performance status, global test of survival time by mutation status sig, p&lt;0.0017</a:t>
            </a:r>
          </a:p>
          <a:p>
            <a:r>
              <a:rPr lang="en-US" baseline="0" dirty="0" smtClean="0"/>
              <a:t>B2: p = 0.0005, B1 p=0.09, other p =0.2</a:t>
            </a:r>
            <a:endParaRPr lang="en-US" dirty="0"/>
          </a:p>
        </p:txBody>
      </p:sp>
      <p:sp>
        <p:nvSpPr>
          <p:cNvPr id="4" name="Slide Number Placeholder 3"/>
          <p:cNvSpPr>
            <a:spLocks noGrp="1"/>
          </p:cNvSpPr>
          <p:nvPr>
            <p:ph type="sldNum" sz="quarter" idx="10"/>
          </p:nvPr>
        </p:nvSpPr>
        <p:spPr/>
        <p:txBody>
          <a:bodyPr/>
          <a:lstStyle/>
          <a:p>
            <a:fld id="{77D4BEF1-318C-6949-BB24-68D2652F6756}" type="slidenum">
              <a:rPr lang="en-US" smtClean="0"/>
              <a:pPr/>
              <a:t>50</a:t>
            </a:fld>
            <a:endParaRPr lang="en-US"/>
          </a:p>
        </p:txBody>
      </p:sp>
    </p:spTree>
    <p:extLst>
      <p:ext uri="{BB962C8B-B14F-4D97-AF65-F5344CB8AC3E}">
        <p14:creationId xmlns:p14="http://schemas.microsoft.com/office/powerpoint/2010/main" val="2396816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Arial" panose="020B0604020202020204" pitchFamily="34" charset="0"/>
            </a:endParaRPr>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fld id="{4C5DD78E-E0A2-E641-B7A4-6BC38CDDCC4C}" type="slidenum">
              <a:rPr lang="en-US">
                <a:latin typeface="Arial" panose="020B0604020202020204" pitchFamily="34" charset="0"/>
              </a:rPr>
              <a:pPr/>
              <a:t>53</a:t>
            </a:fld>
            <a:endParaRPr lang="en-US" dirty="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a:latin typeface="Arial" charset="0"/>
                <a:cs typeface="Arial" charset="0"/>
              </a:rPr>
              <a:t>All BRCA mutant tumors identified to date have high genomic LOH</a:t>
            </a:r>
            <a:endParaRPr lang="en-US">
              <a:latin typeface="Arial" charset="0"/>
              <a:cs typeface="Arial" charset="0"/>
            </a:endParaRPr>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fld id="{839214A4-2A78-CE4E-8F9E-A424496D8CEF}" type="slidenum">
              <a:rPr lang="en-US">
                <a:latin typeface="Arial" panose="020B0604020202020204" pitchFamily="34" charset="0"/>
              </a:rPr>
              <a:pPr/>
              <a:t>54</a:t>
            </a:fld>
            <a:endParaRPr lang="en-US"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Arial" panose="020B0604020202020204" pitchFamily="34" charset="0"/>
            </a:endParaRP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fld id="{4B222A98-F742-5E42-A19F-B9C81101844B}" type="slidenum">
              <a:rPr lang="en-US">
                <a:latin typeface="Arial" panose="020B0604020202020204" pitchFamily="34" charset="0"/>
              </a:rPr>
              <a:pPr/>
              <a:t>55</a:t>
            </a:fld>
            <a:endParaRPr lang="en-US" dirty="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Arial" panose="020B0604020202020204" pitchFamily="34" charset="0"/>
            </a:endParaRPr>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Arial" charset="0"/>
              </a:defRPr>
            </a:lvl1pPr>
            <a:lvl2pPr marL="742950" indent="-285750">
              <a:defRPr>
                <a:solidFill>
                  <a:schemeClr val="tx1"/>
                </a:solidFill>
                <a:latin typeface="Calibri" charset="0"/>
                <a:ea typeface="Arial" charset="0"/>
                <a:cs typeface="Arial" charset="0"/>
              </a:defRPr>
            </a:lvl2pPr>
            <a:lvl3pPr marL="1143000" indent="-228600">
              <a:defRPr>
                <a:solidFill>
                  <a:schemeClr val="tx1"/>
                </a:solidFill>
                <a:latin typeface="Calibri" charset="0"/>
                <a:ea typeface="Arial" charset="0"/>
                <a:cs typeface="Arial" charset="0"/>
              </a:defRPr>
            </a:lvl3pPr>
            <a:lvl4pPr marL="1600200" indent="-228600">
              <a:defRPr>
                <a:solidFill>
                  <a:schemeClr val="tx1"/>
                </a:solidFill>
                <a:latin typeface="Calibri" charset="0"/>
                <a:ea typeface="Arial" charset="0"/>
                <a:cs typeface="Arial" charset="0"/>
              </a:defRPr>
            </a:lvl4pPr>
            <a:lvl5pPr marL="2057400" indent="-22860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fld id="{22270BBB-3DAD-814A-BEDE-261822600FCA}" type="slidenum">
              <a:rPr lang="en-US">
                <a:latin typeface="Arial" panose="020B0604020202020204" pitchFamily="34" charset="0"/>
              </a:rPr>
              <a:pPr/>
              <a:t>56</a:t>
            </a:fld>
            <a:endParaRPr lang="en-US"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E78340-4449-1F4E-8FBA-93956F9982A8}" type="slidenum">
              <a:rPr lang="en-US"/>
              <a:pPr/>
              <a:t>58</a:t>
            </a:fld>
            <a:endParaRPr lang="en-US"/>
          </a:p>
        </p:txBody>
      </p:sp>
      <p:sp>
        <p:nvSpPr>
          <p:cNvPr id="34509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34509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6F9B8C-EC2E-B145-B7AC-B65DB3EAE4DF}" type="slidenum">
              <a:rPr lang="en-US"/>
              <a:pPr/>
              <a:t>5</a:t>
            </a:fld>
            <a:endParaRPr lang="en-US" dirty="0"/>
          </a:p>
        </p:txBody>
      </p:sp>
      <p:sp>
        <p:nvSpPr>
          <p:cNvPr id="29798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2979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F6A3D4-0FE5-D14E-85D4-658B9CDFB56F}" type="slidenum">
              <a:rPr lang="en-US"/>
              <a:pPr/>
              <a:t>6</a:t>
            </a:fld>
            <a:endParaRPr lang="en-US"/>
          </a:p>
        </p:txBody>
      </p:sp>
      <p:sp>
        <p:nvSpPr>
          <p:cNvPr id="30003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3000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483C66-EA75-D645-A242-D0BD0BD3115C}" type="slidenum">
              <a:rPr lang="en-US"/>
              <a:pPr/>
              <a:t>7</a:t>
            </a:fld>
            <a:endParaRPr lang="en-US"/>
          </a:p>
        </p:txBody>
      </p:sp>
      <p:sp>
        <p:nvSpPr>
          <p:cNvPr id="30413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3041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0D30A8-73C9-7745-B558-C6179D3AFBFE}" type="slidenum">
              <a:rPr lang="en-US"/>
              <a:pPr/>
              <a:t>8</a:t>
            </a:fld>
            <a:endParaRPr lang="en-US"/>
          </a:p>
        </p:txBody>
      </p:sp>
      <p:sp>
        <p:nvSpPr>
          <p:cNvPr id="30822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30822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defRPr>
            </a:lvl1pPr>
            <a:lvl2pPr marL="727645" indent="-279864" eaLnBrk="0" hangingPunct="0">
              <a:defRPr>
                <a:solidFill>
                  <a:schemeClr val="tx1"/>
                </a:solidFill>
                <a:latin typeface="Arial" charset="0"/>
                <a:ea typeface="ＭＳ Ｐゴシック" charset="0"/>
              </a:defRPr>
            </a:lvl2pPr>
            <a:lvl3pPr marL="1119454" indent="-223891" eaLnBrk="0" hangingPunct="0">
              <a:defRPr>
                <a:solidFill>
                  <a:schemeClr val="tx1"/>
                </a:solidFill>
                <a:latin typeface="Arial" charset="0"/>
                <a:ea typeface="ＭＳ Ｐゴシック" charset="0"/>
              </a:defRPr>
            </a:lvl3pPr>
            <a:lvl4pPr marL="1567236" indent="-223891" eaLnBrk="0" hangingPunct="0">
              <a:defRPr>
                <a:solidFill>
                  <a:schemeClr val="tx1"/>
                </a:solidFill>
                <a:latin typeface="Arial" charset="0"/>
                <a:ea typeface="ＭＳ Ｐゴシック" charset="0"/>
              </a:defRPr>
            </a:lvl4pPr>
            <a:lvl5pPr marL="2015018" indent="-223891" eaLnBrk="0" hangingPunct="0">
              <a:defRPr>
                <a:solidFill>
                  <a:schemeClr val="tx1"/>
                </a:solidFill>
                <a:latin typeface="Arial" charset="0"/>
                <a:ea typeface="ＭＳ Ｐゴシック" charset="0"/>
              </a:defRPr>
            </a:lvl5pPr>
            <a:lvl6pPr marL="2462799" indent="-223891" algn="ctr" eaLnBrk="0" fontAlgn="base" hangingPunct="0">
              <a:spcBef>
                <a:spcPct val="0"/>
              </a:spcBef>
              <a:spcAft>
                <a:spcPct val="0"/>
              </a:spcAft>
              <a:defRPr>
                <a:solidFill>
                  <a:schemeClr val="tx1"/>
                </a:solidFill>
                <a:latin typeface="Arial" charset="0"/>
                <a:ea typeface="ＭＳ Ｐゴシック" charset="0"/>
              </a:defRPr>
            </a:lvl6pPr>
            <a:lvl7pPr marL="2910581" indent="-223891" algn="ctr" eaLnBrk="0" fontAlgn="base" hangingPunct="0">
              <a:spcBef>
                <a:spcPct val="0"/>
              </a:spcBef>
              <a:spcAft>
                <a:spcPct val="0"/>
              </a:spcAft>
              <a:defRPr>
                <a:solidFill>
                  <a:schemeClr val="tx1"/>
                </a:solidFill>
                <a:latin typeface="Arial" charset="0"/>
                <a:ea typeface="ＭＳ Ｐゴシック" charset="0"/>
              </a:defRPr>
            </a:lvl7pPr>
            <a:lvl8pPr marL="3358363" indent="-223891" algn="ctr" eaLnBrk="0" fontAlgn="base" hangingPunct="0">
              <a:spcBef>
                <a:spcPct val="0"/>
              </a:spcBef>
              <a:spcAft>
                <a:spcPct val="0"/>
              </a:spcAft>
              <a:defRPr>
                <a:solidFill>
                  <a:schemeClr val="tx1"/>
                </a:solidFill>
                <a:latin typeface="Arial" charset="0"/>
                <a:ea typeface="ＭＳ Ｐゴシック" charset="0"/>
              </a:defRPr>
            </a:lvl8pPr>
            <a:lvl9pPr marL="3806144" indent="-223891"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EB63D33C-A9E2-D145-A7FB-D724DC877BA3}" type="slidenum">
              <a:rPr lang="en-US"/>
              <a:pPr eaLnBrk="1" hangingPunct="1"/>
              <a:t>9</a:t>
            </a:fld>
            <a:endParaRPr lang="en-US"/>
          </a:p>
        </p:txBody>
      </p:sp>
      <p:sp>
        <p:nvSpPr>
          <p:cNvPr id="203779" name="Rectangle 2"/>
          <p:cNvSpPr>
            <a:spLocks noChangeArrowheads="1"/>
          </p:cNvSpPr>
          <p:nvPr/>
        </p:nvSpPr>
        <p:spPr bwMode="auto">
          <a:xfrm>
            <a:off x="3886097" y="1"/>
            <a:ext cx="2971903" cy="458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21" tIns="45713" rIns="91421" bIns="45713" anchor="ctr"/>
          <a:lstStyle/>
          <a:p>
            <a:endParaRPr lang="en-US"/>
          </a:p>
        </p:txBody>
      </p:sp>
      <p:sp>
        <p:nvSpPr>
          <p:cNvPr id="203780" name="Rectangle 3"/>
          <p:cNvSpPr>
            <a:spLocks noChangeArrowheads="1"/>
          </p:cNvSpPr>
          <p:nvPr/>
        </p:nvSpPr>
        <p:spPr bwMode="auto">
          <a:xfrm>
            <a:off x="3886097" y="8687269"/>
            <a:ext cx="2971903" cy="45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69" tIns="44441" rIns="90469" bIns="44441" anchor="b"/>
          <a:lstStyle/>
          <a:p>
            <a:pPr algn="r"/>
            <a:r>
              <a:rPr lang="en-US" sz="1200">
                <a:latin typeface="Albertus Extra Bold" charset="0"/>
              </a:rPr>
              <a:t>6</a:t>
            </a:r>
          </a:p>
        </p:txBody>
      </p:sp>
      <p:sp>
        <p:nvSpPr>
          <p:cNvPr id="203781" name="Rectangle 4"/>
          <p:cNvSpPr>
            <a:spLocks noChangeArrowheads="1"/>
          </p:cNvSpPr>
          <p:nvPr/>
        </p:nvSpPr>
        <p:spPr bwMode="auto">
          <a:xfrm>
            <a:off x="1" y="8687269"/>
            <a:ext cx="2971903" cy="45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21" tIns="45713" rIns="91421" bIns="45713" anchor="ctr"/>
          <a:lstStyle/>
          <a:p>
            <a:endParaRPr lang="en-US"/>
          </a:p>
        </p:txBody>
      </p:sp>
      <p:sp>
        <p:nvSpPr>
          <p:cNvPr id="203782" name="Rectangle 5"/>
          <p:cNvSpPr>
            <a:spLocks noChangeArrowheads="1"/>
          </p:cNvSpPr>
          <p:nvPr/>
        </p:nvSpPr>
        <p:spPr bwMode="auto">
          <a:xfrm>
            <a:off x="1" y="1"/>
            <a:ext cx="2971903" cy="458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1421" tIns="45713" rIns="91421" bIns="45713" anchor="ctr"/>
          <a:lstStyle/>
          <a:p>
            <a:endParaRPr lang="en-US"/>
          </a:p>
        </p:txBody>
      </p:sp>
      <p:sp>
        <p:nvSpPr>
          <p:cNvPr id="203783" name="Rectangle 6"/>
          <p:cNvSpPr>
            <a:spLocks noGrp="1" noRot="1" noChangeAspect="1" noChangeArrowheads="1" noTextEdit="1"/>
          </p:cNvSpPr>
          <p:nvPr>
            <p:ph type="sldImg"/>
          </p:nvPr>
        </p:nvSpPr>
        <p:spPr>
          <a:xfrm>
            <a:off x="1154113" y="692150"/>
            <a:ext cx="4551362" cy="3414713"/>
          </a:xfrm>
          <a:ln w="12700" cap="flat">
            <a:solidFill>
              <a:schemeClr val="tx1"/>
            </a:solidFill>
          </a:ln>
        </p:spPr>
      </p:sp>
      <p:sp>
        <p:nvSpPr>
          <p:cNvPr id="203784" name="Rectangle 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lIns="90469" tIns="44441" rIns="90469" bIns="44441"/>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Rectangle 2"/>
          <p:cNvSpPr>
            <a:spLocks noGrp="1" noRot="1" noChangeAspect="1" noChangeArrowheads="1" noTextEdit="1"/>
          </p:cNvSpPr>
          <p:nvPr>
            <p:ph type="sldImg"/>
          </p:nvPr>
        </p:nvSpPr>
        <p:spPr>
          <a:ln/>
        </p:spPr>
      </p:sp>
      <p:sp>
        <p:nvSpPr>
          <p:cNvPr id="316418" name="Rectangle 3"/>
          <p:cNvSpPr>
            <a:spLocks noGrp="1" noChangeArrowheads="1"/>
          </p:cNvSpPr>
          <p:nvPr>
            <p:ph type="body" idx="1"/>
          </p:nvPr>
        </p:nvSpPr>
        <p:spPr>
          <a:noFill/>
        </p:spPr>
        <p:txBody>
          <a:bodyPr/>
          <a:lstStyle/>
          <a:p>
            <a:pPr eaLnBrk="1" hangingPunct="1"/>
            <a:endParaRPr lang="en-US" smtClean="0">
              <a:ea typeface="ＭＳ Ｐゴシック"/>
              <a:cs typeface="ＭＳ Ｐゴシック"/>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Rot="1" noChangeAspect="1" noChangeArrowheads="1" noTextEdit="1"/>
          </p:cNvSpPr>
          <p:nvPr>
            <p:ph type="sldImg"/>
          </p:nvPr>
        </p:nvSpPr>
        <p:spPr>
          <a:xfrm>
            <a:off x="1144588" y="685800"/>
            <a:ext cx="4570412" cy="3429000"/>
          </a:xfrm>
          <a:ln/>
        </p:spPr>
      </p:sp>
      <p:sp>
        <p:nvSpPr>
          <p:cNvPr id="9218" name="Rectangle 3"/>
          <p:cNvSpPr>
            <a:spLocks noGrp="1" noChangeArrowheads="1"/>
          </p:cNvSpPr>
          <p:nvPr>
            <p:ph type="body" idx="1"/>
          </p:nvPr>
        </p:nvSpPr>
        <p:spPr>
          <a:xfrm>
            <a:off x="685800" y="4343400"/>
            <a:ext cx="5486400" cy="4114800"/>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7" tIns="45718" rIns="91437" bIns="45718"/>
          <a:lstStyle/>
          <a:p>
            <a:pPr defTabSz="447782" eaLnBrk="1" hangingPunct="1">
              <a:spcBef>
                <a:spcPct val="0"/>
              </a:spcBef>
              <a:defRPr/>
            </a:pPr>
            <a:r>
              <a:rPr lang="en-US" dirty="0">
                <a:cs typeface="+mn-cs"/>
              </a:rPr>
              <a:t>Mean H score of 108 was observed and used to segregate tumors into </a:t>
            </a:r>
            <a:r>
              <a:rPr lang="en-US" dirty="0" err="1">
                <a:cs typeface="+mn-cs"/>
              </a:rPr>
              <a:t>pERk</a:t>
            </a:r>
            <a:r>
              <a:rPr lang="en-US" dirty="0">
                <a:cs typeface="+mn-cs"/>
              </a:rPr>
              <a:t> positive and negative</a:t>
            </a:r>
          </a:p>
          <a:p>
            <a:pPr defTabSz="447782" eaLnBrk="1" hangingPunct="1">
              <a:spcBef>
                <a:spcPct val="0"/>
              </a:spcBef>
              <a:defRPr/>
            </a:pPr>
            <a:r>
              <a:rPr lang="en-US" dirty="0">
                <a:cs typeface="+mn-cs"/>
              </a:rPr>
              <a:t>Of the 34 patients who had the mutation analyses done:</a:t>
            </a:r>
            <a:br>
              <a:rPr lang="en-US" dirty="0">
                <a:cs typeface="+mn-cs"/>
              </a:rPr>
            </a:br>
            <a:r>
              <a:rPr lang="en-US" dirty="0">
                <a:cs typeface="+mn-cs"/>
              </a:rPr>
              <a:t> - 28(82%) were tissue from primary tumor</a:t>
            </a:r>
            <a:br>
              <a:rPr lang="en-US" dirty="0">
                <a:cs typeface="+mn-cs"/>
              </a:rPr>
            </a:br>
            <a:r>
              <a:rPr lang="en-US" dirty="0">
                <a:cs typeface="+mn-cs"/>
              </a:rPr>
              <a:t> - 2(6%) were tissue from metastatic tumor</a:t>
            </a:r>
            <a:br>
              <a:rPr lang="en-US" dirty="0">
                <a:cs typeface="+mn-cs"/>
              </a:rPr>
            </a:br>
            <a:r>
              <a:rPr lang="en-US" dirty="0">
                <a:cs typeface="+mn-cs"/>
              </a:rPr>
              <a:t> - 4(12%) were tissue from recurrent/persistent tumor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35794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68058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63456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48200" y="1981200"/>
            <a:ext cx="3810000" cy="4114800"/>
          </a:xfrm>
        </p:spPr>
        <p:txBody>
          <a:bodyPr/>
          <a:lstStyle/>
          <a:p>
            <a:endParaRPr lang="en-US"/>
          </a:p>
        </p:txBody>
      </p:sp>
    </p:spTree>
    <p:extLst>
      <p:ext uri="{BB962C8B-B14F-4D97-AF65-F5344CB8AC3E}">
        <p14:creationId xmlns:p14="http://schemas.microsoft.com/office/powerpoint/2010/main" val="568892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mediaAndTx" preserve="1">
  <p:cSld name="Title, Media Clip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Media Placeholder 2"/>
          <p:cNvSpPr>
            <a:spLocks noGrp="1"/>
          </p:cNvSpPr>
          <p:nvPr>
            <p:ph type="media" sz="half" idx="1"/>
          </p:nvPr>
        </p:nvSpPr>
        <p:spPr>
          <a:xfrm>
            <a:off x="685800" y="1981200"/>
            <a:ext cx="3810000" cy="4114800"/>
          </a:xfrm>
        </p:spPr>
        <p:txBody>
          <a:bodyPr/>
          <a:lstStyle/>
          <a:p>
            <a:endParaRPr lang="en-US"/>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0272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49214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41148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4868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92100"/>
            <a:ext cx="8229600" cy="13843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905000"/>
            <a:ext cx="8229600" cy="4114800"/>
          </a:xfrm>
        </p:spPr>
        <p:txBody>
          <a:bodyPr/>
          <a:lstStyle/>
          <a:p>
            <a:pPr lvl="0"/>
            <a:endParaRPr lang="en-US" noProof="0"/>
          </a:p>
        </p:txBody>
      </p:sp>
    </p:spTree>
    <p:extLst>
      <p:ext uri="{BB962C8B-B14F-4D97-AF65-F5344CB8AC3E}">
        <p14:creationId xmlns:p14="http://schemas.microsoft.com/office/powerpoint/2010/main" val="21819653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descr="GYN 2015_PPT_1.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6272"/>
          </a:xfrm>
          <a:prstGeom prst="rect">
            <a:avLst/>
          </a:prstGeom>
        </p:spPr>
      </p:pic>
    </p:spTree>
    <p:extLst>
      <p:ext uri="{BB962C8B-B14F-4D97-AF65-F5344CB8AC3E}">
        <p14:creationId xmlns:p14="http://schemas.microsoft.com/office/powerpoint/2010/main" val="41671575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588812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627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58654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defTabSz="457200" eaLnBrk="1" fontAlgn="auto" hangingPunct="1">
              <a:spcBef>
                <a:spcPts val="0"/>
              </a:spcBef>
              <a:spcAft>
                <a:spcPts val="0"/>
              </a:spcAft>
            </a:pPr>
            <a:fld id="{B3D80069-B6C8-3749-81A9-DDAD11CEFF95}" type="datetimeFigureOut">
              <a:rPr lang="en-US" sz="1800" smtClean="0">
                <a:solidFill>
                  <a:prstClr val="black"/>
                </a:solidFill>
                <a:latin typeface="Calibri"/>
                <a:ea typeface="+mn-ea"/>
                <a:cs typeface="+mn-cs"/>
              </a:rPr>
              <a:pPr defTabSz="457200" eaLnBrk="1" fontAlgn="auto" hangingPunct="1">
                <a:spcBef>
                  <a:spcPts val="0"/>
                </a:spcBef>
                <a:spcAft>
                  <a:spcPts val="0"/>
                </a:spcAft>
              </a:pPr>
              <a:t>2/17/2015</a:t>
            </a:fld>
            <a:endParaRPr lang="en-US" sz="1800">
              <a:solidFill>
                <a:prstClr val="black"/>
              </a:solidFill>
              <a:latin typeface="Calibri"/>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defTabSz="457200" eaLnBrk="1" fontAlgn="auto" hangingPunct="1">
              <a:spcBef>
                <a:spcPts val="0"/>
              </a:spcBef>
              <a:spcAft>
                <a:spcPts val="0"/>
              </a:spcAft>
            </a:pPr>
            <a:endParaRPr lang="en-US" sz="1800">
              <a:solidFill>
                <a:prstClr val="black"/>
              </a:solidFill>
              <a:latin typeface="Calibri"/>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defTabSz="457200" eaLnBrk="1" fontAlgn="auto" hangingPunct="1">
              <a:spcBef>
                <a:spcPts val="0"/>
              </a:spcBef>
              <a:spcAft>
                <a:spcPts val="0"/>
              </a:spcAft>
            </a:pPr>
            <a:fld id="{EADC87F7-E4FA-D14C-A9BC-6EC05CEB58BC}" type="slidenum">
              <a:rPr lang="en-US" sz="1800" smtClean="0">
                <a:solidFill>
                  <a:prstClr val="black"/>
                </a:solidFill>
                <a:latin typeface="Calibri"/>
                <a:ea typeface="+mn-ea"/>
                <a:cs typeface="+mn-cs"/>
              </a:rPr>
              <a:pPr defTabSz="457200" eaLnBrk="1" fontAlgn="auto" hangingPunct="1">
                <a:spcBef>
                  <a:spcPts val="0"/>
                </a:spcBef>
                <a:spcAft>
                  <a:spcPts val="0"/>
                </a:spcAft>
              </a:pPr>
              <a:t>‹#›</a:t>
            </a:fld>
            <a:endParaRPr lang="en-US" sz="1800">
              <a:solidFill>
                <a:prstClr val="black"/>
              </a:solidFill>
              <a:latin typeface="Calibri"/>
              <a:ea typeface="+mn-ea"/>
              <a:cs typeface="+mn-cs"/>
            </a:endParaRPr>
          </a:p>
        </p:txBody>
      </p:sp>
    </p:spTree>
    <p:extLst>
      <p:ext uri="{BB962C8B-B14F-4D97-AF65-F5344CB8AC3E}">
        <p14:creationId xmlns:p14="http://schemas.microsoft.com/office/powerpoint/2010/main" val="36820522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pPr defTabSz="457200" eaLnBrk="1" fontAlgn="auto" hangingPunct="1">
              <a:spcBef>
                <a:spcPts val="0"/>
              </a:spcBef>
              <a:spcAft>
                <a:spcPts val="0"/>
              </a:spcAft>
            </a:pPr>
            <a:fld id="{B3D80069-B6C8-3749-81A9-DDAD11CEFF95}" type="datetimeFigureOut">
              <a:rPr lang="en-US" sz="1800" smtClean="0">
                <a:solidFill>
                  <a:prstClr val="black"/>
                </a:solidFill>
                <a:latin typeface="Calibri"/>
                <a:ea typeface="+mn-ea"/>
                <a:cs typeface="+mn-cs"/>
              </a:rPr>
              <a:pPr defTabSz="457200" eaLnBrk="1" fontAlgn="auto" hangingPunct="1">
                <a:spcBef>
                  <a:spcPts val="0"/>
                </a:spcBef>
                <a:spcAft>
                  <a:spcPts val="0"/>
                </a:spcAft>
              </a:pPr>
              <a:t>2/17/2015</a:t>
            </a:fld>
            <a:endParaRPr lang="en-US" sz="1800">
              <a:solidFill>
                <a:prstClr val="black"/>
              </a:solidFill>
              <a:latin typeface="Calibri"/>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pPr defTabSz="457200" eaLnBrk="1" fontAlgn="auto" hangingPunct="1">
              <a:spcBef>
                <a:spcPts val="0"/>
              </a:spcBef>
              <a:spcAft>
                <a:spcPts val="0"/>
              </a:spcAft>
            </a:pPr>
            <a:endParaRPr lang="en-US" sz="1800">
              <a:solidFill>
                <a:prstClr val="black"/>
              </a:solidFill>
              <a:latin typeface="Calibri"/>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pPr defTabSz="457200" eaLnBrk="1" fontAlgn="auto" hangingPunct="1">
              <a:spcBef>
                <a:spcPts val="0"/>
              </a:spcBef>
              <a:spcAft>
                <a:spcPts val="0"/>
              </a:spcAft>
            </a:pPr>
            <a:fld id="{EADC87F7-E4FA-D14C-A9BC-6EC05CEB58BC}" type="slidenum">
              <a:rPr lang="en-US" sz="1800" smtClean="0">
                <a:solidFill>
                  <a:prstClr val="black"/>
                </a:solidFill>
                <a:latin typeface="Calibri"/>
                <a:ea typeface="+mn-ea"/>
                <a:cs typeface="+mn-cs"/>
              </a:rPr>
              <a:pPr defTabSz="457200" eaLnBrk="1" fontAlgn="auto" hangingPunct="1">
                <a:spcBef>
                  <a:spcPts val="0"/>
                </a:spcBef>
                <a:spcAft>
                  <a:spcPts val="0"/>
                </a:spcAft>
              </a:pPr>
              <a:t>‹#›</a:t>
            </a:fld>
            <a:endParaRPr lang="en-US" sz="1800">
              <a:solidFill>
                <a:prstClr val="black"/>
              </a:solidFill>
              <a:latin typeface="Calibri"/>
              <a:ea typeface="+mn-ea"/>
              <a:cs typeface="+mn-cs"/>
            </a:endParaRPr>
          </a:p>
        </p:txBody>
      </p:sp>
    </p:spTree>
    <p:extLst>
      <p:ext uri="{BB962C8B-B14F-4D97-AF65-F5344CB8AC3E}">
        <p14:creationId xmlns:p14="http://schemas.microsoft.com/office/powerpoint/2010/main" val="3862624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defTabSz="457200" eaLnBrk="1" fontAlgn="auto" hangingPunct="1">
              <a:spcBef>
                <a:spcPts val="0"/>
              </a:spcBef>
              <a:spcAft>
                <a:spcPts val="0"/>
              </a:spcAft>
            </a:pPr>
            <a:fld id="{B3D80069-B6C8-3749-81A9-DDAD11CEFF95}" type="datetimeFigureOut">
              <a:rPr lang="en-US" sz="1800" smtClean="0">
                <a:solidFill>
                  <a:prstClr val="black"/>
                </a:solidFill>
                <a:latin typeface="Calibri"/>
                <a:ea typeface="+mn-ea"/>
                <a:cs typeface="+mn-cs"/>
              </a:rPr>
              <a:pPr defTabSz="457200" eaLnBrk="1" fontAlgn="auto" hangingPunct="1">
                <a:spcBef>
                  <a:spcPts val="0"/>
                </a:spcBef>
                <a:spcAft>
                  <a:spcPts val="0"/>
                </a:spcAft>
              </a:pPr>
              <a:t>2/17/2015</a:t>
            </a:fld>
            <a:endParaRPr lang="en-US" sz="1800">
              <a:solidFill>
                <a:prstClr val="black"/>
              </a:solidFill>
              <a:latin typeface="Calibri"/>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defTabSz="457200" eaLnBrk="1" fontAlgn="auto" hangingPunct="1">
              <a:spcBef>
                <a:spcPts val="0"/>
              </a:spcBef>
              <a:spcAft>
                <a:spcPts val="0"/>
              </a:spcAft>
            </a:pPr>
            <a:endParaRPr lang="en-US" sz="1800">
              <a:solidFill>
                <a:prstClr val="black"/>
              </a:solidFill>
              <a:latin typeface="Calibri"/>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defTabSz="457200" eaLnBrk="1" fontAlgn="auto" hangingPunct="1">
              <a:spcBef>
                <a:spcPts val="0"/>
              </a:spcBef>
              <a:spcAft>
                <a:spcPts val="0"/>
              </a:spcAft>
            </a:pPr>
            <a:fld id="{EADC87F7-E4FA-D14C-A9BC-6EC05CEB58BC}" type="slidenum">
              <a:rPr lang="en-US" sz="1800" smtClean="0">
                <a:solidFill>
                  <a:prstClr val="black"/>
                </a:solidFill>
                <a:latin typeface="Calibri"/>
                <a:ea typeface="+mn-ea"/>
                <a:cs typeface="+mn-cs"/>
              </a:rPr>
              <a:pPr defTabSz="457200" eaLnBrk="1" fontAlgn="auto" hangingPunct="1">
                <a:spcBef>
                  <a:spcPts val="0"/>
                </a:spcBef>
                <a:spcAft>
                  <a:spcPts val="0"/>
                </a:spcAft>
              </a:pPr>
              <a:t>‹#›</a:t>
            </a:fld>
            <a:endParaRPr lang="en-US" sz="1800">
              <a:solidFill>
                <a:prstClr val="black"/>
              </a:solidFill>
              <a:latin typeface="Calibri"/>
              <a:ea typeface="+mn-ea"/>
              <a:cs typeface="+mn-cs"/>
            </a:endParaRPr>
          </a:p>
        </p:txBody>
      </p:sp>
    </p:spTree>
    <p:extLst>
      <p:ext uri="{BB962C8B-B14F-4D97-AF65-F5344CB8AC3E}">
        <p14:creationId xmlns:p14="http://schemas.microsoft.com/office/powerpoint/2010/main" val="8211600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defTabSz="457200" eaLnBrk="1" fontAlgn="auto" hangingPunct="1">
              <a:spcBef>
                <a:spcPts val="0"/>
              </a:spcBef>
              <a:spcAft>
                <a:spcPts val="0"/>
              </a:spcAft>
            </a:pPr>
            <a:fld id="{B3D80069-B6C8-3749-81A9-DDAD11CEFF95}" type="datetimeFigureOut">
              <a:rPr lang="en-US" sz="1800" smtClean="0">
                <a:solidFill>
                  <a:prstClr val="black"/>
                </a:solidFill>
                <a:latin typeface="Calibri"/>
                <a:ea typeface="+mn-ea"/>
                <a:cs typeface="+mn-cs"/>
              </a:rPr>
              <a:pPr defTabSz="457200" eaLnBrk="1" fontAlgn="auto" hangingPunct="1">
                <a:spcBef>
                  <a:spcPts val="0"/>
                </a:spcBef>
                <a:spcAft>
                  <a:spcPts val="0"/>
                </a:spcAft>
              </a:pPr>
              <a:t>2/17/2015</a:t>
            </a:fld>
            <a:endParaRPr lang="en-US" sz="1800">
              <a:solidFill>
                <a:prstClr val="black"/>
              </a:solidFill>
              <a:latin typeface="Calibri"/>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defTabSz="457200" eaLnBrk="1" fontAlgn="auto" hangingPunct="1">
              <a:spcBef>
                <a:spcPts val="0"/>
              </a:spcBef>
              <a:spcAft>
                <a:spcPts val="0"/>
              </a:spcAft>
            </a:pPr>
            <a:endParaRPr lang="en-US" sz="1800">
              <a:solidFill>
                <a:prstClr val="black"/>
              </a:solidFill>
              <a:latin typeface="Calibri"/>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defTabSz="457200" eaLnBrk="1" fontAlgn="auto" hangingPunct="1">
              <a:spcBef>
                <a:spcPts val="0"/>
              </a:spcBef>
              <a:spcAft>
                <a:spcPts val="0"/>
              </a:spcAft>
            </a:pPr>
            <a:fld id="{EADC87F7-E4FA-D14C-A9BC-6EC05CEB58BC}" type="slidenum">
              <a:rPr lang="en-US" sz="1800" smtClean="0">
                <a:solidFill>
                  <a:prstClr val="black"/>
                </a:solidFill>
                <a:latin typeface="Calibri"/>
                <a:ea typeface="+mn-ea"/>
                <a:cs typeface="+mn-cs"/>
              </a:rPr>
              <a:pPr defTabSz="457200" eaLnBrk="1" fontAlgn="auto" hangingPunct="1">
                <a:spcBef>
                  <a:spcPts val="0"/>
                </a:spcBef>
                <a:spcAft>
                  <a:spcPts val="0"/>
                </a:spcAft>
              </a:pPr>
              <a:t>‹#›</a:t>
            </a:fld>
            <a:endParaRPr lang="en-US" sz="1800">
              <a:solidFill>
                <a:prstClr val="black"/>
              </a:solidFill>
              <a:latin typeface="Calibri"/>
              <a:ea typeface="+mn-ea"/>
              <a:cs typeface="+mn-cs"/>
            </a:endParaRPr>
          </a:p>
        </p:txBody>
      </p:sp>
    </p:spTree>
    <p:extLst>
      <p:ext uri="{BB962C8B-B14F-4D97-AF65-F5344CB8AC3E}">
        <p14:creationId xmlns:p14="http://schemas.microsoft.com/office/powerpoint/2010/main" val="9106465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defTabSz="457200" eaLnBrk="1" fontAlgn="auto" hangingPunct="1">
              <a:spcBef>
                <a:spcPts val="0"/>
              </a:spcBef>
              <a:spcAft>
                <a:spcPts val="0"/>
              </a:spcAft>
            </a:pPr>
            <a:fld id="{B3D80069-B6C8-3749-81A9-DDAD11CEFF95}" type="datetimeFigureOut">
              <a:rPr lang="en-US" sz="1800" smtClean="0">
                <a:solidFill>
                  <a:prstClr val="black"/>
                </a:solidFill>
                <a:latin typeface="Calibri"/>
                <a:ea typeface="+mn-ea"/>
                <a:cs typeface="+mn-cs"/>
              </a:rPr>
              <a:pPr defTabSz="457200" eaLnBrk="1" fontAlgn="auto" hangingPunct="1">
                <a:spcBef>
                  <a:spcPts val="0"/>
                </a:spcBef>
                <a:spcAft>
                  <a:spcPts val="0"/>
                </a:spcAft>
              </a:pPr>
              <a:t>2/17/2015</a:t>
            </a:fld>
            <a:endParaRPr lang="en-US" sz="1800">
              <a:solidFill>
                <a:prstClr val="black"/>
              </a:solidFill>
              <a:latin typeface="Calibri"/>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defTabSz="457200" eaLnBrk="1" fontAlgn="auto" hangingPunct="1">
              <a:spcBef>
                <a:spcPts val="0"/>
              </a:spcBef>
              <a:spcAft>
                <a:spcPts val="0"/>
              </a:spcAft>
            </a:pPr>
            <a:endParaRPr lang="en-US" sz="1800">
              <a:solidFill>
                <a:prstClr val="black"/>
              </a:solidFill>
              <a:latin typeface="Calibri"/>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defTabSz="457200" eaLnBrk="1" fontAlgn="auto" hangingPunct="1">
              <a:spcBef>
                <a:spcPts val="0"/>
              </a:spcBef>
              <a:spcAft>
                <a:spcPts val="0"/>
              </a:spcAft>
            </a:pPr>
            <a:fld id="{EADC87F7-E4FA-D14C-A9BC-6EC05CEB58BC}" type="slidenum">
              <a:rPr lang="en-US" sz="1800" smtClean="0">
                <a:solidFill>
                  <a:prstClr val="black"/>
                </a:solidFill>
                <a:latin typeface="Calibri"/>
                <a:ea typeface="+mn-ea"/>
                <a:cs typeface="+mn-cs"/>
              </a:rPr>
              <a:pPr defTabSz="457200" eaLnBrk="1" fontAlgn="auto" hangingPunct="1">
                <a:spcBef>
                  <a:spcPts val="0"/>
                </a:spcBef>
                <a:spcAft>
                  <a:spcPts val="0"/>
                </a:spcAft>
              </a:pPr>
              <a:t>‹#›</a:t>
            </a:fld>
            <a:endParaRPr lang="en-US" sz="1800">
              <a:solidFill>
                <a:prstClr val="black"/>
              </a:solidFill>
              <a:latin typeface="Calibri"/>
              <a:ea typeface="+mn-ea"/>
              <a:cs typeface="+mn-cs"/>
            </a:endParaRPr>
          </a:p>
        </p:txBody>
      </p:sp>
    </p:spTree>
    <p:extLst>
      <p:ext uri="{BB962C8B-B14F-4D97-AF65-F5344CB8AC3E}">
        <p14:creationId xmlns:p14="http://schemas.microsoft.com/office/powerpoint/2010/main" val="36360911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defTabSz="457200" eaLnBrk="1" fontAlgn="auto" hangingPunct="1">
              <a:spcBef>
                <a:spcPts val="0"/>
              </a:spcBef>
              <a:spcAft>
                <a:spcPts val="0"/>
              </a:spcAft>
            </a:pPr>
            <a:fld id="{B3D80069-B6C8-3749-81A9-DDAD11CEFF95}" type="datetimeFigureOut">
              <a:rPr lang="en-US" sz="1800" smtClean="0">
                <a:solidFill>
                  <a:prstClr val="black"/>
                </a:solidFill>
                <a:latin typeface="Calibri"/>
                <a:ea typeface="+mn-ea"/>
                <a:cs typeface="+mn-cs"/>
              </a:rPr>
              <a:pPr defTabSz="457200" eaLnBrk="1" fontAlgn="auto" hangingPunct="1">
                <a:spcBef>
                  <a:spcPts val="0"/>
                </a:spcBef>
                <a:spcAft>
                  <a:spcPts val="0"/>
                </a:spcAft>
              </a:pPr>
              <a:t>2/17/2015</a:t>
            </a:fld>
            <a:endParaRPr lang="en-US" sz="1800">
              <a:solidFill>
                <a:prstClr val="black"/>
              </a:solidFill>
              <a:latin typeface="Calibri"/>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defTabSz="457200" eaLnBrk="1" fontAlgn="auto" hangingPunct="1">
              <a:spcBef>
                <a:spcPts val="0"/>
              </a:spcBef>
              <a:spcAft>
                <a:spcPts val="0"/>
              </a:spcAft>
            </a:pPr>
            <a:endParaRPr lang="en-US" sz="1800">
              <a:solidFill>
                <a:prstClr val="black"/>
              </a:solidFill>
              <a:latin typeface="Calibri"/>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defTabSz="457200" eaLnBrk="1" fontAlgn="auto" hangingPunct="1">
              <a:spcBef>
                <a:spcPts val="0"/>
              </a:spcBef>
              <a:spcAft>
                <a:spcPts val="0"/>
              </a:spcAft>
            </a:pPr>
            <a:fld id="{EADC87F7-E4FA-D14C-A9BC-6EC05CEB58BC}" type="slidenum">
              <a:rPr lang="en-US" sz="1800" smtClean="0">
                <a:solidFill>
                  <a:prstClr val="black"/>
                </a:solidFill>
                <a:latin typeface="Calibri"/>
                <a:ea typeface="+mn-ea"/>
                <a:cs typeface="+mn-cs"/>
              </a:rPr>
              <a:pPr defTabSz="457200" eaLnBrk="1" fontAlgn="auto" hangingPunct="1">
                <a:spcBef>
                  <a:spcPts val="0"/>
                </a:spcBef>
                <a:spcAft>
                  <a:spcPts val="0"/>
                </a:spcAft>
              </a:pPr>
              <a:t>‹#›</a:t>
            </a:fld>
            <a:endParaRPr lang="en-US" sz="1800">
              <a:solidFill>
                <a:prstClr val="black"/>
              </a:solidFill>
              <a:latin typeface="Calibri"/>
              <a:ea typeface="+mn-ea"/>
              <a:cs typeface="+mn-cs"/>
            </a:endParaRPr>
          </a:p>
        </p:txBody>
      </p:sp>
    </p:spTree>
    <p:extLst>
      <p:ext uri="{BB962C8B-B14F-4D97-AF65-F5344CB8AC3E}">
        <p14:creationId xmlns:p14="http://schemas.microsoft.com/office/powerpoint/2010/main" val="23116356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defTabSz="457200" eaLnBrk="1" fontAlgn="auto" hangingPunct="1">
              <a:spcBef>
                <a:spcPts val="0"/>
              </a:spcBef>
              <a:spcAft>
                <a:spcPts val="0"/>
              </a:spcAft>
            </a:pPr>
            <a:fld id="{B3D80069-B6C8-3749-81A9-DDAD11CEFF95}" type="datetimeFigureOut">
              <a:rPr lang="en-US" sz="1800" smtClean="0">
                <a:solidFill>
                  <a:prstClr val="black"/>
                </a:solidFill>
                <a:latin typeface="Calibri"/>
                <a:ea typeface="+mn-ea"/>
                <a:cs typeface="+mn-cs"/>
              </a:rPr>
              <a:pPr defTabSz="457200" eaLnBrk="1" fontAlgn="auto" hangingPunct="1">
                <a:spcBef>
                  <a:spcPts val="0"/>
                </a:spcBef>
                <a:spcAft>
                  <a:spcPts val="0"/>
                </a:spcAft>
              </a:pPr>
              <a:t>2/17/2015</a:t>
            </a:fld>
            <a:endParaRPr lang="en-US" sz="1800">
              <a:solidFill>
                <a:prstClr val="black"/>
              </a:solidFill>
              <a:latin typeface="Calibri"/>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defTabSz="457200" eaLnBrk="1" fontAlgn="auto" hangingPunct="1">
              <a:spcBef>
                <a:spcPts val="0"/>
              </a:spcBef>
              <a:spcAft>
                <a:spcPts val="0"/>
              </a:spcAft>
            </a:pPr>
            <a:endParaRPr lang="en-US" sz="1800">
              <a:solidFill>
                <a:prstClr val="black"/>
              </a:solidFill>
              <a:latin typeface="Calibri"/>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defTabSz="457200" eaLnBrk="1" fontAlgn="auto" hangingPunct="1">
              <a:spcBef>
                <a:spcPts val="0"/>
              </a:spcBef>
              <a:spcAft>
                <a:spcPts val="0"/>
              </a:spcAft>
            </a:pPr>
            <a:fld id="{EADC87F7-E4FA-D14C-A9BC-6EC05CEB58BC}" type="slidenum">
              <a:rPr lang="en-US" sz="1800" smtClean="0">
                <a:solidFill>
                  <a:prstClr val="black"/>
                </a:solidFill>
                <a:latin typeface="Calibri"/>
                <a:ea typeface="+mn-ea"/>
                <a:cs typeface="+mn-cs"/>
              </a:rPr>
              <a:pPr defTabSz="457200" eaLnBrk="1" fontAlgn="auto" hangingPunct="1">
                <a:spcBef>
                  <a:spcPts val="0"/>
                </a:spcBef>
                <a:spcAft>
                  <a:spcPts val="0"/>
                </a:spcAft>
              </a:pPr>
              <a:t>‹#›</a:t>
            </a:fld>
            <a:endParaRPr lang="en-US" sz="1800">
              <a:solidFill>
                <a:prstClr val="black"/>
              </a:solidFill>
              <a:latin typeface="Calibri"/>
              <a:ea typeface="+mn-ea"/>
              <a:cs typeface="+mn-cs"/>
            </a:endParaRPr>
          </a:p>
        </p:txBody>
      </p:sp>
    </p:spTree>
    <p:extLst>
      <p:ext uri="{BB962C8B-B14F-4D97-AF65-F5344CB8AC3E}">
        <p14:creationId xmlns:p14="http://schemas.microsoft.com/office/powerpoint/2010/main" val="9068411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defTabSz="457200" eaLnBrk="1" fontAlgn="auto" hangingPunct="1">
              <a:spcBef>
                <a:spcPts val="0"/>
              </a:spcBef>
              <a:spcAft>
                <a:spcPts val="0"/>
              </a:spcAft>
            </a:pPr>
            <a:fld id="{B3D80069-B6C8-3749-81A9-DDAD11CEFF95}" type="datetimeFigureOut">
              <a:rPr lang="en-US" sz="1800" smtClean="0">
                <a:solidFill>
                  <a:prstClr val="black"/>
                </a:solidFill>
                <a:latin typeface="Calibri"/>
                <a:ea typeface="+mn-ea"/>
                <a:cs typeface="+mn-cs"/>
              </a:rPr>
              <a:pPr defTabSz="457200" eaLnBrk="1" fontAlgn="auto" hangingPunct="1">
                <a:spcBef>
                  <a:spcPts val="0"/>
                </a:spcBef>
                <a:spcAft>
                  <a:spcPts val="0"/>
                </a:spcAft>
              </a:pPr>
              <a:t>2/17/2015</a:t>
            </a:fld>
            <a:endParaRPr lang="en-US" sz="1800">
              <a:solidFill>
                <a:prstClr val="black"/>
              </a:solidFill>
              <a:latin typeface="Calibri"/>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defTabSz="457200" eaLnBrk="1" fontAlgn="auto" hangingPunct="1">
              <a:spcBef>
                <a:spcPts val="0"/>
              </a:spcBef>
              <a:spcAft>
                <a:spcPts val="0"/>
              </a:spcAft>
            </a:pPr>
            <a:endParaRPr lang="en-US" sz="1800">
              <a:solidFill>
                <a:prstClr val="black"/>
              </a:solidFill>
              <a:latin typeface="Calibri"/>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defTabSz="457200" eaLnBrk="1" fontAlgn="auto" hangingPunct="1">
              <a:spcBef>
                <a:spcPts val="0"/>
              </a:spcBef>
              <a:spcAft>
                <a:spcPts val="0"/>
              </a:spcAft>
            </a:pPr>
            <a:fld id="{EADC87F7-E4FA-D14C-A9BC-6EC05CEB58BC}" type="slidenum">
              <a:rPr lang="en-US" sz="1800" smtClean="0">
                <a:solidFill>
                  <a:prstClr val="black"/>
                </a:solidFill>
                <a:latin typeface="Calibri"/>
                <a:ea typeface="+mn-ea"/>
                <a:cs typeface="+mn-cs"/>
              </a:rPr>
              <a:pPr defTabSz="457200" eaLnBrk="1" fontAlgn="auto" hangingPunct="1">
                <a:spcBef>
                  <a:spcPts val="0"/>
                </a:spcBef>
                <a:spcAft>
                  <a:spcPts val="0"/>
                </a:spcAft>
              </a:pPr>
              <a:t>‹#›</a:t>
            </a:fld>
            <a:endParaRPr lang="en-US" sz="1800">
              <a:solidFill>
                <a:prstClr val="black"/>
              </a:solidFill>
              <a:latin typeface="Calibri"/>
              <a:ea typeface="+mn-ea"/>
              <a:cs typeface="+mn-cs"/>
            </a:endParaRPr>
          </a:p>
        </p:txBody>
      </p:sp>
    </p:spTree>
    <p:extLst>
      <p:ext uri="{BB962C8B-B14F-4D97-AF65-F5344CB8AC3E}">
        <p14:creationId xmlns:p14="http://schemas.microsoft.com/office/powerpoint/2010/main" val="3624521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245580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7916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21852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27289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9975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45468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16624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2.jp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l="-8000" r="-8000"/>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200" y="609600"/>
            <a:ext cx="92202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ctr" rtl="0" fontAlgn="base">
        <a:spcBef>
          <a:spcPct val="0"/>
        </a:spcBef>
        <a:spcAft>
          <a:spcPct val="0"/>
        </a:spcAft>
        <a:defRPr sz="4400" b="1">
          <a:solidFill>
            <a:srgbClr val="F09828"/>
          </a:solidFill>
          <a:latin typeface="+mj-lt"/>
          <a:ea typeface="+mj-ea"/>
          <a:cs typeface="+mj-cs"/>
        </a:defRPr>
      </a:lvl1pPr>
      <a:lvl2pPr algn="ctr" rtl="0" fontAlgn="base">
        <a:spcBef>
          <a:spcPct val="0"/>
        </a:spcBef>
        <a:spcAft>
          <a:spcPct val="0"/>
        </a:spcAft>
        <a:defRPr sz="4400">
          <a:solidFill>
            <a:schemeClr val="tx2"/>
          </a:solidFill>
          <a:latin typeface="Arial" charset="0"/>
          <a:ea typeface="ＭＳ Ｐゴシック" charset="0"/>
          <a:cs typeface="ＭＳ Ｐゴシック" charset="0"/>
        </a:defRPr>
      </a:lvl2pPr>
      <a:lvl3pPr algn="ctr" rtl="0" fontAlgn="base">
        <a:spcBef>
          <a:spcPct val="0"/>
        </a:spcBef>
        <a:spcAft>
          <a:spcPct val="0"/>
        </a:spcAft>
        <a:defRPr sz="4400">
          <a:solidFill>
            <a:schemeClr val="tx2"/>
          </a:solidFill>
          <a:latin typeface="Arial" charset="0"/>
          <a:ea typeface="ＭＳ Ｐゴシック" charset="0"/>
          <a:cs typeface="ＭＳ Ｐゴシック" charset="0"/>
        </a:defRPr>
      </a:lvl3pPr>
      <a:lvl4pPr algn="ctr" rtl="0" fontAlgn="base">
        <a:spcBef>
          <a:spcPct val="0"/>
        </a:spcBef>
        <a:spcAft>
          <a:spcPct val="0"/>
        </a:spcAft>
        <a:defRPr sz="4400">
          <a:solidFill>
            <a:schemeClr val="tx2"/>
          </a:solidFill>
          <a:latin typeface="Arial" charset="0"/>
          <a:ea typeface="ＭＳ Ｐゴシック" charset="0"/>
          <a:cs typeface="ＭＳ Ｐゴシック" charset="0"/>
        </a:defRPr>
      </a:lvl4pPr>
      <a:lvl5pPr algn="ctr" rtl="0" fontAlgn="base">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cs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cs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cs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cs typeface="ＭＳ Ｐゴシック" charset="0"/>
        </a:defRPr>
      </a:lvl9pPr>
    </p:titleStyle>
    <p:bodyStyle>
      <a:lvl1pPr marL="342900" indent="-342900" algn="l" rtl="0" fontAlgn="base">
        <a:spcBef>
          <a:spcPct val="20000"/>
        </a:spcBef>
        <a:spcAft>
          <a:spcPct val="0"/>
        </a:spcAft>
        <a:buChar char="•"/>
        <a:defRPr sz="3200">
          <a:solidFill>
            <a:schemeClr val="bg1"/>
          </a:solidFill>
          <a:latin typeface="+mn-lt"/>
          <a:ea typeface="+mn-ea"/>
          <a:cs typeface="+mn-cs"/>
        </a:defRPr>
      </a:lvl1pPr>
      <a:lvl2pPr marL="742950" indent="-285750" algn="l" rtl="0" fontAlgn="base">
        <a:spcBef>
          <a:spcPct val="20000"/>
        </a:spcBef>
        <a:spcAft>
          <a:spcPct val="0"/>
        </a:spcAft>
        <a:buChar char="–"/>
        <a:defRPr sz="2800">
          <a:solidFill>
            <a:schemeClr val="bg1"/>
          </a:solidFill>
          <a:latin typeface="+mn-lt"/>
          <a:ea typeface="+mn-ea"/>
        </a:defRPr>
      </a:lvl2pPr>
      <a:lvl3pPr marL="1143000" indent="-228600" algn="l" rtl="0" fontAlgn="base">
        <a:spcBef>
          <a:spcPct val="20000"/>
        </a:spcBef>
        <a:spcAft>
          <a:spcPct val="0"/>
        </a:spcAft>
        <a:buChar char="•"/>
        <a:defRPr sz="2400">
          <a:solidFill>
            <a:schemeClr val="bg1"/>
          </a:solidFill>
          <a:latin typeface="+mn-lt"/>
          <a:ea typeface="+mn-ea"/>
        </a:defRPr>
      </a:lvl3pPr>
      <a:lvl4pPr marL="1600200" indent="-228600" algn="l" rtl="0" fontAlgn="base">
        <a:spcBef>
          <a:spcPct val="20000"/>
        </a:spcBef>
        <a:spcAft>
          <a:spcPct val="0"/>
        </a:spcAft>
        <a:buChar char="–"/>
        <a:defRPr sz="2000">
          <a:solidFill>
            <a:schemeClr val="bg1"/>
          </a:solidFill>
          <a:latin typeface="+mn-lt"/>
          <a:ea typeface="+mn-ea"/>
        </a:defRPr>
      </a:lvl4pPr>
      <a:lvl5pPr marL="2057400" indent="-228600" algn="l" rtl="0" fontAlgn="base">
        <a:spcBef>
          <a:spcPct val="20000"/>
        </a:spcBef>
        <a:spcAft>
          <a:spcPct val="0"/>
        </a:spcAft>
        <a:buChar char="»"/>
        <a:defRPr sz="2000">
          <a:solidFill>
            <a:schemeClr val="bg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GYN 2015_PPT_2.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6856272"/>
          </a:xfrm>
          <a:prstGeom prst="rect">
            <a:avLst/>
          </a:prstGeom>
        </p:spPr>
      </p:pic>
    </p:spTree>
    <p:extLst>
      <p:ext uri="{BB962C8B-B14F-4D97-AF65-F5344CB8AC3E}">
        <p14:creationId xmlns:p14="http://schemas.microsoft.com/office/powerpoint/2010/main" val="203106603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11.emf"/><Relationship Id="rId4" Type="http://schemas.openxmlformats.org/officeDocument/2006/relationships/oleObject" Target="../embeddings/Microsoft_Word_97_-_2003_Document1.doc"/></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png"/><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notesSlide" Target="../notesSlides/notesSlide13.xm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slideLayout" Target="../slideLayouts/slideLayout2.xml"/><Relationship Id="rId16" Type="http://schemas.openxmlformats.org/officeDocument/2006/relationships/image" Target="../media/image25.png"/><Relationship Id="rId1" Type="http://schemas.openxmlformats.org/officeDocument/2006/relationships/tags" Target="../tags/tag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notesSlide" Target="../notesSlides/notesSlide14.xm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slideLayout" Target="../slideLayouts/slideLayout2.xml"/><Relationship Id="rId16" Type="http://schemas.openxmlformats.org/officeDocument/2006/relationships/image" Target="../media/image25.png"/><Relationship Id="rId1" Type="http://schemas.openxmlformats.org/officeDocument/2006/relationships/tags" Target="../tags/tag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chart" Target="../charts/chart1.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4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www.ncbi.nlm.nih.gov/pubmed/23261356"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21188" name="Text Box 4"/>
          <p:cNvSpPr txBox="1">
            <a:spLocks noChangeArrowheads="1"/>
          </p:cNvSpPr>
          <p:nvPr/>
        </p:nvSpPr>
        <p:spPr bwMode="auto">
          <a:xfrm>
            <a:off x="3159125" y="569436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dirty="0"/>
          </a:p>
        </p:txBody>
      </p:sp>
      <p:sp>
        <p:nvSpPr>
          <p:cNvPr id="221189" name="Text Box 5"/>
          <p:cNvSpPr txBox="1">
            <a:spLocks noGrp="1" noChangeArrowheads="1"/>
          </p:cNvSpPr>
          <p:nvPr>
            <p:ph type="subTitle" idx="1"/>
          </p:nvPr>
        </p:nvSpPr>
        <p:spPr>
          <a:xfrm>
            <a:off x="0" y="4279900"/>
            <a:ext cx="9144000" cy="1414463"/>
          </a:xfrm>
          <a:noFill/>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lnSpc>
                <a:spcPct val="85000"/>
              </a:lnSpc>
            </a:pPr>
            <a:r>
              <a:rPr lang="en-US" sz="2400" b="1" dirty="0" smtClean="0">
                <a:solidFill>
                  <a:schemeClr val="bg1"/>
                </a:solidFill>
              </a:rPr>
              <a:t>Michael </a:t>
            </a:r>
            <a:r>
              <a:rPr lang="en-US" sz="2400" b="1" dirty="0" err="1" smtClean="0">
                <a:solidFill>
                  <a:schemeClr val="bg1"/>
                </a:solidFill>
              </a:rPr>
              <a:t>Birrer</a:t>
            </a:r>
            <a:r>
              <a:rPr lang="en-US" sz="2400" b="1" dirty="0" smtClean="0">
                <a:solidFill>
                  <a:schemeClr val="bg1"/>
                </a:solidFill>
              </a:rPr>
              <a:t>, MD, PhD</a:t>
            </a:r>
            <a:endParaRPr lang="en-US" sz="2400" b="1" dirty="0">
              <a:solidFill>
                <a:schemeClr val="bg1"/>
              </a:solidFill>
            </a:endParaRPr>
          </a:p>
          <a:p>
            <a:pPr>
              <a:lnSpc>
                <a:spcPct val="85000"/>
              </a:lnSpc>
            </a:pPr>
            <a:r>
              <a:rPr lang="en-US" sz="1600" b="1" dirty="0">
                <a:solidFill>
                  <a:schemeClr val="bg1"/>
                </a:solidFill>
              </a:rPr>
              <a:t>Professor of </a:t>
            </a:r>
            <a:r>
              <a:rPr lang="en-US" sz="1600" b="1" dirty="0" smtClean="0">
                <a:solidFill>
                  <a:schemeClr val="bg1"/>
                </a:solidFill>
              </a:rPr>
              <a:t>Medicine, </a:t>
            </a:r>
            <a:r>
              <a:rPr lang="en-US" sz="1600" b="1" dirty="0">
                <a:solidFill>
                  <a:schemeClr val="bg1"/>
                </a:solidFill>
              </a:rPr>
              <a:t>Harvard Medical School</a:t>
            </a:r>
          </a:p>
          <a:p>
            <a:pPr>
              <a:lnSpc>
                <a:spcPct val="85000"/>
              </a:lnSpc>
            </a:pPr>
            <a:r>
              <a:rPr lang="en-US" sz="1600" b="1" dirty="0">
                <a:solidFill>
                  <a:schemeClr val="bg1"/>
                </a:solidFill>
              </a:rPr>
              <a:t>Director Gynecologic Medical </a:t>
            </a:r>
            <a:r>
              <a:rPr lang="en-US" sz="1600" b="1" dirty="0" smtClean="0">
                <a:solidFill>
                  <a:schemeClr val="bg1"/>
                </a:solidFill>
              </a:rPr>
              <a:t>Oncology</a:t>
            </a:r>
            <a:r>
              <a:rPr lang="en-US" sz="1600" b="1" dirty="0"/>
              <a:t> </a:t>
            </a:r>
            <a:endParaRPr lang="en-US" sz="1600" b="1" dirty="0" smtClean="0"/>
          </a:p>
          <a:p>
            <a:pPr>
              <a:lnSpc>
                <a:spcPct val="85000"/>
              </a:lnSpc>
            </a:pPr>
            <a:r>
              <a:rPr lang="en-US" sz="1600" b="1" dirty="0" smtClean="0"/>
              <a:t>Massachusetts </a:t>
            </a:r>
            <a:r>
              <a:rPr lang="en-US" sz="1600" b="1" dirty="0"/>
              <a:t>General Hospital </a:t>
            </a:r>
            <a:br>
              <a:rPr lang="en-US" sz="1600" b="1" dirty="0"/>
            </a:br>
            <a:r>
              <a:rPr lang="en-US" sz="1600" b="1" dirty="0" smtClean="0"/>
              <a:t>Boston</a:t>
            </a:r>
            <a:r>
              <a:rPr lang="en-US" sz="1600" b="1" dirty="0"/>
              <a:t>, Massachusetts, United States</a:t>
            </a:r>
            <a:r>
              <a:rPr lang="en-US" sz="2000" b="1" dirty="0"/>
              <a:t> </a:t>
            </a:r>
            <a:endParaRPr lang="en-US" sz="2000" b="1" dirty="0">
              <a:solidFill>
                <a:schemeClr val="bg1"/>
              </a:solidFill>
            </a:endParaRPr>
          </a:p>
          <a:p>
            <a:pPr>
              <a:lnSpc>
                <a:spcPct val="85000"/>
              </a:lnSpc>
              <a:spcBef>
                <a:spcPct val="0"/>
              </a:spcBef>
            </a:pPr>
            <a:endParaRPr lang="en-US" sz="1200" b="1" dirty="0">
              <a:solidFill>
                <a:schemeClr val="bg1"/>
              </a:solidFill>
            </a:endParaRPr>
          </a:p>
        </p:txBody>
      </p:sp>
      <p:sp>
        <p:nvSpPr>
          <p:cNvPr id="221190" name="Text Box 6"/>
          <p:cNvSpPr txBox="1">
            <a:spLocks noChangeArrowheads="1"/>
          </p:cNvSpPr>
          <p:nvPr/>
        </p:nvSpPr>
        <p:spPr bwMode="auto">
          <a:xfrm>
            <a:off x="258416" y="1919407"/>
            <a:ext cx="8580783" cy="1661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a:lnSpc>
                <a:spcPct val="85000"/>
              </a:lnSpc>
            </a:pPr>
            <a:r>
              <a:rPr lang="en-US" sz="4000" b="1" dirty="0" smtClean="0">
                <a:solidFill>
                  <a:srgbClr val="F09828"/>
                </a:solidFill>
              </a:rPr>
              <a:t>The Impact of Molecular Testing </a:t>
            </a:r>
            <a:br>
              <a:rPr lang="en-US" sz="4000" b="1" dirty="0" smtClean="0">
                <a:solidFill>
                  <a:srgbClr val="F09828"/>
                </a:solidFill>
              </a:rPr>
            </a:br>
            <a:r>
              <a:rPr lang="en-US" sz="4000" b="1" dirty="0" smtClean="0">
                <a:solidFill>
                  <a:srgbClr val="F09828"/>
                </a:solidFill>
              </a:rPr>
              <a:t>on Therapeutic Decisions </a:t>
            </a:r>
            <a:r>
              <a:rPr lang="en-US" sz="4000" b="1" dirty="0">
                <a:solidFill>
                  <a:srgbClr val="F09828"/>
                </a:solidFill>
              </a:rPr>
              <a:t>i</a:t>
            </a:r>
            <a:r>
              <a:rPr lang="en-US" sz="4000" b="1" dirty="0" smtClean="0">
                <a:solidFill>
                  <a:srgbClr val="F09828"/>
                </a:solidFill>
              </a:rPr>
              <a:t>n </a:t>
            </a:r>
            <a:br>
              <a:rPr lang="en-US" sz="4000" b="1" dirty="0" smtClean="0">
                <a:solidFill>
                  <a:srgbClr val="F09828"/>
                </a:solidFill>
              </a:rPr>
            </a:br>
            <a:r>
              <a:rPr lang="en-US" sz="4000" b="1" dirty="0" smtClean="0">
                <a:solidFill>
                  <a:srgbClr val="F09828"/>
                </a:solidFill>
              </a:rPr>
              <a:t>Ovarian Cancer</a:t>
            </a:r>
            <a:endParaRPr lang="en-US" sz="4000" b="1" i="1" dirty="0">
              <a:solidFill>
                <a:srgbClr val="F09828"/>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Rectangle 2"/>
          <p:cNvSpPr>
            <a:spLocks noGrp="1" noChangeArrowheads="1"/>
          </p:cNvSpPr>
          <p:nvPr>
            <p:ph type="title"/>
          </p:nvPr>
        </p:nvSpPr>
        <p:spPr>
          <a:xfrm>
            <a:off x="0" y="368300"/>
            <a:ext cx="9144000" cy="1155700"/>
          </a:xfrm>
        </p:spPr>
        <p:txBody>
          <a:bodyPr/>
          <a:lstStyle/>
          <a:p>
            <a:pPr eaLnBrk="1" hangingPunct="1">
              <a:lnSpc>
                <a:spcPct val="85000"/>
              </a:lnSpc>
            </a:pPr>
            <a:r>
              <a:rPr lang="en-US" sz="3600" dirty="0" smtClean="0"/>
              <a:t>MAPK Pathway Inhibition Is Effective </a:t>
            </a:r>
            <a:br>
              <a:rPr lang="en-US" sz="3600" dirty="0" smtClean="0"/>
            </a:br>
            <a:r>
              <a:rPr lang="en-US" sz="3600" dirty="0" smtClean="0"/>
              <a:t>for Low Grade Tumors</a:t>
            </a:r>
          </a:p>
        </p:txBody>
      </p:sp>
      <p:graphicFrame>
        <p:nvGraphicFramePr>
          <p:cNvPr id="315423" name="Group 31"/>
          <p:cNvGraphicFramePr>
            <a:graphicFrameLocks noGrp="1"/>
          </p:cNvGraphicFramePr>
          <p:nvPr>
            <p:ph idx="1"/>
            <p:extLst>
              <p:ext uri="{D42A27DB-BD31-4B8C-83A1-F6EECF244321}">
                <p14:modId xmlns:p14="http://schemas.microsoft.com/office/powerpoint/2010/main" val="2171943976"/>
              </p:ext>
            </p:extLst>
          </p:nvPr>
        </p:nvGraphicFramePr>
        <p:xfrm>
          <a:off x="457201" y="1820011"/>
          <a:ext cx="8229599" cy="1319429"/>
        </p:xfrm>
        <a:graphic>
          <a:graphicData uri="http://schemas.openxmlformats.org/drawingml/2006/table">
            <a:tbl>
              <a:tblPr/>
              <a:tblGrid>
                <a:gridCol w="1371599"/>
                <a:gridCol w="1920814"/>
                <a:gridCol w="1889186"/>
                <a:gridCol w="1403227"/>
                <a:gridCol w="1644773"/>
              </a:tblGrid>
              <a:tr h="648869">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endParaRPr kumimoji="0" lang="en-US" sz="1600" b="1" i="0" u="none" strike="noStrike" cap="none" normalizeH="0" baseline="0" dirty="0" smtClean="0">
                        <a:ln>
                          <a:noFill/>
                        </a:ln>
                        <a:solidFill>
                          <a:schemeClr val="tx1"/>
                        </a:solidFill>
                        <a:effectLst/>
                        <a:latin typeface="+mn-lt"/>
                        <a:ea typeface="ＭＳ Ｐゴシック"/>
                        <a:cs typeface="ＭＳ Ｐゴシック"/>
                      </a:endParaRP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600" b="1" i="0" u="none" strike="noStrike" cap="none" normalizeH="0" baseline="0" dirty="0" smtClean="0">
                          <a:ln>
                            <a:noFill/>
                          </a:ln>
                          <a:solidFill>
                            <a:schemeClr val="tx1"/>
                          </a:solidFill>
                          <a:effectLst/>
                          <a:latin typeface="+mn-lt"/>
                          <a:ea typeface="ＭＳ Ｐゴシック"/>
                          <a:cs typeface="ＭＳ Ｐゴシック"/>
                        </a:rPr>
                        <a:t>1 prior </a:t>
                      </a:r>
                      <a:r>
                        <a:rPr kumimoji="0" lang="en-US" sz="1600" b="1" i="0" u="none" strike="noStrike" cap="none" normalizeH="0" baseline="0" dirty="0" smtClean="0">
                          <a:ln>
                            <a:noFill/>
                          </a:ln>
                          <a:solidFill>
                            <a:schemeClr val="tx1"/>
                          </a:solidFill>
                          <a:effectLst/>
                          <a:latin typeface="+mn-lt"/>
                          <a:ea typeface="+mn-ea"/>
                          <a:cs typeface="+mn-cs"/>
                        </a:rPr>
                        <a:t>chemo treatment, %</a:t>
                      </a:r>
                      <a:endParaRPr kumimoji="0" lang="en-US" sz="1600" b="1" i="0" u="none" strike="noStrike" cap="none" normalizeH="0" baseline="0" dirty="0" smtClean="0">
                        <a:ln>
                          <a:noFill/>
                        </a:ln>
                        <a:solidFill>
                          <a:schemeClr val="tx1"/>
                        </a:solidFill>
                        <a:effectLst/>
                        <a:latin typeface="+mn-lt"/>
                        <a:ea typeface="ＭＳ Ｐゴシック"/>
                        <a:cs typeface="ＭＳ Ｐゴシック"/>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defRPr/>
                      </a:pPr>
                      <a:r>
                        <a:rPr kumimoji="0" lang="en-US" sz="1600" b="1" i="0" u="none" strike="noStrike" cap="none" normalizeH="0" baseline="0" dirty="0" smtClean="0">
                          <a:ln>
                            <a:noFill/>
                          </a:ln>
                          <a:solidFill>
                            <a:schemeClr val="tx1"/>
                          </a:solidFill>
                          <a:effectLst/>
                          <a:latin typeface="+mn-lt"/>
                          <a:ea typeface="ＭＳ Ｐゴシック"/>
                          <a:cs typeface="ＭＳ Ｐゴシック"/>
                        </a:rPr>
                        <a:t>&gt;3 prior </a:t>
                      </a:r>
                      <a:r>
                        <a:rPr kumimoji="0" lang="en-US" sz="1600" b="1" i="0" u="none" strike="noStrike" cap="none" normalizeH="0" baseline="0" dirty="0" smtClean="0">
                          <a:ln>
                            <a:noFill/>
                          </a:ln>
                          <a:solidFill>
                            <a:schemeClr val="tx1"/>
                          </a:solidFill>
                          <a:effectLst/>
                          <a:latin typeface="+mn-lt"/>
                          <a:ea typeface="+mn-ea"/>
                          <a:cs typeface="+mn-cs"/>
                        </a:rPr>
                        <a:t>chemo treatment, %</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defRPr/>
                      </a:pPr>
                      <a:r>
                        <a:rPr kumimoji="0" lang="en-US" sz="1600" b="1" i="0" u="none" strike="noStrike" cap="none" normalizeH="0" baseline="0" dirty="0" smtClean="0">
                          <a:ln>
                            <a:noFill/>
                          </a:ln>
                          <a:solidFill>
                            <a:schemeClr val="tx1"/>
                          </a:solidFill>
                          <a:effectLst/>
                          <a:latin typeface="+mn-lt"/>
                          <a:ea typeface="ＭＳ Ｐゴシック"/>
                          <a:cs typeface="ＭＳ Ｐゴシック"/>
                        </a:rPr>
                        <a:t>Stable disease</a:t>
                      </a:r>
                      <a:r>
                        <a:rPr kumimoji="0" lang="en-US" sz="1600" b="1" i="0" u="none" strike="noStrike" cap="none" normalizeH="0" baseline="0" dirty="0" smtClean="0">
                          <a:ln>
                            <a:noFill/>
                          </a:ln>
                          <a:solidFill>
                            <a:schemeClr val="tx1"/>
                          </a:solidFill>
                          <a:effectLst/>
                          <a:latin typeface="+mn-lt"/>
                          <a:ea typeface="+mn-ea"/>
                          <a:cs typeface="+mn-cs"/>
                        </a:rPr>
                        <a:t>, %</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600" b="1" i="0" u="none" strike="noStrike" cap="none" normalizeH="0" baseline="0" dirty="0" smtClean="0">
                          <a:ln>
                            <a:noFill/>
                          </a:ln>
                          <a:solidFill>
                            <a:schemeClr val="tx1"/>
                          </a:solidFill>
                          <a:effectLst/>
                          <a:latin typeface="+mn-lt"/>
                          <a:ea typeface="ＭＳ Ｐゴシック"/>
                          <a:cs typeface="ＭＳ Ｐゴシック"/>
                        </a:rPr>
                        <a:t>Median PFS, months</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r>
              <a:tr h="323266">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600" b="1" i="0" u="none" strike="noStrike" cap="none" normalizeH="0" baseline="0" smtClean="0">
                          <a:ln>
                            <a:noFill/>
                          </a:ln>
                          <a:solidFill>
                            <a:schemeClr val="bg1"/>
                          </a:solidFill>
                          <a:effectLst/>
                          <a:latin typeface="+mn-lt"/>
                          <a:ea typeface="ＭＳ Ｐゴシック"/>
                          <a:cs typeface="ＭＳ Ｐゴシック"/>
                        </a:rPr>
                        <a:t>MDACC</a:t>
                      </a:r>
                      <a:r>
                        <a:rPr kumimoji="0" lang="en-US" sz="1600" b="1" i="0" u="none" strike="noStrike" cap="none" normalizeH="0" baseline="30000" smtClean="0">
                          <a:ln>
                            <a:noFill/>
                          </a:ln>
                          <a:solidFill>
                            <a:schemeClr val="bg1"/>
                          </a:solidFill>
                          <a:effectLst/>
                          <a:latin typeface="+mn-lt"/>
                          <a:ea typeface="ＭＳ Ｐゴシック"/>
                          <a:cs typeface="ＭＳ Ｐゴシック"/>
                        </a:rPr>
                        <a:t>1</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600" b="1" i="0" u="none" strike="noStrike" cap="none" normalizeH="0" baseline="0" dirty="0" smtClean="0">
                          <a:ln>
                            <a:noFill/>
                          </a:ln>
                          <a:solidFill>
                            <a:schemeClr val="bg1"/>
                          </a:solidFill>
                          <a:effectLst/>
                          <a:latin typeface="+mn-lt"/>
                          <a:ea typeface="ＭＳ Ｐゴシック"/>
                          <a:cs typeface="ＭＳ Ｐゴシック"/>
                        </a:rPr>
                        <a:t>28</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600" b="1" i="0" u="none" strike="noStrike" cap="none" normalizeH="0" baseline="0" dirty="0" smtClean="0">
                          <a:ln>
                            <a:noFill/>
                          </a:ln>
                          <a:solidFill>
                            <a:schemeClr val="bg1"/>
                          </a:solidFill>
                          <a:effectLst/>
                          <a:latin typeface="+mn-lt"/>
                          <a:ea typeface="ＭＳ Ｐゴシック"/>
                          <a:cs typeface="ＭＳ Ｐゴシック"/>
                        </a:rPr>
                        <a:t>14</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600" b="1" i="0" u="none" strike="noStrike" cap="none" normalizeH="0" baseline="0" dirty="0" smtClean="0">
                          <a:ln>
                            <a:noFill/>
                          </a:ln>
                          <a:solidFill>
                            <a:schemeClr val="bg1"/>
                          </a:solidFill>
                          <a:effectLst/>
                          <a:latin typeface="+mn-lt"/>
                          <a:ea typeface="ＭＳ Ｐゴシック"/>
                          <a:cs typeface="ＭＳ Ｐゴシック"/>
                        </a:rPr>
                        <a:t>60</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600" b="1" i="0" u="none" strike="noStrike" cap="none" normalizeH="0" baseline="0" dirty="0" smtClean="0">
                          <a:ln>
                            <a:noFill/>
                          </a:ln>
                          <a:solidFill>
                            <a:schemeClr val="bg1"/>
                          </a:solidFill>
                          <a:effectLst/>
                          <a:latin typeface="+mn-lt"/>
                          <a:ea typeface="ＭＳ Ｐゴシック"/>
                          <a:cs typeface="ＭＳ Ｐゴシック"/>
                        </a:rPr>
                        <a:t>7.25</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23266">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600" b="1" i="0" u="none" strike="noStrike" cap="none" normalizeH="0" baseline="0" smtClean="0">
                          <a:ln>
                            <a:noFill/>
                          </a:ln>
                          <a:solidFill>
                            <a:schemeClr val="bg1"/>
                          </a:solidFill>
                          <a:effectLst/>
                          <a:latin typeface="+mn-lt"/>
                          <a:ea typeface="ＭＳ Ｐゴシック"/>
                          <a:cs typeface="ＭＳ Ｐゴシック"/>
                        </a:rPr>
                        <a:t>GOG239</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600" b="1" i="0" u="none" strike="noStrike" cap="none" normalizeH="0" baseline="0" dirty="0" smtClean="0">
                          <a:ln>
                            <a:noFill/>
                          </a:ln>
                          <a:solidFill>
                            <a:schemeClr val="bg1"/>
                          </a:solidFill>
                          <a:effectLst/>
                          <a:latin typeface="+mn-lt"/>
                          <a:ea typeface="ＭＳ Ｐゴシック"/>
                          <a:cs typeface="ＭＳ Ｐゴシック"/>
                        </a:rPr>
                        <a:t>19</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600" b="1" i="0" u="none" strike="noStrike" cap="none" normalizeH="0" baseline="0" dirty="0" smtClean="0">
                          <a:ln>
                            <a:noFill/>
                          </a:ln>
                          <a:solidFill>
                            <a:schemeClr val="bg1"/>
                          </a:solidFill>
                          <a:effectLst/>
                          <a:latin typeface="+mn-lt"/>
                          <a:ea typeface="ＭＳ Ｐゴシック"/>
                          <a:cs typeface="ＭＳ Ｐゴシック"/>
                        </a:rPr>
                        <a:t>57</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600" b="1" i="0" u="none" strike="noStrike" cap="none" normalizeH="0" baseline="0" dirty="0" smtClean="0">
                          <a:ln>
                            <a:noFill/>
                          </a:ln>
                          <a:solidFill>
                            <a:schemeClr val="bg1"/>
                          </a:solidFill>
                          <a:effectLst/>
                          <a:latin typeface="+mn-lt"/>
                          <a:ea typeface="ＭＳ Ｐゴシック"/>
                          <a:cs typeface="ＭＳ Ｐゴシック"/>
                        </a:rPr>
                        <a:t>65</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120000"/>
                        <a:buFontTx/>
                        <a:buNone/>
                        <a:tabLst/>
                      </a:pPr>
                      <a:r>
                        <a:rPr kumimoji="0" lang="en-US" sz="1600" b="1" i="0" u="none" strike="noStrike" cap="none" normalizeH="0" baseline="0" dirty="0" smtClean="0">
                          <a:ln>
                            <a:noFill/>
                          </a:ln>
                          <a:solidFill>
                            <a:schemeClr val="bg1"/>
                          </a:solidFill>
                          <a:effectLst/>
                          <a:latin typeface="+mn-lt"/>
                          <a:ea typeface="ＭＳ Ｐゴシック"/>
                          <a:cs typeface="ＭＳ Ｐゴシック"/>
                        </a:rPr>
                        <a:t>11</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r>
            </a:tbl>
          </a:graphicData>
        </a:graphic>
      </p:graphicFrame>
      <p:sp>
        <p:nvSpPr>
          <p:cNvPr id="315420" name="TextBox 4"/>
          <p:cNvSpPr txBox="1">
            <a:spLocks noChangeArrowheads="1"/>
          </p:cNvSpPr>
          <p:nvPr/>
        </p:nvSpPr>
        <p:spPr bwMode="auto">
          <a:xfrm>
            <a:off x="346672" y="6428601"/>
            <a:ext cx="4459426" cy="276999"/>
          </a:xfrm>
          <a:prstGeom prst="rect">
            <a:avLst/>
          </a:prstGeom>
          <a:noFill/>
          <a:ln w="9525">
            <a:noFill/>
            <a:miter lim="800000"/>
            <a:headEnd/>
            <a:tailEnd/>
          </a:ln>
        </p:spPr>
        <p:txBody>
          <a:bodyPr wrap="none">
            <a:spAutoFit/>
          </a:bodyPr>
          <a:lstStyle/>
          <a:p>
            <a:r>
              <a:rPr lang="da-DK" sz="1200" b="1" dirty="0" smtClean="0">
                <a:solidFill>
                  <a:srgbClr val="FFFFFF"/>
                </a:solidFill>
              </a:rPr>
              <a:t>1. Gershenson </a:t>
            </a:r>
            <a:r>
              <a:rPr lang="da-DK" sz="1200" b="1" dirty="0">
                <a:solidFill>
                  <a:srgbClr val="FFFFFF"/>
                </a:solidFill>
              </a:rPr>
              <a:t>DM, et al. </a:t>
            </a:r>
            <a:r>
              <a:rPr lang="da-DK" sz="1200" b="1" i="1" dirty="0">
                <a:solidFill>
                  <a:srgbClr val="FFFFFF"/>
                </a:solidFill>
              </a:rPr>
              <a:t>Gynecol Oncol</a:t>
            </a:r>
            <a:r>
              <a:rPr lang="da-DK" sz="1200" b="1" dirty="0">
                <a:solidFill>
                  <a:srgbClr val="FFFFFF"/>
                </a:solidFill>
              </a:rPr>
              <a:t>. 2009;114(1):48-52.</a:t>
            </a:r>
            <a:endParaRPr lang="en-US" sz="1200" b="1" dirty="0">
              <a:solidFill>
                <a:srgbClr val="FFFFFF"/>
              </a:solidFill>
            </a:endParaRPr>
          </a:p>
        </p:txBody>
      </p:sp>
      <p:sp>
        <p:nvSpPr>
          <p:cNvPr id="315421" name="Rectangle 3"/>
          <p:cNvSpPr txBox="1">
            <a:spLocks noChangeArrowheads="1"/>
          </p:cNvSpPr>
          <p:nvPr/>
        </p:nvSpPr>
        <p:spPr bwMode="auto">
          <a:xfrm>
            <a:off x="533400" y="3429000"/>
            <a:ext cx="7772400" cy="2667000"/>
          </a:xfrm>
          <a:prstGeom prst="rect">
            <a:avLst/>
          </a:prstGeom>
          <a:noFill/>
          <a:ln w="9525">
            <a:noFill/>
            <a:miter lim="800000"/>
            <a:headEnd/>
            <a:tailEnd/>
          </a:ln>
        </p:spPr>
        <p:txBody>
          <a:bodyPr/>
          <a:lstStyle/>
          <a:p>
            <a:pPr marL="342900" indent="-342900" eaLnBrk="0" hangingPunct="0">
              <a:spcBef>
                <a:spcPct val="20000"/>
              </a:spcBef>
              <a:buClr>
                <a:srgbClr val="F09828"/>
              </a:buClr>
              <a:buFontTx/>
              <a:buChar char="•"/>
            </a:pPr>
            <a:r>
              <a:rPr lang="en-US" sz="2000" b="1" dirty="0" smtClean="0">
                <a:solidFill>
                  <a:schemeClr val="bg1"/>
                </a:solidFill>
              </a:rPr>
              <a:t>Exhibits </a:t>
            </a:r>
            <a:r>
              <a:rPr lang="en-US" sz="2000" b="1" dirty="0">
                <a:solidFill>
                  <a:schemeClr val="bg1"/>
                </a:solidFill>
              </a:rPr>
              <a:t>considerable activity with minimal toxicity in recurrent low-grade serous </a:t>
            </a:r>
            <a:r>
              <a:rPr lang="en-US" sz="2000" b="1" dirty="0" smtClean="0">
                <a:solidFill>
                  <a:schemeClr val="bg1"/>
                </a:solidFill>
              </a:rPr>
              <a:t>tumors </a:t>
            </a:r>
            <a:endParaRPr lang="en-US" sz="2000" b="1" dirty="0">
              <a:solidFill>
                <a:schemeClr val="bg1"/>
              </a:solidFill>
            </a:endParaRPr>
          </a:p>
          <a:p>
            <a:pPr marL="742950" lvl="1" indent="-285750" eaLnBrk="0" hangingPunct="0">
              <a:spcBef>
                <a:spcPct val="20000"/>
              </a:spcBef>
              <a:buClr>
                <a:srgbClr val="F09828"/>
              </a:buClr>
              <a:buFontTx/>
              <a:buChar char="–"/>
            </a:pPr>
            <a:r>
              <a:rPr lang="en-US" sz="2000" b="1" dirty="0">
                <a:solidFill>
                  <a:schemeClr val="bg1"/>
                </a:solidFill>
              </a:rPr>
              <a:t>The 15% </a:t>
            </a:r>
            <a:r>
              <a:rPr lang="en-US" sz="2000" b="1" dirty="0" smtClean="0">
                <a:solidFill>
                  <a:schemeClr val="bg1"/>
                </a:solidFill>
              </a:rPr>
              <a:t>response rate </a:t>
            </a:r>
            <a:r>
              <a:rPr lang="en-US" sz="2000" b="1" dirty="0">
                <a:solidFill>
                  <a:schemeClr val="bg1"/>
                </a:solidFill>
              </a:rPr>
              <a:t>is </a:t>
            </a:r>
            <a:r>
              <a:rPr lang="en-US" sz="2000" b="1" dirty="0" smtClean="0">
                <a:solidFill>
                  <a:schemeClr val="bg1"/>
                </a:solidFill>
              </a:rPr>
              <a:t>5 times </a:t>
            </a:r>
            <a:r>
              <a:rPr lang="en-US" sz="2000" b="1" dirty="0">
                <a:solidFill>
                  <a:schemeClr val="bg1"/>
                </a:solidFill>
              </a:rPr>
              <a:t>that observed for cytotoxic chemotherapy in the setting of recurrent </a:t>
            </a:r>
            <a:r>
              <a:rPr lang="en-US" sz="2000" b="1" dirty="0" smtClean="0">
                <a:solidFill>
                  <a:schemeClr val="bg1"/>
                </a:solidFill>
              </a:rPr>
              <a:t/>
            </a:r>
            <a:br>
              <a:rPr lang="en-US" sz="2000" b="1" dirty="0" smtClean="0">
                <a:solidFill>
                  <a:schemeClr val="bg1"/>
                </a:solidFill>
              </a:rPr>
            </a:br>
            <a:r>
              <a:rPr lang="en-US" sz="2000" b="1" dirty="0" smtClean="0">
                <a:solidFill>
                  <a:schemeClr val="bg1"/>
                </a:solidFill>
              </a:rPr>
              <a:t>low-grade </a:t>
            </a:r>
            <a:r>
              <a:rPr lang="en-US" sz="2000" b="1" dirty="0">
                <a:solidFill>
                  <a:schemeClr val="bg1"/>
                </a:solidFill>
              </a:rPr>
              <a:t>serous </a:t>
            </a:r>
            <a:r>
              <a:rPr lang="en-US" sz="2000" b="1" dirty="0" smtClean="0">
                <a:solidFill>
                  <a:schemeClr val="bg1"/>
                </a:solidFill>
              </a:rPr>
              <a:t>tumors</a:t>
            </a:r>
            <a:endParaRPr lang="en-US" sz="2000" b="1" dirty="0">
              <a:solidFill>
                <a:schemeClr val="bg1"/>
              </a:solidFill>
            </a:endParaRPr>
          </a:p>
          <a:p>
            <a:pPr marL="342900" indent="-342900" eaLnBrk="0" hangingPunct="0">
              <a:spcBef>
                <a:spcPct val="20000"/>
              </a:spcBef>
              <a:buClr>
                <a:srgbClr val="F09828"/>
              </a:buClr>
              <a:buFontTx/>
              <a:buChar char="•"/>
            </a:pPr>
            <a:r>
              <a:rPr lang="en-US" sz="2000" b="1" dirty="0">
                <a:solidFill>
                  <a:schemeClr val="bg1"/>
                </a:solidFill>
              </a:rPr>
              <a:t>These results warrant further evaluation of inhibitors of the MAPK pathway in low-grade serous ovarian cancers  </a:t>
            </a:r>
          </a:p>
        </p:txBody>
      </p:sp>
    </p:spTree>
    <p:extLst>
      <p:ext uri="{BB962C8B-B14F-4D97-AF65-F5344CB8AC3E}">
        <p14:creationId xmlns:p14="http://schemas.microsoft.com/office/powerpoint/2010/main" val="30717768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a:xfrm>
            <a:off x="457200" y="295072"/>
            <a:ext cx="8229600" cy="1173163"/>
          </a:xfrm>
          <a:noFill/>
          <a:ln>
            <a:noFill/>
            <a:miter lim="800000"/>
            <a:headEnd/>
            <a:tailEnd/>
          </a:ln>
        </p:spPr>
        <p:txBody>
          <a:bodyPr/>
          <a:lstStyle/>
          <a:p>
            <a:pPr eaLnBrk="1" hangingPunct="1">
              <a:lnSpc>
                <a:spcPct val="85000"/>
              </a:lnSpc>
              <a:defRPr/>
            </a:pPr>
            <a:r>
              <a:rPr lang="en-US" sz="3200" dirty="0" err="1" smtClean="0">
                <a:latin typeface="Arial" charset="0"/>
                <a:cs typeface="+mj-cs"/>
              </a:rPr>
              <a:t>pERK</a:t>
            </a:r>
            <a:r>
              <a:rPr lang="en-US" sz="3200" dirty="0" smtClean="0">
                <a:latin typeface="Arial" charset="0"/>
                <a:cs typeface="+mj-cs"/>
              </a:rPr>
              <a:t> Correlates Better With Response</a:t>
            </a:r>
            <a:endParaRPr lang="en-US" sz="3200" dirty="0">
              <a:latin typeface="Arial" charset="0"/>
              <a:cs typeface="+mj-cs"/>
            </a:endParaRPr>
          </a:p>
        </p:txBody>
      </p:sp>
      <p:sp>
        <p:nvSpPr>
          <p:cNvPr id="325399" name="Rectangle 791"/>
          <p:cNvSpPr>
            <a:spLocks noGrp="1" noChangeArrowheads="1"/>
          </p:cNvSpPr>
          <p:nvPr>
            <p:ph type="body" sz="half" idx="1"/>
          </p:nvPr>
        </p:nvSpPr>
        <p:spPr>
          <a:xfrm>
            <a:off x="1324584" y="1066800"/>
            <a:ext cx="6828816" cy="4525963"/>
          </a:xfrm>
        </p:spPr>
        <p:txBody>
          <a:bodyPr/>
          <a:lstStyle/>
          <a:p>
            <a:pPr eaLnBrk="1" hangingPunct="1">
              <a:buClr>
                <a:srgbClr val="F09828"/>
              </a:buClr>
              <a:defRPr/>
            </a:pPr>
            <a:r>
              <a:rPr lang="en-US" sz="1600" b="1" dirty="0">
                <a:solidFill>
                  <a:schemeClr val="bg1"/>
                </a:solidFill>
                <a:latin typeface="Arial" charset="0"/>
                <a:cs typeface="+mn-cs"/>
              </a:rPr>
              <a:t>Tumor </a:t>
            </a:r>
            <a:r>
              <a:rPr lang="en-US" sz="1600" b="1" dirty="0" smtClean="0">
                <a:solidFill>
                  <a:schemeClr val="bg1"/>
                </a:solidFill>
                <a:latin typeface="Arial" charset="0"/>
                <a:cs typeface="+mn-cs"/>
              </a:rPr>
              <a:t>response by </a:t>
            </a:r>
            <a:r>
              <a:rPr lang="en-US" sz="1600" b="1" dirty="0" err="1" smtClean="0">
                <a:solidFill>
                  <a:schemeClr val="bg1"/>
                </a:solidFill>
                <a:latin typeface="Arial" charset="0"/>
                <a:cs typeface="+mn-cs"/>
              </a:rPr>
              <a:t>pERK</a:t>
            </a:r>
            <a:r>
              <a:rPr lang="en-US" sz="1600" b="1" dirty="0" smtClean="0">
                <a:solidFill>
                  <a:schemeClr val="bg1"/>
                </a:solidFill>
                <a:latin typeface="Arial" charset="0"/>
                <a:cs typeface="+mn-cs"/>
              </a:rPr>
              <a:t> positivity</a:t>
            </a:r>
            <a:endParaRPr lang="en-US" sz="1600" b="1" dirty="0">
              <a:solidFill>
                <a:schemeClr val="bg1"/>
              </a:solidFill>
              <a:latin typeface="Arial" charset="0"/>
              <a:cs typeface="+mn-cs"/>
            </a:endParaRPr>
          </a:p>
        </p:txBody>
      </p:sp>
      <p:graphicFrame>
        <p:nvGraphicFramePr>
          <p:cNvPr id="29701" name="Object 1210"/>
          <p:cNvGraphicFramePr>
            <a:graphicFrameLocks noChangeAspect="1"/>
          </p:cNvGraphicFramePr>
          <p:nvPr>
            <p:extLst>
              <p:ext uri="{D42A27DB-BD31-4B8C-83A1-F6EECF244321}">
                <p14:modId xmlns:p14="http://schemas.microsoft.com/office/powerpoint/2010/main" val="60882731"/>
              </p:ext>
            </p:extLst>
          </p:nvPr>
        </p:nvGraphicFramePr>
        <p:xfrm>
          <a:off x="1330325" y="1528763"/>
          <a:ext cx="6546850" cy="4814887"/>
        </p:xfrm>
        <a:graphic>
          <a:graphicData uri="http://schemas.openxmlformats.org/presentationml/2006/ole">
            <mc:AlternateContent xmlns:mc="http://schemas.openxmlformats.org/markup-compatibility/2006">
              <mc:Choice xmlns:v="urn:schemas-microsoft-com:vml" Requires="v">
                <p:oleObj spid="_x0000_s500828" name="Document" r:id="rId4" imgW="5398078" imgH="3967664" progId="Word.Document.8">
                  <p:embed/>
                </p:oleObj>
              </mc:Choice>
              <mc:Fallback>
                <p:oleObj name="Document" r:id="rId4" imgW="5398078" imgH="3967664" progId="Word.Document.8">
                  <p:embed/>
                  <p:pic>
                    <p:nvPicPr>
                      <p:cNvPr id="0" name="Picture 26"/>
                      <p:cNvPicPr>
                        <a:picLocks noChangeAspect="1" noChangeArrowheads="1"/>
                      </p:cNvPicPr>
                      <p:nvPr/>
                    </p:nvPicPr>
                    <p:blipFill>
                      <a:blip r:embed="rId5"/>
                      <a:srcRect/>
                      <a:stretch>
                        <a:fillRect/>
                      </a:stretch>
                    </p:blipFill>
                    <p:spPr bwMode="auto">
                      <a:xfrm>
                        <a:off x="1330325" y="1528763"/>
                        <a:ext cx="6546850" cy="4814887"/>
                      </a:xfrm>
                      <a:prstGeom prst="rect">
                        <a:avLst/>
                      </a:prstGeom>
                      <a:noFill/>
                      <a:ln>
                        <a:solidFill>
                          <a:schemeClr val="bg1"/>
                        </a:solidFill>
                      </a:ln>
                      <a:extLst/>
                    </p:spPr>
                  </p:pic>
                </p:oleObj>
              </mc:Fallback>
            </mc:AlternateContent>
          </a:graphicData>
        </a:graphic>
      </p:graphicFrame>
      <p:cxnSp>
        <p:nvCxnSpPr>
          <p:cNvPr id="4" name="Straight Connector 3"/>
          <p:cNvCxnSpPr/>
          <p:nvPr/>
        </p:nvCxnSpPr>
        <p:spPr bwMode="auto">
          <a:xfrm>
            <a:off x="1324584" y="1752600"/>
            <a:ext cx="6553200" cy="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p:cNvCxnSpPr/>
          <p:nvPr/>
        </p:nvCxnSpPr>
        <p:spPr bwMode="auto">
          <a:xfrm>
            <a:off x="1324584" y="2362200"/>
            <a:ext cx="6553200" cy="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p:nvCxnSpPr>
        <p:spPr bwMode="auto">
          <a:xfrm>
            <a:off x="1324584" y="2589176"/>
            <a:ext cx="6553200" cy="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TextBox 1"/>
          <p:cNvSpPr txBox="1"/>
          <p:nvPr/>
        </p:nvSpPr>
        <p:spPr>
          <a:xfrm>
            <a:off x="381000" y="6428601"/>
            <a:ext cx="9677400" cy="276999"/>
          </a:xfrm>
          <a:prstGeom prst="rect">
            <a:avLst/>
          </a:prstGeom>
          <a:noFill/>
        </p:spPr>
        <p:txBody>
          <a:bodyPr wrap="square" rtlCol="0">
            <a:spAutoFit/>
          </a:bodyPr>
          <a:lstStyle/>
          <a:p>
            <a:r>
              <a:rPr lang="en-US" sz="1200" b="1" dirty="0" smtClean="0">
                <a:solidFill>
                  <a:schemeClr val="bg1"/>
                </a:solidFill>
              </a:rPr>
              <a:t>Unpublished data.</a:t>
            </a:r>
            <a:endParaRPr lang="en-US" sz="1200" b="1" dirty="0">
              <a:solidFill>
                <a:schemeClr val="bg1"/>
              </a:solidFill>
            </a:endParaRPr>
          </a:p>
        </p:txBody>
      </p:sp>
    </p:spTree>
    <p:extLst>
      <p:ext uri="{BB962C8B-B14F-4D97-AF65-F5344CB8AC3E}">
        <p14:creationId xmlns:p14="http://schemas.microsoft.com/office/powerpoint/2010/main" val="22174570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Text Box 2"/>
          <p:cNvSpPr txBox="1">
            <a:spLocks noChangeArrowheads="1"/>
          </p:cNvSpPr>
          <p:nvPr/>
        </p:nvSpPr>
        <p:spPr bwMode="auto">
          <a:xfrm>
            <a:off x="0" y="550121"/>
            <a:ext cx="9144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eaLnBrk="1" hangingPunct="1"/>
            <a:r>
              <a:rPr lang="en-US" sz="3200" b="1" dirty="0" smtClean="0">
                <a:solidFill>
                  <a:srgbClr val="F09828"/>
                </a:solidFill>
              </a:rPr>
              <a:t>What About High Grade Serous Cancers?</a:t>
            </a:r>
            <a:endParaRPr lang="en-US" sz="2800" b="1" dirty="0">
              <a:solidFill>
                <a:srgbClr val="F09828"/>
              </a:solidFill>
            </a:endParaRPr>
          </a:p>
        </p:txBody>
      </p:sp>
      <p:pic>
        <p:nvPicPr>
          <p:cNvPr id="442371" name="Picture 3" descr="Serous Invasive Zoom 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616075"/>
            <a:ext cx="4554538" cy="341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816188"/>
      </p:ext>
    </p:extLst>
  </p:cSld>
  <p:clrMapOvr>
    <a:masterClrMapping/>
  </p:clrMapOvr>
  <p:transition>
    <p:strips dir="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5" name="Title 1"/>
          <p:cNvSpPr>
            <a:spLocks noGrp="1"/>
          </p:cNvSpPr>
          <p:nvPr>
            <p:ph type="title" idx="4294967295"/>
          </p:nvPr>
        </p:nvSpPr>
        <p:spPr>
          <a:xfrm>
            <a:off x="0" y="363168"/>
            <a:ext cx="9144000" cy="1143000"/>
          </a:xfrm>
        </p:spPr>
        <p:txBody>
          <a:bodyPr/>
          <a:lstStyle/>
          <a:p>
            <a:pPr>
              <a:lnSpc>
                <a:spcPct val="85000"/>
              </a:lnSpc>
            </a:pPr>
            <a:r>
              <a:rPr lang="en-US" sz="3600" dirty="0"/>
              <a:t>The Cancer Genome Atlas </a:t>
            </a:r>
            <a:r>
              <a:rPr lang="en-US" sz="3600" dirty="0" smtClean="0"/>
              <a:t>(TCGA) Overview</a:t>
            </a:r>
          </a:p>
        </p:txBody>
      </p:sp>
      <p:sp>
        <p:nvSpPr>
          <p:cNvPr id="528386" name="Content Placeholder 2"/>
          <p:cNvSpPr>
            <a:spLocks noGrp="1"/>
          </p:cNvSpPr>
          <p:nvPr>
            <p:ph idx="4294967295"/>
          </p:nvPr>
        </p:nvSpPr>
        <p:spPr>
          <a:xfrm>
            <a:off x="457200" y="1465263"/>
            <a:ext cx="8229600" cy="4525962"/>
          </a:xfrm>
        </p:spPr>
        <p:txBody>
          <a:bodyPr/>
          <a:lstStyle/>
          <a:p>
            <a:pPr>
              <a:buClr>
                <a:srgbClr val="F09828"/>
              </a:buClr>
            </a:pPr>
            <a:r>
              <a:rPr lang="en-US" sz="2000" b="1" dirty="0" smtClean="0">
                <a:solidFill>
                  <a:schemeClr val="bg1"/>
                </a:solidFill>
              </a:rPr>
              <a:t>Large amounts of genomic/</a:t>
            </a:r>
            <a:r>
              <a:rPr lang="en-US" sz="2000" b="1" dirty="0" err="1" smtClean="0">
                <a:solidFill>
                  <a:schemeClr val="bg1"/>
                </a:solidFill>
              </a:rPr>
              <a:t>epigenomic</a:t>
            </a:r>
            <a:r>
              <a:rPr lang="en-US" sz="2000" b="1" dirty="0" smtClean="0">
                <a:solidFill>
                  <a:schemeClr val="bg1"/>
                </a:solidFill>
              </a:rPr>
              <a:t> abnormalities</a:t>
            </a:r>
          </a:p>
          <a:p>
            <a:pPr lvl="1">
              <a:buClr>
                <a:srgbClr val="F09828"/>
              </a:buClr>
            </a:pPr>
            <a:r>
              <a:rPr lang="en-US" sz="2000" b="1" dirty="0" smtClean="0">
                <a:solidFill>
                  <a:schemeClr val="bg1"/>
                </a:solidFill>
              </a:rPr>
              <a:t>Few high frequent mutations except p53 and </a:t>
            </a:r>
            <a:r>
              <a:rPr lang="en-US" sz="2000" b="1" i="1" dirty="0" smtClean="0">
                <a:solidFill>
                  <a:schemeClr val="bg1"/>
                </a:solidFill>
              </a:rPr>
              <a:t>BRCA</a:t>
            </a:r>
          </a:p>
          <a:p>
            <a:pPr lvl="1">
              <a:buClr>
                <a:srgbClr val="F09828"/>
              </a:buClr>
            </a:pPr>
            <a:r>
              <a:rPr lang="en-US" sz="2000" b="1" dirty="0" smtClean="0">
                <a:solidFill>
                  <a:schemeClr val="bg1"/>
                </a:solidFill>
              </a:rPr>
              <a:t>Multiple areas of chromosomal gain</a:t>
            </a:r>
          </a:p>
          <a:p>
            <a:pPr lvl="2">
              <a:buClr>
                <a:srgbClr val="F09828"/>
              </a:buClr>
            </a:pPr>
            <a:r>
              <a:rPr lang="en-US" sz="2000" b="1" dirty="0" smtClean="0">
                <a:solidFill>
                  <a:schemeClr val="bg1"/>
                </a:solidFill>
              </a:rPr>
              <a:t>Containing 100s of genes</a:t>
            </a:r>
          </a:p>
          <a:p>
            <a:pPr lvl="1">
              <a:buClr>
                <a:srgbClr val="F09828"/>
              </a:buClr>
            </a:pPr>
            <a:r>
              <a:rPr lang="en-US" sz="2000" b="1" dirty="0" smtClean="0">
                <a:solidFill>
                  <a:schemeClr val="bg1"/>
                </a:solidFill>
              </a:rPr>
              <a:t>Multiple areas of relatively common chromosomal loss</a:t>
            </a:r>
          </a:p>
          <a:p>
            <a:pPr lvl="2">
              <a:buClr>
                <a:srgbClr val="F09828"/>
              </a:buClr>
            </a:pPr>
            <a:r>
              <a:rPr lang="en-US" sz="2000" b="1" dirty="0" smtClean="0">
                <a:solidFill>
                  <a:schemeClr val="bg1"/>
                </a:solidFill>
              </a:rPr>
              <a:t>Containing 100s of gene</a:t>
            </a:r>
          </a:p>
          <a:p>
            <a:pPr lvl="1">
              <a:buClr>
                <a:srgbClr val="F09828"/>
              </a:buClr>
            </a:pPr>
            <a:r>
              <a:rPr lang="en-US" sz="2000" b="1" dirty="0" smtClean="0">
                <a:solidFill>
                  <a:schemeClr val="bg1"/>
                </a:solidFill>
              </a:rPr>
              <a:t>Many </a:t>
            </a:r>
            <a:r>
              <a:rPr lang="en-US" sz="2000" b="1" dirty="0" err="1" smtClean="0">
                <a:solidFill>
                  <a:schemeClr val="bg1"/>
                </a:solidFill>
              </a:rPr>
              <a:t>hypermethylated</a:t>
            </a:r>
            <a:r>
              <a:rPr lang="en-US" sz="2000" b="1" dirty="0" smtClean="0">
                <a:solidFill>
                  <a:schemeClr val="bg1"/>
                </a:solidFill>
              </a:rPr>
              <a:t> genes</a:t>
            </a:r>
          </a:p>
          <a:p>
            <a:pPr lvl="1">
              <a:buClr>
                <a:srgbClr val="F09828"/>
              </a:buClr>
            </a:pPr>
            <a:r>
              <a:rPr lang="en-US" sz="2000" b="1" dirty="0" smtClean="0">
                <a:solidFill>
                  <a:schemeClr val="bg1"/>
                </a:solidFill>
              </a:rPr>
              <a:t>4 transcriptional cluster patterns</a:t>
            </a:r>
          </a:p>
          <a:p>
            <a:pPr lvl="2">
              <a:buClr>
                <a:srgbClr val="F09828"/>
              </a:buClr>
            </a:pPr>
            <a:r>
              <a:rPr lang="en-US" sz="2000" b="1" dirty="0" smtClean="0">
                <a:solidFill>
                  <a:schemeClr val="bg1"/>
                </a:solidFill>
              </a:rPr>
              <a:t>Transcriptional subtypes not linked strongly to survival</a:t>
            </a:r>
          </a:p>
          <a:p>
            <a:pPr lvl="1">
              <a:buClr>
                <a:srgbClr val="F09828"/>
              </a:buClr>
            </a:pPr>
            <a:r>
              <a:rPr lang="en-US" sz="2000" b="1" dirty="0" smtClean="0">
                <a:solidFill>
                  <a:schemeClr val="bg1"/>
                </a:solidFill>
              </a:rPr>
              <a:t>3 microRNA subtypes</a:t>
            </a:r>
          </a:p>
          <a:p>
            <a:pPr lvl="2">
              <a:buClr>
                <a:srgbClr val="F09828"/>
              </a:buClr>
            </a:pPr>
            <a:r>
              <a:rPr lang="en-US" sz="2000" b="1" dirty="0" smtClean="0">
                <a:solidFill>
                  <a:schemeClr val="bg1"/>
                </a:solidFill>
              </a:rPr>
              <a:t>Loosely linked to transcriptional cluster</a:t>
            </a:r>
          </a:p>
          <a:p>
            <a:pPr lvl="2">
              <a:buClr>
                <a:srgbClr val="F09828"/>
              </a:buClr>
            </a:pPr>
            <a:endParaRPr lang="en-US" sz="2000" b="1" dirty="0" smtClean="0">
              <a:solidFill>
                <a:schemeClr val="bg1"/>
              </a:solidFill>
            </a:endParaRPr>
          </a:p>
          <a:p>
            <a:pPr lvl="2">
              <a:buClr>
                <a:srgbClr val="F09828"/>
              </a:buClr>
            </a:pPr>
            <a:endParaRPr lang="en-US" sz="2000" b="1" dirty="0" smtClean="0">
              <a:solidFill>
                <a:schemeClr val="bg1"/>
              </a:solidFill>
            </a:endParaRPr>
          </a:p>
        </p:txBody>
      </p:sp>
    </p:spTree>
    <p:extLst>
      <p:ext uri="{BB962C8B-B14F-4D97-AF65-F5344CB8AC3E}">
        <p14:creationId xmlns:p14="http://schemas.microsoft.com/office/powerpoint/2010/main" val="23954173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6517" name="Group 2"/>
          <p:cNvGrpSpPr>
            <a:grpSpLocks/>
          </p:cNvGrpSpPr>
          <p:nvPr/>
        </p:nvGrpSpPr>
        <p:grpSpPr bwMode="auto">
          <a:xfrm>
            <a:off x="-779463" y="0"/>
            <a:ext cx="10093326" cy="7480300"/>
            <a:chOff x="410" y="247"/>
            <a:chExt cx="5465" cy="4135"/>
          </a:xfrm>
        </p:grpSpPr>
        <p:grpSp>
          <p:nvGrpSpPr>
            <p:cNvPr id="576518" name="Group 3"/>
            <p:cNvGrpSpPr>
              <a:grpSpLocks/>
            </p:cNvGrpSpPr>
            <p:nvPr/>
          </p:nvGrpSpPr>
          <p:grpSpPr bwMode="auto">
            <a:xfrm>
              <a:off x="410" y="248"/>
              <a:ext cx="5465" cy="4134"/>
              <a:chOff x="410" y="248"/>
              <a:chExt cx="5465" cy="4134"/>
            </a:xfrm>
          </p:grpSpPr>
          <p:graphicFrame>
            <p:nvGraphicFramePr>
              <p:cNvPr id="576516" name="Object 4"/>
              <p:cNvGraphicFramePr>
                <a:graphicFrameLocks noChangeAspect="1"/>
              </p:cNvGraphicFramePr>
              <p:nvPr/>
            </p:nvGraphicFramePr>
            <p:xfrm>
              <a:off x="835" y="248"/>
              <a:ext cx="5040" cy="4134"/>
            </p:xfrm>
            <a:graphic>
              <a:graphicData uri="http://schemas.openxmlformats.org/presentationml/2006/ole">
                <mc:AlternateContent xmlns:mc="http://schemas.openxmlformats.org/markup-compatibility/2006">
                  <mc:Choice xmlns:v="urn:schemas-microsoft-com:vml" Requires="v">
                    <p:oleObj spid="_x0000_s496744" name="Image" r:id="rId4" imgW="12186375" imgH="9136604" progId="">
                      <p:embed/>
                    </p:oleObj>
                  </mc:Choice>
                  <mc:Fallback>
                    <p:oleObj name="Image" r:id="rId4" imgW="12186375" imgH="9136604" progId="">
                      <p:embed/>
                      <p:pic>
                        <p:nvPicPr>
                          <p:cNvPr id="0" name="Picture 58"/>
                          <p:cNvPicPr>
                            <a:picLocks noChangeAspect="1" noChangeArrowheads="1"/>
                          </p:cNvPicPr>
                          <p:nvPr/>
                        </p:nvPicPr>
                        <p:blipFill>
                          <a:blip r:embed="rId5">
                            <a:extLst>
                              <a:ext uri="{28A0092B-C50C-407E-A947-70E740481C1C}">
                                <a14:useLocalDpi xmlns:a14="http://schemas.microsoft.com/office/drawing/2010/main" val="0"/>
                              </a:ext>
                            </a:extLst>
                          </a:blip>
                          <a:srcRect l="6621" t="6607" r="5788" b="7719"/>
                          <a:stretch>
                            <a:fillRect/>
                          </a:stretch>
                        </p:blipFill>
                        <p:spPr bwMode="auto">
                          <a:xfrm>
                            <a:off x="835" y="248"/>
                            <a:ext cx="5040" cy="41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6523" name="Text Box 9"/>
              <p:cNvSpPr txBox="1">
                <a:spLocks noChangeArrowheads="1"/>
              </p:cNvSpPr>
              <p:nvPr/>
            </p:nvSpPr>
            <p:spPr bwMode="auto">
              <a:xfrm>
                <a:off x="3096" y="516"/>
                <a:ext cx="2310" cy="111"/>
              </a:xfrm>
              <a:prstGeom prst="rect">
                <a:avLst/>
              </a:prstGeom>
              <a:noFill/>
              <a:ln w="9525">
                <a:noFill/>
                <a:miter lim="800000"/>
                <a:headEnd/>
                <a:tailEnd/>
              </a:ln>
            </p:spPr>
            <p:txBody>
              <a:bodyPr>
                <a:spAutoFit/>
              </a:bodyPr>
              <a:lstStyle/>
              <a:p>
                <a:pPr defTabSz="457200">
                  <a:spcBef>
                    <a:spcPct val="50000"/>
                  </a:spcBef>
                </a:pPr>
                <a:r>
                  <a:rPr lang="en-GB" sz="700" dirty="0">
                    <a:solidFill>
                      <a:schemeClr val="bg1"/>
                    </a:solidFill>
                    <a:latin typeface="Arial" panose="020B0604020202020204" pitchFamily="34" charset="0"/>
                  </a:rPr>
                  <a:t>   1                     2                             3                                                     4                            5</a:t>
                </a:r>
              </a:p>
            </p:txBody>
          </p:sp>
          <p:sp>
            <p:nvSpPr>
              <p:cNvPr id="576524" name="Text Box 10"/>
              <p:cNvSpPr txBox="1">
                <a:spLocks noChangeArrowheads="1"/>
              </p:cNvSpPr>
              <p:nvPr/>
            </p:nvSpPr>
            <p:spPr bwMode="auto">
              <a:xfrm>
                <a:off x="3054" y="841"/>
                <a:ext cx="2352" cy="111"/>
              </a:xfrm>
              <a:prstGeom prst="rect">
                <a:avLst/>
              </a:prstGeom>
              <a:noFill/>
              <a:ln w="9525">
                <a:noFill/>
                <a:miter lim="800000"/>
                <a:headEnd/>
                <a:tailEnd/>
              </a:ln>
            </p:spPr>
            <p:txBody>
              <a:bodyPr>
                <a:spAutoFit/>
              </a:bodyPr>
              <a:lstStyle/>
              <a:p>
                <a:pPr defTabSz="457200">
                  <a:spcBef>
                    <a:spcPct val="50000"/>
                  </a:spcBef>
                </a:pPr>
                <a:r>
                  <a:rPr lang="en-GB" sz="700" dirty="0">
                    <a:solidFill>
                      <a:schemeClr val="bg1"/>
                    </a:solidFill>
                    <a:latin typeface="Arial" panose="020B0604020202020204" pitchFamily="34" charset="0"/>
                  </a:rPr>
                  <a:t>      6                       7                             8                                9                          10                     11</a:t>
                </a:r>
              </a:p>
            </p:txBody>
          </p:sp>
          <p:sp>
            <p:nvSpPr>
              <p:cNvPr id="576525" name="Text Box 11"/>
              <p:cNvSpPr txBox="1">
                <a:spLocks noChangeArrowheads="1"/>
              </p:cNvSpPr>
              <p:nvPr/>
            </p:nvSpPr>
            <p:spPr bwMode="auto">
              <a:xfrm>
                <a:off x="3072" y="1111"/>
                <a:ext cx="2326" cy="111"/>
              </a:xfrm>
              <a:prstGeom prst="rect">
                <a:avLst/>
              </a:prstGeom>
              <a:noFill/>
              <a:ln w="9525">
                <a:noFill/>
                <a:miter lim="800000"/>
                <a:headEnd/>
                <a:tailEnd/>
              </a:ln>
            </p:spPr>
            <p:txBody>
              <a:bodyPr>
                <a:spAutoFit/>
              </a:bodyPr>
              <a:lstStyle/>
              <a:p>
                <a:pPr defTabSz="457200">
                  <a:spcBef>
                    <a:spcPct val="50000"/>
                  </a:spcBef>
                </a:pPr>
                <a:r>
                  <a:rPr lang="en-GB" sz="700" dirty="0">
                    <a:solidFill>
                      <a:schemeClr val="bg1"/>
                    </a:solidFill>
                    <a:latin typeface="Arial" panose="020B0604020202020204" pitchFamily="34" charset="0"/>
                  </a:rPr>
                  <a:t>        12                           13                    14                   15                  16              17                   18</a:t>
                </a:r>
              </a:p>
            </p:txBody>
          </p:sp>
          <p:sp>
            <p:nvSpPr>
              <p:cNvPr id="576526" name="Text Box 12"/>
              <p:cNvSpPr txBox="1">
                <a:spLocks noChangeArrowheads="1"/>
              </p:cNvSpPr>
              <p:nvPr/>
            </p:nvSpPr>
            <p:spPr bwMode="auto">
              <a:xfrm>
                <a:off x="3084" y="1465"/>
                <a:ext cx="2291" cy="111"/>
              </a:xfrm>
              <a:prstGeom prst="rect">
                <a:avLst/>
              </a:prstGeom>
              <a:noFill/>
              <a:ln w="9525">
                <a:noFill/>
                <a:miter lim="800000"/>
                <a:headEnd/>
                <a:tailEnd/>
              </a:ln>
            </p:spPr>
            <p:txBody>
              <a:bodyPr>
                <a:spAutoFit/>
              </a:bodyPr>
              <a:lstStyle/>
              <a:p>
                <a:pPr defTabSz="457200">
                  <a:spcBef>
                    <a:spcPct val="50000"/>
                  </a:spcBef>
                </a:pPr>
                <a:r>
                  <a:rPr lang="en-GB" sz="700" dirty="0">
                    <a:solidFill>
                      <a:schemeClr val="bg1"/>
                    </a:solidFill>
                    <a:latin typeface="Arial" panose="020B0604020202020204" pitchFamily="34" charset="0"/>
                  </a:rPr>
                  <a:t> 19                    20                                                                              21                 22                X</a:t>
                </a:r>
              </a:p>
            </p:txBody>
          </p:sp>
          <p:sp>
            <p:nvSpPr>
              <p:cNvPr id="576527" name="Text Box 17"/>
              <p:cNvSpPr txBox="1">
                <a:spLocks noChangeArrowheads="1"/>
              </p:cNvSpPr>
              <p:nvPr/>
            </p:nvSpPr>
            <p:spPr bwMode="auto">
              <a:xfrm>
                <a:off x="410" y="3083"/>
                <a:ext cx="2643" cy="111"/>
              </a:xfrm>
              <a:prstGeom prst="rect">
                <a:avLst/>
              </a:prstGeom>
              <a:noFill/>
              <a:ln w="9525">
                <a:noFill/>
                <a:miter lim="800000"/>
                <a:headEnd/>
                <a:tailEnd/>
              </a:ln>
            </p:spPr>
            <p:txBody>
              <a:bodyPr>
                <a:spAutoFit/>
              </a:bodyPr>
              <a:lstStyle/>
              <a:p>
                <a:pPr defTabSz="457200">
                  <a:spcBef>
                    <a:spcPct val="50000"/>
                  </a:spcBef>
                </a:pPr>
                <a:r>
                  <a:rPr lang="en-GB" sz="700" dirty="0">
                    <a:solidFill>
                      <a:schemeClr val="bg1"/>
                    </a:solidFill>
                    <a:latin typeface="Arial" panose="020B0604020202020204" pitchFamily="34" charset="0"/>
                  </a:rPr>
                  <a:t>                             1                                            2                                      3                                   4                     5</a:t>
                </a:r>
              </a:p>
            </p:txBody>
          </p:sp>
          <p:sp>
            <p:nvSpPr>
              <p:cNvPr id="576528" name="Text Box 21"/>
              <p:cNvSpPr txBox="1">
                <a:spLocks noChangeArrowheads="1"/>
              </p:cNvSpPr>
              <p:nvPr/>
            </p:nvSpPr>
            <p:spPr bwMode="auto">
              <a:xfrm>
                <a:off x="3355" y="1835"/>
                <a:ext cx="2040" cy="111"/>
              </a:xfrm>
              <a:prstGeom prst="rect">
                <a:avLst/>
              </a:prstGeom>
              <a:noFill/>
              <a:ln w="9525">
                <a:noFill/>
                <a:miter lim="800000"/>
                <a:headEnd/>
                <a:tailEnd/>
              </a:ln>
            </p:spPr>
            <p:txBody>
              <a:bodyPr>
                <a:spAutoFit/>
              </a:bodyPr>
              <a:lstStyle/>
              <a:p>
                <a:pPr defTabSz="457200">
                  <a:spcBef>
                    <a:spcPct val="50000"/>
                  </a:spcBef>
                </a:pPr>
                <a:r>
                  <a:rPr lang="en-GB" sz="700" dirty="0">
                    <a:solidFill>
                      <a:schemeClr val="bg1"/>
                    </a:solidFill>
                    <a:latin typeface="Arial" panose="020B0604020202020204" pitchFamily="34" charset="0"/>
                  </a:rPr>
                  <a:t>       1                         2                          3                                             4                    5</a:t>
                </a:r>
              </a:p>
            </p:txBody>
          </p:sp>
          <p:sp>
            <p:nvSpPr>
              <p:cNvPr id="576529" name="Text Box 22"/>
              <p:cNvSpPr txBox="1">
                <a:spLocks noChangeArrowheads="1"/>
              </p:cNvSpPr>
              <p:nvPr/>
            </p:nvSpPr>
            <p:spPr bwMode="auto">
              <a:xfrm>
                <a:off x="3355" y="2147"/>
                <a:ext cx="2025" cy="111"/>
              </a:xfrm>
              <a:prstGeom prst="rect">
                <a:avLst/>
              </a:prstGeom>
              <a:noFill/>
              <a:ln w="9525">
                <a:noFill/>
                <a:miter lim="800000"/>
                <a:headEnd/>
                <a:tailEnd/>
              </a:ln>
            </p:spPr>
            <p:txBody>
              <a:bodyPr>
                <a:spAutoFit/>
              </a:bodyPr>
              <a:lstStyle/>
              <a:p>
                <a:pPr defTabSz="457200">
                  <a:spcBef>
                    <a:spcPct val="50000"/>
                  </a:spcBef>
                </a:pPr>
                <a:r>
                  <a:rPr lang="en-GB" sz="700" dirty="0">
                    <a:solidFill>
                      <a:schemeClr val="bg1"/>
                    </a:solidFill>
                    <a:latin typeface="Arial" panose="020B0604020202020204" pitchFamily="34" charset="0"/>
                  </a:rPr>
                  <a:t>      6                     7                     8                    9                 10                  11             12</a:t>
                </a:r>
              </a:p>
            </p:txBody>
          </p:sp>
          <p:sp>
            <p:nvSpPr>
              <p:cNvPr id="576530" name="Text Box 23"/>
              <p:cNvSpPr txBox="1">
                <a:spLocks noChangeArrowheads="1"/>
              </p:cNvSpPr>
              <p:nvPr/>
            </p:nvSpPr>
            <p:spPr bwMode="auto">
              <a:xfrm>
                <a:off x="3364" y="2421"/>
                <a:ext cx="2048" cy="111"/>
              </a:xfrm>
              <a:prstGeom prst="rect">
                <a:avLst/>
              </a:prstGeom>
              <a:noFill/>
              <a:ln w="9525">
                <a:noFill/>
                <a:miter lim="800000"/>
                <a:headEnd/>
                <a:tailEnd/>
              </a:ln>
            </p:spPr>
            <p:txBody>
              <a:bodyPr>
                <a:spAutoFit/>
              </a:bodyPr>
              <a:lstStyle/>
              <a:p>
                <a:pPr defTabSz="457200">
                  <a:spcBef>
                    <a:spcPct val="50000"/>
                  </a:spcBef>
                </a:pPr>
                <a:r>
                  <a:rPr lang="en-GB" sz="700" dirty="0">
                    <a:solidFill>
                      <a:schemeClr val="bg1"/>
                    </a:solidFill>
                    <a:latin typeface="Arial" panose="020B0604020202020204" pitchFamily="34" charset="0"/>
                  </a:rPr>
                  <a:t>  13                14                   15                                                  16             17             18</a:t>
                </a:r>
              </a:p>
            </p:txBody>
          </p:sp>
          <p:sp>
            <p:nvSpPr>
              <p:cNvPr id="576531" name="Text Box 24"/>
              <p:cNvSpPr txBox="1">
                <a:spLocks noChangeArrowheads="1"/>
              </p:cNvSpPr>
              <p:nvPr/>
            </p:nvSpPr>
            <p:spPr bwMode="auto">
              <a:xfrm>
                <a:off x="3364" y="2712"/>
                <a:ext cx="2019" cy="111"/>
              </a:xfrm>
              <a:prstGeom prst="rect">
                <a:avLst/>
              </a:prstGeom>
              <a:noFill/>
              <a:ln w="9525">
                <a:noFill/>
                <a:miter lim="800000"/>
                <a:headEnd/>
                <a:tailEnd/>
              </a:ln>
            </p:spPr>
            <p:txBody>
              <a:bodyPr>
                <a:spAutoFit/>
              </a:bodyPr>
              <a:lstStyle/>
              <a:p>
                <a:pPr defTabSz="457200">
                  <a:spcBef>
                    <a:spcPct val="50000"/>
                  </a:spcBef>
                </a:pPr>
                <a:r>
                  <a:rPr lang="en-GB" sz="700" dirty="0">
                    <a:solidFill>
                      <a:schemeClr val="bg1"/>
                    </a:solidFill>
                    <a:latin typeface="Arial" panose="020B0604020202020204" pitchFamily="34" charset="0"/>
                  </a:rPr>
                  <a:t> 19                 20                                         21            22                                         X</a:t>
                </a:r>
              </a:p>
            </p:txBody>
          </p:sp>
          <p:sp>
            <p:nvSpPr>
              <p:cNvPr id="576532" name="Text Box 25"/>
              <p:cNvSpPr txBox="1">
                <a:spLocks noChangeArrowheads="1"/>
              </p:cNvSpPr>
              <p:nvPr/>
            </p:nvSpPr>
            <p:spPr bwMode="auto">
              <a:xfrm>
                <a:off x="3191" y="3042"/>
                <a:ext cx="2180" cy="111"/>
              </a:xfrm>
              <a:prstGeom prst="rect">
                <a:avLst/>
              </a:prstGeom>
              <a:noFill/>
              <a:ln w="9525">
                <a:noFill/>
                <a:miter lim="800000"/>
                <a:headEnd/>
                <a:tailEnd/>
              </a:ln>
            </p:spPr>
            <p:txBody>
              <a:bodyPr>
                <a:spAutoFit/>
              </a:bodyPr>
              <a:lstStyle/>
              <a:p>
                <a:pPr defTabSz="457200">
                  <a:spcBef>
                    <a:spcPct val="50000"/>
                  </a:spcBef>
                </a:pPr>
                <a:r>
                  <a:rPr lang="en-GB" sz="700" dirty="0">
                    <a:solidFill>
                      <a:schemeClr val="bg1"/>
                    </a:solidFill>
                    <a:latin typeface="Arial" panose="020B0604020202020204" pitchFamily="34" charset="0"/>
                  </a:rPr>
                  <a:t>        1                       2                     3                                                   4                          5</a:t>
                </a:r>
              </a:p>
            </p:txBody>
          </p:sp>
          <p:sp>
            <p:nvSpPr>
              <p:cNvPr id="576533" name="Text Box 27"/>
              <p:cNvSpPr txBox="1">
                <a:spLocks noChangeArrowheads="1"/>
              </p:cNvSpPr>
              <p:nvPr/>
            </p:nvSpPr>
            <p:spPr bwMode="auto">
              <a:xfrm>
                <a:off x="3188" y="3554"/>
                <a:ext cx="2175" cy="111"/>
              </a:xfrm>
              <a:prstGeom prst="rect">
                <a:avLst/>
              </a:prstGeom>
              <a:noFill/>
              <a:ln w="9525">
                <a:noFill/>
                <a:miter lim="800000"/>
                <a:headEnd/>
                <a:tailEnd/>
              </a:ln>
            </p:spPr>
            <p:txBody>
              <a:bodyPr>
                <a:spAutoFit/>
              </a:bodyPr>
              <a:lstStyle/>
              <a:p>
                <a:pPr defTabSz="457200">
                  <a:spcBef>
                    <a:spcPct val="50000"/>
                  </a:spcBef>
                </a:pPr>
                <a:r>
                  <a:rPr lang="en-GB" sz="700" dirty="0">
                    <a:solidFill>
                      <a:schemeClr val="bg1"/>
                    </a:solidFill>
                    <a:latin typeface="Arial" panose="020B0604020202020204" pitchFamily="34" charset="0"/>
                  </a:rPr>
                  <a:t>        12                    13                14                   15                    16                 17                  18</a:t>
                </a:r>
              </a:p>
            </p:txBody>
          </p:sp>
        </p:grpSp>
        <p:sp>
          <p:nvSpPr>
            <p:cNvPr id="576519" name="Text Box 30"/>
            <p:cNvSpPr txBox="1">
              <a:spLocks noChangeArrowheads="1"/>
            </p:cNvSpPr>
            <p:nvPr/>
          </p:nvSpPr>
          <p:spPr bwMode="auto">
            <a:xfrm>
              <a:off x="5374" y="247"/>
              <a:ext cx="302" cy="187"/>
            </a:xfrm>
            <a:prstGeom prst="rect">
              <a:avLst/>
            </a:prstGeom>
            <a:noFill/>
            <a:ln w="9525">
              <a:noFill/>
              <a:miter lim="800000"/>
              <a:headEnd/>
              <a:tailEnd/>
            </a:ln>
          </p:spPr>
          <p:txBody>
            <a:bodyPr>
              <a:spAutoFit/>
            </a:bodyPr>
            <a:lstStyle/>
            <a:p>
              <a:pPr defTabSz="457200"/>
              <a:r>
                <a:rPr lang="en-GB" sz="1600" b="1" dirty="0">
                  <a:latin typeface="Arial" panose="020B0604020202020204" pitchFamily="34" charset="0"/>
                </a:rPr>
                <a:t>B</a:t>
              </a:r>
            </a:p>
          </p:txBody>
        </p:sp>
        <p:sp>
          <p:nvSpPr>
            <p:cNvPr id="576520" name="Text Box 32"/>
            <p:cNvSpPr txBox="1">
              <a:spLocks noChangeArrowheads="1"/>
            </p:cNvSpPr>
            <p:nvPr/>
          </p:nvSpPr>
          <p:spPr bwMode="auto">
            <a:xfrm>
              <a:off x="5374" y="1564"/>
              <a:ext cx="313" cy="187"/>
            </a:xfrm>
            <a:prstGeom prst="rect">
              <a:avLst/>
            </a:prstGeom>
            <a:noFill/>
            <a:ln w="9525">
              <a:noFill/>
              <a:miter lim="800000"/>
              <a:headEnd/>
              <a:tailEnd/>
            </a:ln>
          </p:spPr>
          <p:txBody>
            <a:bodyPr>
              <a:spAutoFit/>
            </a:bodyPr>
            <a:lstStyle/>
            <a:p>
              <a:pPr defTabSz="457200"/>
              <a:r>
                <a:rPr lang="en-GB" sz="1600" b="1" dirty="0">
                  <a:solidFill>
                    <a:schemeClr val="tx1">
                      <a:lumMod val="65000"/>
                      <a:lumOff val="35000"/>
                    </a:schemeClr>
                  </a:solidFill>
                  <a:latin typeface="Arial" panose="020B0604020202020204" pitchFamily="34" charset="0"/>
                </a:rPr>
                <a:t>D</a:t>
              </a:r>
            </a:p>
          </p:txBody>
        </p:sp>
        <p:sp>
          <p:nvSpPr>
            <p:cNvPr id="576521" name="Text Box 34"/>
            <p:cNvSpPr txBox="1">
              <a:spLocks noChangeArrowheads="1"/>
            </p:cNvSpPr>
            <p:nvPr/>
          </p:nvSpPr>
          <p:spPr bwMode="auto">
            <a:xfrm>
              <a:off x="5374" y="2815"/>
              <a:ext cx="292" cy="187"/>
            </a:xfrm>
            <a:prstGeom prst="rect">
              <a:avLst/>
            </a:prstGeom>
            <a:noFill/>
            <a:ln w="9525">
              <a:noFill/>
              <a:miter lim="800000"/>
              <a:headEnd/>
              <a:tailEnd/>
            </a:ln>
          </p:spPr>
          <p:txBody>
            <a:bodyPr>
              <a:spAutoFit/>
            </a:bodyPr>
            <a:lstStyle/>
            <a:p>
              <a:pPr defTabSz="457200"/>
              <a:r>
                <a:rPr lang="en-GB" sz="1600" b="1" dirty="0">
                  <a:latin typeface="Arial" panose="020B0604020202020204" pitchFamily="34" charset="0"/>
                </a:rPr>
                <a:t>F</a:t>
              </a:r>
            </a:p>
          </p:txBody>
        </p:sp>
        <p:sp>
          <p:nvSpPr>
            <p:cNvPr id="576522" name="Text Box 35"/>
            <p:cNvSpPr txBox="1">
              <a:spLocks noChangeArrowheads="1"/>
            </p:cNvSpPr>
            <p:nvPr/>
          </p:nvSpPr>
          <p:spPr bwMode="auto">
            <a:xfrm>
              <a:off x="614" y="4039"/>
              <a:ext cx="113" cy="221"/>
            </a:xfrm>
            <a:prstGeom prst="rect">
              <a:avLst/>
            </a:prstGeom>
            <a:noFill/>
            <a:ln w="9525">
              <a:noFill/>
              <a:miter lim="800000"/>
              <a:headEnd/>
              <a:tailEnd/>
            </a:ln>
          </p:spPr>
          <p:txBody>
            <a:bodyPr>
              <a:spAutoFit/>
            </a:bodyPr>
            <a:lstStyle/>
            <a:p>
              <a:pPr defTabSz="457200"/>
              <a:endParaRPr lang="en-GB" sz="2000" dirty="0">
                <a:latin typeface="Arial" panose="020B0604020202020204" pitchFamily="34" charset="0"/>
              </a:endParaRPr>
            </a:p>
          </p:txBody>
        </p:sp>
      </p:grpSp>
    </p:spTree>
    <p:extLst>
      <p:ext uri="{BB962C8B-B14F-4D97-AF65-F5344CB8AC3E}">
        <p14:creationId xmlns:p14="http://schemas.microsoft.com/office/powerpoint/2010/main" val="6625230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7" name="Rectangle 2"/>
          <p:cNvSpPr>
            <a:spLocks noGrp="1" noChangeArrowheads="1"/>
          </p:cNvSpPr>
          <p:nvPr>
            <p:ph type="ctrTitle"/>
          </p:nvPr>
        </p:nvSpPr>
        <p:spPr>
          <a:xfrm>
            <a:off x="609600" y="2133600"/>
            <a:ext cx="7772400" cy="1143000"/>
          </a:xfrm>
        </p:spPr>
        <p:txBody>
          <a:bodyPr/>
          <a:lstStyle/>
          <a:p>
            <a:pPr eaLnBrk="1" hangingPunct="1"/>
            <a:r>
              <a:rPr lang="en-US" dirty="0" smtClean="0"/>
              <a:t>In a Tumor With Genomic Instability Can We Identify Prognostic or Predictive Signatures?</a:t>
            </a:r>
          </a:p>
        </p:txBody>
      </p:sp>
    </p:spTree>
    <p:extLst>
      <p:ext uri="{BB962C8B-B14F-4D97-AF65-F5344CB8AC3E}">
        <p14:creationId xmlns:p14="http://schemas.microsoft.com/office/powerpoint/2010/main" val="39598471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9144000" cy="1143000"/>
          </a:xfrm>
        </p:spPr>
        <p:txBody>
          <a:bodyPr rtlCol="0">
            <a:normAutofit fontScale="90000"/>
          </a:bodyPr>
          <a:lstStyle/>
          <a:p>
            <a:pPr fontAlgn="auto">
              <a:lnSpc>
                <a:spcPct val="85000"/>
              </a:lnSpc>
              <a:spcAft>
                <a:spcPts val="0"/>
              </a:spcAft>
              <a:defRPr/>
            </a:pPr>
            <a:r>
              <a:rPr lang="en-US" dirty="0" smtClean="0"/>
              <a:t>Prognostic Gene Signatures </a:t>
            </a:r>
            <a:br>
              <a:rPr lang="en-US" dirty="0" smtClean="0"/>
            </a:br>
            <a:r>
              <a:rPr lang="en-US" dirty="0" smtClean="0"/>
              <a:t>of Ovarian Cancer</a:t>
            </a:r>
            <a:endParaRPr lang="en-US" dirty="0"/>
          </a:p>
        </p:txBody>
      </p:sp>
      <p:pic>
        <p:nvPicPr>
          <p:cNvPr id="29" name="Picture 28" descr="Screen Clipping"/>
          <p:cNvPicPr>
            <a:picLocks noChangeAspect="1"/>
          </p:cNvPicPr>
          <p:nvPr/>
        </p:nvPicPr>
        <p:blipFill>
          <a:blip r:embed="rId4"/>
          <a:srcRect b="31792"/>
          <a:stretch>
            <a:fillRect/>
          </a:stretch>
        </p:blipFill>
        <p:spPr bwMode="auto">
          <a:xfrm>
            <a:off x="103188" y="1982788"/>
            <a:ext cx="2667000" cy="571500"/>
          </a:xfrm>
          <a:prstGeom prst="rect">
            <a:avLst/>
          </a:prstGeom>
          <a:noFill/>
          <a:ln w="9525">
            <a:noFill/>
            <a:miter lim="800000"/>
            <a:headEnd/>
            <a:tailEnd/>
          </a:ln>
        </p:spPr>
      </p:pic>
      <p:pic>
        <p:nvPicPr>
          <p:cNvPr id="30" name="Picture 29" descr="Screen Clipping"/>
          <p:cNvPicPr>
            <a:picLocks noChangeAspect="1"/>
          </p:cNvPicPr>
          <p:nvPr/>
        </p:nvPicPr>
        <p:blipFill>
          <a:blip r:embed="rId5"/>
          <a:srcRect/>
          <a:stretch>
            <a:fillRect/>
          </a:stretch>
        </p:blipFill>
        <p:spPr bwMode="auto">
          <a:xfrm>
            <a:off x="168275" y="2546350"/>
            <a:ext cx="2667000" cy="809625"/>
          </a:xfrm>
          <a:prstGeom prst="rect">
            <a:avLst/>
          </a:prstGeom>
          <a:noFill/>
          <a:ln w="9525">
            <a:noFill/>
            <a:miter lim="800000"/>
            <a:headEnd/>
            <a:tailEnd/>
          </a:ln>
        </p:spPr>
      </p:pic>
      <p:pic>
        <p:nvPicPr>
          <p:cNvPr id="31" name="Picture 30" descr="Screen Clipping"/>
          <p:cNvPicPr>
            <a:picLocks noChangeAspect="1"/>
          </p:cNvPicPr>
          <p:nvPr/>
        </p:nvPicPr>
        <p:blipFill>
          <a:blip r:embed="rId6"/>
          <a:srcRect/>
          <a:stretch>
            <a:fillRect/>
          </a:stretch>
        </p:blipFill>
        <p:spPr bwMode="auto">
          <a:xfrm>
            <a:off x="65088" y="3514725"/>
            <a:ext cx="2667000" cy="636588"/>
          </a:xfrm>
          <a:prstGeom prst="rect">
            <a:avLst/>
          </a:prstGeom>
          <a:noFill/>
          <a:ln w="9525">
            <a:noFill/>
            <a:miter lim="800000"/>
            <a:headEnd/>
            <a:tailEnd/>
          </a:ln>
        </p:spPr>
      </p:pic>
      <p:pic>
        <p:nvPicPr>
          <p:cNvPr id="32" name="Picture 31" descr="Screen Clipping"/>
          <p:cNvPicPr>
            <a:picLocks noChangeAspect="1"/>
          </p:cNvPicPr>
          <p:nvPr/>
        </p:nvPicPr>
        <p:blipFill>
          <a:blip r:embed="rId7"/>
          <a:srcRect b="36324"/>
          <a:stretch>
            <a:fillRect/>
          </a:stretch>
        </p:blipFill>
        <p:spPr bwMode="auto">
          <a:xfrm>
            <a:off x="65088" y="4530725"/>
            <a:ext cx="2667000" cy="563563"/>
          </a:xfrm>
          <a:prstGeom prst="rect">
            <a:avLst/>
          </a:prstGeom>
          <a:noFill/>
          <a:ln w="9525">
            <a:noFill/>
            <a:miter lim="800000"/>
            <a:headEnd/>
            <a:tailEnd/>
          </a:ln>
        </p:spPr>
      </p:pic>
      <p:pic>
        <p:nvPicPr>
          <p:cNvPr id="33" name="Picture 32" descr="Screen Clipping"/>
          <p:cNvPicPr>
            <a:picLocks noChangeAspect="1"/>
          </p:cNvPicPr>
          <p:nvPr/>
        </p:nvPicPr>
        <p:blipFill>
          <a:blip r:embed="rId8"/>
          <a:srcRect/>
          <a:stretch>
            <a:fillRect/>
          </a:stretch>
        </p:blipFill>
        <p:spPr bwMode="auto">
          <a:xfrm>
            <a:off x="2692400" y="5378450"/>
            <a:ext cx="3411538" cy="1354138"/>
          </a:xfrm>
          <a:prstGeom prst="rect">
            <a:avLst/>
          </a:prstGeom>
          <a:noFill/>
          <a:ln w="9525">
            <a:noFill/>
            <a:miter lim="800000"/>
            <a:headEnd/>
            <a:tailEnd/>
          </a:ln>
        </p:spPr>
      </p:pic>
      <p:pic>
        <p:nvPicPr>
          <p:cNvPr id="34" name="Picture 33" descr="Screen Clipping"/>
          <p:cNvPicPr>
            <a:picLocks noChangeAspect="1"/>
          </p:cNvPicPr>
          <p:nvPr/>
        </p:nvPicPr>
        <p:blipFill>
          <a:blip r:embed="rId9"/>
          <a:srcRect/>
          <a:stretch>
            <a:fillRect/>
          </a:stretch>
        </p:blipFill>
        <p:spPr bwMode="auto">
          <a:xfrm>
            <a:off x="2732088" y="2955925"/>
            <a:ext cx="3302000" cy="1462088"/>
          </a:xfrm>
          <a:prstGeom prst="rect">
            <a:avLst/>
          </a:prstGeom>
          <a:noFill/>
          <a:ln w="9525">
            <a:noFill/>
            <a:miter lim="800000"/>
            <a:headEnd/>
            <a:tailEnd/>
          </a:ln>
        </p:spPr>
      </p:pic>
      <p:pic>
        <p:nvPicPr>
          <p:cNvPr id="35" name="Picture 34" descr="Screen Clipping"/>
          <p:cNvPicPr>
            <a:picLocks noChangeAspect="1"/>
          </p:cNvPicPr>
          <p:nvPr/>
        </p:nvPicPr>
        <p:blipFill>
          <a:blip r:embed="rId10"/>
          <a:srcRect b="21912"/>
          <a:stretch>
            <a:fillRect/>
          </a:stretch>
        </p:blipFill>
        <p:spPr bwMode="auto">
          <a:xfrm>
            <a:off x="2800350" y="1792288"/>
            <a:ext cx="3289300" cy="996950"/>
          </a:xfrm>
          <a:prstGeom prst="rect">
            <a:avLst/>
          </a:prstGeom>
          <a:noFill/>
          <a:ln w="9525">
            <a:noFill/>
            <a:miter lim="800000"/>
            <a:headEnd/>
            <a:tailEnd/>
          </a:ln>
        </p:spPr>
      </p:pic>
      <p:pic>
        <p:nvPicPr>
          <p:cNvPr id="36" name="Picture 35" descr="Screen Clipping"/>
          <p:cNvPicPr>
            <a:picLocks noChangeAspect="1"/>
          </p:cNvPicPr>
          <p:nvPr/>
        </p:nvPicPr>
        <p:blipFill>
          <a:blip r:embed="rId11"/>
          <a:srcRect/>
          <a:stretch>
            <a:fillRect/>
          </a:stretch>
        </p:blipFill>
        <p:spPr bwMode="auto">
          <a:xfrm>
            <a:off x="6589713" y="5040313"/>
            <a:ext cx="2052637" cy="1260475"/>
          </a:xfrm>
          <a:prstGeom prst="rect">
            <a:avLst/>
          </a:prstGeom>
          <a:noFill/>
          <a:ln w="9525">
            <a:noFill/>
            <a:miter lim="800000"/>
            <a:headEnd/>
            <a:tailEnd/>
          </a:ln>
        </p:spPr>
      </p:pic>
      <p:pic>
        <p:nvPicPr>
          <p:cNvPr id="37" name="Picture 36" descr="Screen Clipping"/>
          <p:cNvPicPr>
            <a:picLocks noChangeAspect="1"/>
          </p:cNvPicPr>
          <p:nvPr/>
        </p:nvPicPr>
        <p:blipFill>
          <a:blip r:embed="rId12"/>
          <a:srcRect/>
          <a:stretch>
            <a:fillRect/>
          </a:stretch>
        </p:blipFill>
        <p:spPr bwMode="auto">
          <a:xfrm>
            <a:off x="5683250" y="3673475"/>
            <a:ext cx="3302000" cy="1138238"/>
          </a:xfrm>
          <a:prstGeom prst="rect">
            <a:avLst/>
          </a:prstGeom>
          <a:noFill/>
          <a:ln w="9525">
            <a:noFill/>
            <a:miter lim="800000"/>
            <a:headEnd/>
            <a:tailEnd/>
          </a:ln>
        </p:spPr>
      </p:pic>
      <p:pic>
        <p:nvPicPr>
          <p:cNvPr id="38" name="Picture 37" descr="Screen Clipping"/>
          <p:cNvPicPr>
            <a:picLocks noChangeAspect="1"/>
          </p:cNvPicPr>
          <p:nvPr/>
        </p:nvPicPr>
        <p:blipFill>
          <a:blip r:embed="rId13"/>
          <a:srcRect/>
          <a:stretch>
            <a:fillRect/>
          </a:stretch>
        </p:blipFill>
        <p:spPr bwMode="auto">
          <a:xfrm>
            <a:off x="2695575" y="4457700"/>
            <a:ext cx="3394075" cy="825500"/>
          </a:xfrm>
          <a:prstGeom prst="rect">
            <a:avLst/>
          </a:prstGeom>
          <a:noFill/>
          <a:ln w="9525">
            <a:noFill/>
            <a:miter lim="800000"/>
            <a:headEnd/>
            <a:tailEnd/>
          </a:ln>
        </p:spPr>
      </p:pic>
      <p:pic>
        <p:nvPicPr>
          <p:cNvPr id="39" name="Picture 38" descr="Screen Clipping"/>
          <p:cNvPicPr>
            <a:picLocks noChangeAspect="1"/>
          </p:cNvPicPr>
          <p:nvPr/>
        </p:nvPicPr>
        <p:blipFill>
          <a:blip r:embed="rId14"/>
          <a:srcRect/>
          <a:stretch>
            <a:fillRect/>
          </a:stretch>
        </p:blipFill>
        <p:spPr bwMode="auto">
          <a:xfrm>
            <a:off x="6042025" y="1603375"/>
            <a:ext cx="2616200" cy="1177925"/>
          </a:xfrm>
          <a:prstGeom prst="rect">
            <a:avLst/>
          </a:prstGeom>
          <a:noFill/>
          <a:ln w="9525">
            <a:noFill/>
            <a:miter lim="800000"/>
            <a:headEnd/>
            <a:tailEnd/>
          </a:ln>
        </p:spPr>
      </p:pic>
      <p:pic>
        <p:nvPicPr>
          <p:cNvPr id="40" name="Picture 39" descr="Screen Clipping"/>
          <p:cNvPicPr>
            <a:picLocks noChangeAspect="1"/>
          </p:cNvPicPr>
          <p:nvPr/>
        </p:nvPicPr>
        <p:blipFill>
          <a:blip r:embed="rId15"/>
          <a:srcRect b="56387"/>
          <a:stretch>
            <a:fillRect/>
          </a:stretch>
        </p:blipFill>
        <p:spPr bwMode="auto">
          <a:xfrm>
            <a:off x="6042025" y="2887663"/>
            <a:ext cx="2562225" cy="669925"/>
          </a:xfrm>
          <a:prstGeom prst="rect">
            <a:avLst/>
          </a:prstGeom>
          <a:noFill/>
          <a:ln w="9525">
            <a:noFill/>
            <a:miter lim="800000"/>
            <a:headEnd/>
            <a:tailEnd/>
          </a:ln>
        </p:spPr>
      </p:pic>
      <p:pic>
        <p:nvPicPr>
          <p:cNvPr id="41" name="Picture 40" descr="Screen Clipping"/>
          <p:cNvPicPr>
            <a:picLocks noChangeAspect="1"/>
          </p:cNvPicPr>
          <p:nvPr/>
        </p:nvPicPr>
        <p:blipFill>
          <a:blip r:embed="rId16"/>
          <a:srcRect b="43073"/>
          <a:stretch>
            <a:fillRect/>
          </a:stretch>
        </p:blipFill>
        <p:spPr bwMode="auto">
          <a:xfrm>
            <a:off x="0" y="5383213"/>
            <a:ext cx="2417763" cy="91757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22096956"/>
      </p:ext>
    </p:extLst>
  </p:cSld>
  <p:clrMapOvr>
    <a:masterClrMapping/>
  </p:clrMapOvr>
  <p:transition spd="slow" advTm="6852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35"/>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36"/>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37"/>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38"/>
                                        </p:tgtEl>
                                        <p:attrNameLst>
                                          <p:attrName>style.visibility</p:attrName>
                                        </p:attrNameLst>
                                      </p:cBhvr>
                                      <p:to>
                                        <p:strVal val="visible"/>
                                      </p:to>
                                    </p:set>
                                  </p:childTnLst>
                                </p:cTn>
                              </p:par>
                            </p:childTnLst>
                          </p:cTn>
                        </p:par>
                        <p:par>
                          <p:cTn id="19" fill="hold">
                            <p:stCondLst>
                              <p:cond delay="800"/>
                            </p:stCondLst>
                            <p:childTnLst>
                              <p:par>
                                <p:cTn id="20" presetID="1" presetClass="entr" presetSubtype="0" fill="hold" nodeType="afterEffect">
                                  <p:stCondLst>
                                    <p:cond delay="200"/>
                                  </p:stCondLst>
                                  <p:childTnLst>
                                    <p:set>
                                      <p:cBhvr>
                                        <p:cTn id="21" dur="1" fill="hold">
                                          <p:stCondLst>
                                            <p:cond delay="0"/>
                                          </p:stCondLst>
                                        </p:cTn>
                                        <p:tgtEl>
                                          <p:spTgt spid="39"/>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200"/>
                                  </p:stCondLst>
                                  <p:childTnLst>
                                    <p:set>
                                      <p:cBhvr>
                                        <p:cTn id="24" dur="1" fill="hold">
                                          <p:stCondLst>
                                            <p:cond delay="0"/>
                                          </p:stCondLst>
                                        </p:cTn>
                                        <p:tgtEl>
                                          <p:spTgt spid="40"/>
                                        </p:tgtEl>
                                        <p:attrNameLst>
                                          <p:attrName>style.visibility</p:attrName>
                                        </p:attrNameLst>
                                      </p:cBhvr>
                                      <p:to>
                                        <p:strVal val="visible"/>
                                      </p:to>
                                    </p:set>
                                  </p:childTnLst>
                                </p:cTn>
                              </p:par>
                            </p:childTnLst>
                          </p:cTn>
                        </p:par>
                        <p:par>
                          <p:cTn id="25" fill="hold">
                            <p:stCondLst>
                              <p:cond delay="1200"/>
                            </p:stCondLst>
                            <p:childTnLst>
                              <p:par>
                                <p:cTn id="26" presetID="1" presetClass="entr" presetSubtype="0" fill="hold" nodeType="afterEffect">
                                  <p:stCondLst>
                                    <p:cond delay="200"/>
                                  </p:stCondLst>
                                  <p:childTnLst>
                                    <p:set>
                                      <p:cBhvr>
                                        <p:cTn id="27" dur="1" fill="hold">
                                          <p:stCondLst>
                                            <p:cond delay="0"/>
                                          </p:stCondLst>
                                        </p:cTn>
                                        <p:tgtEl>
                                          <p:spTgt spid="41"/>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nodeType="afterEffect">
                                  <p:stCondLst>
                                    <p:cond delay="200"/>
                                  </p:stCondLst>
                                  <p:childTnLst>
                                    <p:set>
                                      <p:cBhvr>
                                        <p:cTn id="30" dur="1" fill="hold">
                                          <p:stCondLst>
                                            <p:cond delay="0"/>
                                          </p:stCondLst>
                                        </p:cTn>
                                        <p:tgtEl>
                                          <p:spTgt spid="29"/>
                                        </p:tgtEl>
                                        <p:attrNameLst>
                                          <p:attrName>style.visibility</p:attrName>
                                        </p:attrNameLst>
                                      </p:cBhvr>
                                      <p:to>
                                        <p:strVal val="visible"/>
                                      </p:to>
                                    </p:set>
                                  </p:childTnLst>
                                </p:cTn>
                              </p:par>
                            </p:childTnLst>
                          </p:cTn>
                        </p:par>
                        <p:par>
                          <p:cTn id="31" fill="hold">
                            <p:stCondLst>
                              <p:cond delay="1600"/>
                            </p:stCondLst>
                            <p:childTnLst>
                              <p:par>
                                <p:cTn id="32" presetID="1" presetClass="entr" presetSubtype="0" fill="hold" nodeType="afterEffect">
                                  <p:stCondLst>
                                    <p:cond delay="200"/>
                                  </p:stCondLst>
                                  <p:childTnLst>
                                    <p:set>
                                      <p:cBhvr>
                                        <p:cTn id="33" dur="1" fill="hold">
                                          <p:stCondLst>
                                            <p:cond delay="0"/>
                                          </p:stCondLst>
                                        </p:cTn>
                                        <p:tgtEl>
                                          <p:spTgt spid="30"/>
                                        </p:tgtEl>
                                        <p:attrNameLst>
                                          <p:attrName>style.visibility</p:attrName>
                                        </p:attrNameLst>
                                      </p:cBhvr>
                                      <p:to>
                                        <p:strVal val="visible"/>
                                      </p:to>
                                    </p:set>
                                  </p:childTnLst>
                                </p:cTn>
                              </p:par>
                            </p:childTnLst>
                          </p:cTn>
                        </p:par>
                        <p:par>
                          <p:cTn id="34" fill="hold">
                            <p:stCondLst>
                              <p:cond delay="1800"/>
                            </p:stCondLst>
                            <p:childTnLst>
                              <p:par>
                                <p:cTn id="35" presetID="1" presetClass="entr" presetSubtype="0" fill="hold" nodeType="afterEffect">
                                  <p:stCondLst>
                                    <p:cond delay="200"/>
                                  </p:stCondLst>
                                  <p:childTnLst>
                                    <p:set>
                                      <p:cBhvr>
                                        <p:cTn id="36" dur="1" fill="hold">
                                          <p:stCondLst>
                                            <p:cond delay="0"/>
                                          </p:stCondLst>
                                        </p:cTn>
                                        <p:tgtEl>
                                          <p:spTgt spid="31"/>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200"/>
                                  </p:stCondLst>
                                  <p:childTnLst>
                                    <p:set>
                                      <p:cBhvr>
                                        <p:cTn id="39" dur="1" fill="hold">
                                          <p:stCondLst>
                                            <p:cond delay="0"/>
                                          </p:stCondLst>
                                        </p:cTn>
                                        <p:tgtEl>
                                          <p:spTgt spid="32"/>
                                        </p:tgtEl>
                                        <p:attrNameLst>
                                          <p:attrName>style.visibility</p:attrName>
                                        </p:attrNameLst>
                                      </p:cBhvr>
                                      <p:to>
                                        <p:strVal val="visible"/>
                                      </p:to>
                                    </p:set>
                                  </p:childTnLst>
                                </p:cTn>
                              </p:par>
                            </p:childTnLst>
                          </p:cTn>
                        </p:par>
                        <p:par>
                          <p:cTn id="40" fill="hold">
                            <p:stCondLst>
                              <p:cond delay="2200"/>
                            </p:stCondLst>
                            <p:childTnLst>
                              <p:par>
                                <p:cTn id="41" presetID="1" presetClass="entr" presetSubtype="0" fill="hold" nodeType="afterEffect">
                                  <p:stCondLst>
                                    <p:cond delay="20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9144000" cy="1143000"/>
          </a:xfrm>
        </p:spPr>
        <p:txBody>
          <a:bodyPr rtlCol="0">
            <a:normAutofit fontScale="90000"/>
          </a:bodyPr>
          <a:lstStyle/>
          <a:p>
            <a:pPr fontAlgn="auto">
              <a:lnSpc>
                <a:spcPct val="85000"/>
              </a:lnSpc>
              <a:spcAft>
                <a:spcPts val="0"/>
              </a:spcAft>
              <a:defRPr/>
            </a:pPr>
            <a:r>
              <a:rPr lang="en-US" dirty="0" smtClean="0"/>
              <a:t>Prognostic Gene Signatures </a:t>
            </a:r>
            <a:br>
              <a:rPr lang="en-US" dirty="0" smtClean="0"/>
            </a:br>
            <a:r>
              <a:rPr lang="en-US" dirty="0" smtClean="0"/>
              <a:t>of Ovarian Cancer</a:t>
            </a:r>
            <a:endParaRPr lang="en-US" dirty="0"/>
          </a:p>
        </p:txBody>
      </p:sp>
      <p:pic>
        <p:nvPicPr>
          <p:cNvPr id="29" name="Picture 28" descr="Screen Clipping"/>
          <p:cNvPicPr>
            <a:picLocks noChangeAspect="1"/>
          </p:cNvPicPr>
          <p:nvPr/>
        </p:nvPicPr>
        <p:blipFill>
          <a:blip r:embed="rId4"/>
          <a:srcRect b="31792"/>
          <a:stretch>
            <a:fillRect/>
          </a:stretch>
        </p:blipFill>
        <p:spPr bwMode="auto">
          <a:xfrm>
            <a:off x="103188" y="1982788"/>
            <a:ext cx="2667000" cy="571500"/>
          </a:xfrm>
          <a:prstGeom prst="rect">
            <a:avLst/>
          </a:prstGeom>
          <a:noFill/>
          <a:ln w="9525">
            <a:noFill/>
            <a:miter lim="800000"/>
            <a:headEnd/>
            <a:tailEnd/>
          </a:ln>
        </p:spPr>
      </p:pic>
      <p:pic>
        <p:nvPicPr>
          <p:cNvPr id="30" name="Picture 29" descr="Screen Clipping"/>
          <p:cNvPicPr>
            <a:picLocks noChangeAspect="1"/>
          </p:cNvPicPr>
          <p:nvPr/>
        </p:nvPicPr>
        <p:blipFill>
          <a:blip r:embed="rId5"/>
          <a:srcRect/>
          <a:stretch>
            <a:fillRect/>
          </a:stretch>
        </p:blipFill>
        <p:spPr bwMode="auto">
          <a:xfrm>
            <a:off x="168275" y="2546350"/>
            <a:ext cx="2667000" cy="809625"/>
          </a:xfrm>
          <a:prstGeom prst="rect">
            <a:avLst/>
          </a:prstGeom>
          <a:noFill/>
          <a:ln w="9525">
            <a:noFill/>
            <a:miter lim="800000"/>
            <a:headEnd/>
            <a:tailEnd/>
          </a:ln>
        </p:spPr>
      </p:pic>
      <p:pic>
        <p:nvPicPr>
          <p:cNvPr id="31" name="Picture 30" descr="Screen Clipping"/>
          <p:cNvPicPr>
            <a:picLocks noChangeAspect="1"/>
          </p:cNvPicPr>
          <p:nvPr/>
        </p:nvPicPr>
        <p:blipFill>
          <a:blip r:embed="rId6"/>
          <a:srcRect/>
          <a:stretch>
            <a:fillRect/>
          </a:stretch>
        </p:blipFill>
        <p:spPr bwMode="auto">
          <a:xfrm>
            <a:off x="65088" y="3514725"/>
            <a:ext cx="2667000" cy="636588"/>
          </a:xfrm>
          <a:prstGeom prst="rect">
            <a:avLst/>
          </a:prstGeom>
          <a:noFill/>
          <a:ln w="9525">
            <a:noFill/>
            <a:miter lim="800000"/>
            <a:headEnd/>
            <a:tailEnd/>
          </a:ln>
        </p:spPr>
      </p:pic>
      <p:pic>
        <p:nvPicPr>
          <p:cNvPr id="32" name="Picture 31" descr="Screen Clipping"/>
          <p:cNvPicPr>
            <a:picLocks noChangeAspect="1"/>
          </p:cNvPicPr>
          <p:nvPr/>
        </p:nvPicPr>
        <p:blipFill>
          <a:blip r:embed="rId7"/>
          <a:srcRect b="36324"/>
          <a:stretch>
            <a:fillRect/>
          </a:stretch>
        </p:blipFill>
        <p:spPr bwMode="auto">
          <a:xfrm>
            <a:off x="65088" y="4530725"/>
            <a:ext cx="2667000" cy="563563"/>
          </a:xfrm>
          <a:prstGeom prst="rect">
            <a:avLst/>
          </a:prstGeom>
          <a:noFill/>
          <a:ln w="9525">
            <a:noFill/>
            <a:miter lim="800000"/>
            <a:headEnd/>
            <a:tailEnd/>
          </a:ln>
        </p:spPr>
      </p:pic>
      <p:pic>
        <p:nvPicPr>
          <p:cNvPr id="33" name="Picture 32" descr="Screen Clipping"/>
          <p:cNvPicPr>
            <a:picLocks noChangeAspect="1"/>
          </p:cNvPicPr>
          <p:nvPr/>
        </p:nvPicPr>
        <p:blipFill>
          <a:blip r:embed="rId8"/>
          <a:srcRect/>
          <a:stretch>
            <a:fillRect/>
          </a:stretch>
        </p:blipFill>
        <p:spPr bwMode="auto">
          <a:xfrm>
            <a:off x="2692400" y="5378450"/>
            <a:ext cx="3411538" cy="1354138"/>
          </a:xfrm>
          <a:prstGeom prst="rect">
            <a:avLst/>
          </a:prstGeom>
          <a:noFill/>
          <a:ln w="9525">
            <a:noFill/>
            <a:miter lim="800000"/>
            <a:headEnd/>
            <a:tailEnd/>
          </a:ln>
        </p:spPr>
      </p:pic>
      <p:pic>
        <p:nvPicPr>
          <p:cNvPr id="34" name="Picture 33" descr="Screen Clipping"/>
          <p:cNvPicPr>
            <a:picLocks noChangeAspect="1"/>
          </p:cNvPicPr>
          <p:nvPr/>
        </p:nvPicPr>
        <p:blipFill>
          <a:blip r:embed="rId9"/>
          <a:srcRect/>
          <a:stretch>
            <a:fillRect/>
          </a:stretch>
        </p:blipFill>
        <p:spPr bwMode="auto">
          <a:xfrm>
            <a:off x="2732088" y="2955925"/>
            <a:ext cx="3302000" cy="1462088"/>
          </a:xfrm>
          <a:prstGeom prst="rect">
            <a:avLst/>
          </a:prstGeom>
          <a:noFill/>
          <a:ln w="9525">
            <a:noFill/>
            <a:miter lim="800000"/>
            <a:headEnd/>
            <a:tailEnd/>
          </a:ln>
        </p:spPr>
      </p:pic>
      <p:pic>
        <p:nvPicPr>
          <p:cNvPr id="35" name="Picture 34" descr="Screen Clipping"/>
          <p:cNvPicPr>
            <a:picLocks noChangeAspect="1"/>
          </p:cNvPicPr>
          <p:nvPr/>
        </p:nvPicPr>
        <p:blipFill>
          <a:blip r:embed="rId10"/>
          <a:srcRect b="21912"/>
          <a:stretch>
            <a:fillRect/>
          </a:stretch>
        </p:blipFill>
        <p:spPr bwMode="auto">
          <a:xfrm>
            <a:off x="2800350" y="1792288"/>
            <a:ext cx="3289300" cy="996950"/>
          </a:xfrm>
          <a:prstGeom prst="rect">
            <a:avLst/>
          </a:prstGeom>
          <a:noFill/>
          <a:ln w="9525">
            <a:noFill/>
            <a:miter lim="800000"/>
            <a:headEnd/>
            <a:tailEnd/>
          </a:ln>
        </p:spPr>
      </p:pic>
      <p:pic>
        <p:nvPicPr>
          <p:cNvPr id="36" name="Picture 35" descr="Screen Clipping"/>
          <p:cNvPicPr>
            <a:picLocks noChangeAspect="1"/>
          </p:cNvPicPr>
          <p:nvPr/>
        </p:nvPicPr>
        <p:blipFill>
          <a:blip r:embed="rId11"/>
          <a:srcRect/>
          <a:stretch>
            <a:fillRect/>
          </a:stretch>
        </p:blipFill>
        <p:spPr bwMode="auto">
          <a:xfrm>
            <a:off x="6589713" y="5040313"/>
            <a:ext cx="2052637" cy="1260475"/>
          </a:xfrm>
          <a:prstGeom prst="rect">
            <a:avLst/>
          </a:prstGeom>
          <a:noFill/>
          <a:ln w="9525">
            <a:noFill/>
            <a:miter lim="800000"/>
            <a:headEnd/>
            <a:tailEnd/>
          </a:ln>
        </p:spPr>
      </p:pic>
      <p:pic>
        <p:nvPicPr>
          <p:cNvPr id="37" name="Picture 36" descr="Screen Clipping"/>
          <p:cNvPicPr>
            <a:picLocks noChangeAspect="1"/>
          </p:cNvPicPr>
          <p:nvPr/>
        </p:nvPicPr>
        <p:blipFill>
          <a:blip r:embed="rId12"/>
          <a:srcRect/>
          <a:stretch>
            <a:fillRect/>
          </a:stretch>
        </p:blipFill>
        <p:spPr bwMode="auto">
          <a:xfrm>
            <a:off x="5683250" y="3673475"/>
            <a:ext cx="3302000" cy="1138238"/>
          </a:xfrm>
          <a:prstGeom prst="rect">
            <a:avLst/>
          </a:prstGeom>
          <a:noFill/>
          <a:ln w="9525">
            <a:noFill/>
            <a:miter lim="800000"/>
            <a:headEnd/>
            <a:tailEnd/>
          </a:ln>
        </p:spPr>
      </p:pic>
      <p:pic>
        <p:nvPicPr>
          <p:cNvPr id="38" name="Picture 37" descr="Screen Clipping"/>
          <p:cNvPicPr>
            <a:picLocks noChangeAspect="1"/>
          </p:cNvPicPr>
          <p:nvPr/>
        </p:nvPicPr>
        <p:blipFill>
          <a:blip r:embed="rId13"/>
          <a:srcRect/>
          <a:stretch>
            <a:fillRect/>
          </a:stretch>
        </p:blipFill>
        <p:spPr bwMode="auto">
          <a:xfrm>
            <a:off x="2695575" y="4457700"/>
            <a:ext cx="3394075" cy="825500"/>
          </a:xfrm>
          <a:prstGeom prst="rect">
            <a:avLst/>
          </a:prstGeom>
          <a:noFill/>
          <a:ln w="9525">
            <a:noFill/>
            <a:miter lim="800000"/>
            <a:headEnd/>
            <a:tailEnd/>
          </a:ln>
        </p:spPr>
      </p:pic>
      <p:pic>
        <p:nvPicPr>
          <p:cNvPr id="39" name="Picture 38" descr="Screen Clipping"/>
          <p:cNvPicPr>
            <a:picLocks noChangeAspect="1"/>
          </p:cNvPicPr>
          <p:nvPr/>
        </p:nvPicPr>
        <p:blipFill>
          <a:blip r:embed="rId14"/>
          <a:srcRect/>
          <a:stretch>
            <a:fillRect/>
          </a:stretch>
        </p:blipFill>
        <p:spPr bwMode="auto">
          <a:xfrm>
            <a:off x="6042025" y="1603375"/>
            <a:ext cx="2616200" cy="1177925"/>
          </a:xfrm>
          <a:prstGeom prst="rect">
            <a:avLst/>
          </a:prstGeom>
          <a:noFill/>
          <a:ln w="9525">
            <a:noFill/>
            <a:miter lim="800000"/>
            <a:headEnd/>
            <a:tailEnd/>
          </a:ln>
        </p:spPr>
      </p:pic>
      <p:pic>
        <p:nvPicPr>
          <p:cNvPr id="40" name="Picture 39" descr="Screen Clipping"/>
          <p:cNvPicPr>
            <a:picLocks noChangeAspect="1"/>
          </p:cNvPicPr>
          <p:nvPr/>
        </p:nvPicPr>
        <p:blipFill>
          <a:blip r:embed="rId15"/>
          <a:srcRect b="56387"/>
          <a:stretch>
            <a:fillRect/>
          </a:stretch>
        </p:blipFill>
        <p:spPr bwMode="auto">
          <a:xfrm>
            <a:off x="6042025" y="2887663"/>
            <a:ext cx="2562225" cy="669925"/>
          </a:xfrm>
          <a:prstGeom prst="rect">
            <a:avLst/>
          </a:prstGeom>
          <a:noFill/>
          <a:ln w="9525">
            <a:noFill/>
            <a:miter lim="800000"/>
            <a:headEnd/>
            <a:tailEnd/>
          </a:ln>
        </p:spPr>
      </p:pic>
      <p:pic>
        <p:nvPicPr>
          <p:cNvPr id="41" name="Picture 40" descr="Screen Clipping"/>
          <p:cNvPicPr>
            <a:picLocks noChangeAspect="1"/>
          </p:cNvPicPr>
          <p:nvPr/>
        </p:nvPicPr>
        <p:blipFill>
          <a:blip r:embed="rId16"/>
          <a:srcRect b="43073"/>
          <a:stretch>
            <a:fillRect/>
          </a:stretch>
        </p:blipFill>
        <p:spPr bwMode="auto">
          <a:xfrm>
            <a:off x="0" y="5383213"/>
            <a:ext cx="2417763" cy="917575"/>
          </a:xfrm>
          <a:prstGeom prst="rect">
            <a:avLst/>
          </a:prstGeom>
          <a:noFill/>
          <a:ln w="9525">
            <a:noFill/>
            <a:miter lim="800000"/>
            <a:headEnd/>
            <a:tailEnd/>
          </a:ln>
        </p:spPr>
      </p:pic>
      <p:sp>
        <p:nvSpPr>
          <p:cNvPr id="3" name="TextBox 2"/>
          <p:cNvSpPr txBox="1"/>
          <p:nvPr/>
        </p:nvSpPr>
        <p:spPr>
          <a:xfrm>
            <a:off x="301625" y="2633663"/>
            <a:ext cx="8356600" cy="1785104"/>
          </a:xfrm>
          <a:prstGeom prst="rect">
            <a:avLst/>
          </a:prstGeom>
          <a:solidFill>
            <a:srgbClr val="99CCFF"/>
          </a:solidFill>
        </p:spPr>
        <p:txBody>
          <a:bodyPr>
            <a:spAutoFit/>
          </a:bodyPr>
          <a:lstStyle/>
          <a:p>
            <a:pPr fontAlgn="auto">
              <a:spcBef>
                <a:spcPts val="0"/>
              </a:spcBef>
              <a:spcAft>
                <a:spcPts val="0"/>
              </a:spcAft>
              <a:defRPr/>
            </a:pPr>
            <a:r>
              <a:rPr lang="en-US" sz="2200" b="1" dirty="0">
                <a:latin typeface="+mn-lt"/>
              </a:rPr>
              <a:t>Objectives:</a:t>
            </a:r>
          </a:p>
          <a:p>
            <a:pPr marL="457200" indent="-457200" fontAlgn="auto">
              <a:spcBef>
                <a:spcPts val="0"/>
              </a:spcBef>
              <a:spcAft>
                <a:spcPts val="0"/>
              </a:spcAft>
              <a:buFont typeface="+mj-lt"/>
              <a:buAutoNum type="arabicPeriod"/>
              <a:defRPr/>
            </a:pPr>
            <a:r>
              <a:rPr lang="en-US" sz="2200" b="1" dirty="0">
                <a:latin typeface="+mn-lt"/>
              </a:rPr>
              <a:t>Assess the reproducibility of published prognostic </a:t>
            </a:r>
            <a:r>
              <a:rPr lang="en-US" sz="2200" b="1" dirty="0" smtClean="0">
                <a:latin typeface="+mn-lt"/>
              </a:rPr>
              <a:t>gene expression </a:t>
            </a:r>
            <a:r>
              <a:rPr lang="en-US" sz="2200" b="1" dirty="0">
                <a:latin typeface="+mn-lt"/>
              </a:rPr>
              <a:t>models</a:t>
            </a:r>
          </a:p>
          <a:p>
            <a:pPr marL="457200" indent="-457200" fontAlgn="auto">
              <a:spcBef>
                <a:spcPts val="0"/>
              </a:spcBef>
              <a:spcAft>
                <a:spcPts val="0"/>
              </a:spcAft>
              <a:buFont typeface="+mj-lt"/>
              <a:buAutoNum type="arabicPeriod"/>
              <a:defRPr/>
            </a:pPr>
            <a:r>
              <a:rPr lang="en-US" sz="2200" b="1" dirty="0">
                <a:latin typeface="+mn-lt"/>
              </a:rPr>
              <a:t>Evaluate published models using publicly available data</a:t>
            </a:r>
          </a:p>
          <a:p>
            <a:pPr marL="457200" indent="-457200" fontAlgn="auto">
              <a:spcBef>
                <a:spcPts val="0"/>
              </a:spcBef>
              <a:spcAft>
                <a:spcPts val="0"/>
              </a:spcAft>
              <a:buFont typeface="+mj-lt"/>
              <a:buAutoNum type="arabicPeriod"/>
              <a:defRPr/>
            </a:pPr>
            <a:r>
              <a:rPr lang="en-US" sz="2200" b="1" dirty="0">
                <a:latin typeface="+mn-lt"/>
              </a:rPr>
              <a:t>Improve on models using all publicly available </a:t>
            </a:r>
            <a:r>
              <a:rPr lang="en-US" sz="2200" b="1" dirty="0" smtClean="0">
                <a:latin typeface="+mn-lt"/>
              </a:rPr>
              <a:t>data</a:t>
            </a:r>
            <a:endParaRPr lang="en-US" sz="2200" b="1" dirty="0">
              <a:latin typeface="+mn-lt"/>
            </a:endParaRPr>
          </a:p>
        </p:txBody>
      </p:sp>
    </p:spTree>
    <p:custDataLst>
      <p:tags r:id="rId1"/>
    </p:custDataLst>
    <p:extLst>
      <p:ext uri="{BB962C8B-B14F-4D97-AF65-F5344CB8AC3E}">
        <p14:creationId xmlns:p14="http://schemas.microsoft.com/office/powerpoint/2010/main" val="1749587799"/>
      </p:ext>
    </p:extLst>
  </p:cSld>
  <p:clrMapOvr>
    <a:masterClrMapping/>
  </p:clrMapOvr>
  <p:transition spd="slow" advTm="6852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35"/>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36"/>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37"/>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38"/>
                                        </p:tgtEl>
                                        <p:attrNameLst>
                                          <p:attrName>style.visibility</p:attrName>
                                        </p:attrNameLst>
                                      </p:cBhvr>
                                      <p:to>
                                        <p:strVal val="visible"/>
                                      </p:to>
                                    </p:set>
                                  </p:childTnLst>
                                </p:cTn>
                              </p:par>
                            </p:childTnLst>
                          </p:cTn>
                        </p:par>
                        <p:par>
                          <p:cTn id="19" fill="hold">
                            <p:stCondLst>
                              <p:cond delay="800"/>
                            </p:stCondLst>
                            <p:childTnLst>
                              <p:par>
                                <p:cTn id="20" presetID="1" presetClass="entr" presetSubtype="0" fill="hold" nodeType="afterEffect">
                                  <p:stCondLst>
                                    <p:cond delay="200"/>
                                  </p:stCondLst>
                                  <p:childTnLst>
                                    <p:set>
                                      <p:cBhvr>
                                        <p:cTn id="21" dur="1" fill="hold">
                                          <p:stCondLst>
                                            <p:cond delay="0"/>
                                          </p:stCondLst>
                                        </p:cTn>
                                        <p:tgtEl>
                                          <p:spTgt spid="39"/>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200"/>
                                  </p:stCondLst>
                                  <p:childTnLst>
                                    <p:set>
                                      <p:cBhvr>
                                        <p:cTn id="24" dur="1" fill="hold">
                                          <p:stCondLst>
                                            <p:cond delay="0"/>
                                          </p:stCondLst>
                                        </p:cTn>
                                        <p:tgtEl>
                                          <p:spTgt spid="40"/>
                                        </p:tgtEl>
                                        <p:attrNameLst>
                                          <p:attrName>style.visibility</p:attrName>
                                        </p:attrNameLst>
                                      </p:cBhvr>
                                      <p:to>
                                        <p:strVal val="visible"/>
                                      </p:to>
                                    </p:set>
                                  </p:childTnLst>
                                </p:cTn>
                              </p:par>
                            </p:childTnLst>
                          </p:cTn>
                        </p:par>
                        <p:par>
                          <p:cTn id="25" fill="hold">
                            <p:stCondLst>
                              <p:cond delay="1200"/>
                            </p:stCondLst>
                            <p:childTnLst>
                              <p:par>
                                <p:cTn id="26" presetID="1" presetClass="entr" presetSubtype="0" fill="hold" nodeType="afterEffect">
                                  <p:stCondLst>
                                    <p:cond delay="200"/>
                                  </p:stCondLst>
                                  <p:childTnLst>
                                    <p:set>
                                      <p:cBhvr>
                                        <p:cTn id="27" dur="1" fill="hold">
                                          <p:stCondLst>
                                            <p:cond delay="0"/>
                                          </p:stCondLst>
                                        </p:cTn>
                                        <p:tgtEl>
                                          <p:spTgt spid="41"/>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nodeType="afterEffect">
                                  <p:stCondLst>
                                    <p:cond delay="200"/>
                                  </p:stCondLst>
                                  <p:childTnLst>
                                    <p:set>
                                      <p:cBhvr>
                                        <p:cTn id="30" dur="1" fill="hold">
                                          <p:stCondLst>
                                            <p:cond delay="0"/>
                                          </p:stCondLst>
                                        </p:cTn>
                                        <p:tgtEl>
                                          <p:spTgt spid="29"/>
                                        </p:tgtEl>
                                        <p:attrNameLst>
                                          <p:attrName>style.visibility</p:attrName>
                                        </p:attrNameLst>
                                      </p:cBhvr>
                                      <p:to>
                                        <p:strVal val="visible"/>
                                      </p:to>
                                    </p:set>
                                  </p:childTnLst>
                                </p:cTn>
                              </p:par>
                            </p:childTnLst>
                          </p:cTn>
                        </p:par>
                        <p:par>
                          <p:cTn id="31" fill="hold">
                            <p:stCondLst>
                              <p:cond delay="1600"/>
                            </p:stCondLst>
                            <p:childTnLst>
                              <p:par>
                                <p:cTn id="32" presetID="1" presetClass="entr" presetSubtype="0" fill="hold" nodeType="afterEffect">
                                  <p:stCondLst>
                                    <p:cond delay="200"/>
                                  </p:stCondLst>
                                  <p:childTnLst>
                                    <p:set>
                                      <p:cBhvr>
                                        <p:cTn id="33" dur="1" fill="hold">
                                          <p:stCondLst>
                                            <p:cond delay="0"/>
                                          </p:stCondLst>
                                        </p:cTn>
                                        <p:tgtEl>
                                          <p:spTgt spid="30"/>
                                        </p:tgtEl>
                                        <p:attrNameLst>
                                          <p:attrName>style.visibility</p:attrName>
                                        </p:attrNameLst>
                                      </p:cBhvr>
                                      <p:to>
                                        <p:strVal val="visible"/>
                                      </p:to>
                                    </p:set>
                                  </p:childTnLst>
                                </p:cTn>
                              </p:par>
                            </p:childTnLst>
                          </p:cTn>
                        </p:par>
                        <p:par>
                          <p:cTn id="34" fill="hold">
                            <p:stCondLst>
                              <p:cond delay="1800"/>
                            </p:stCondLst>
                            <p:childTnLst>
                              <p:par>
                                <p:cTn id="35" presetID="1" presetClass="entr" presetSubtype="0" fill="hold" nodeType="afterEffect">
                                  <p:stCondLst>
                                    <p:cond delay="200"/>
                                  </p:stCondLst>
                                  <p:childTnLst>
                                    <p:set>
                                      <p:cBhvr>
                                        <p:cTn id="36" dur="1" fill="hold">
                                          <p:stCondLst>
                                            <p:cond delay="0"/>
                                          </p:stCondLst>
                                        </p:cTn>
                                        <p:tgtEl>
                                          <p:spTgt spid="31"/>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200"/>
                                  </p:stCondLst>
                                  <p:childTnLst>
                                    <p:set>
                                      <p:cBhvr>
                                        <p:cTn id="39" dur="1" fill="hold">
                                          <p:stCondLst>
                                            <p:cond delay="0"/>
                                          </p:stCondLst>
                                        </p:cTn>
                                        <p:tgtEl>
                                          <p:spTgt spid="32"/>
                                        </p:tgtEl>
                                        <p:attrNameLst>
                                          <p:attrName>style.visibility</p:attrName>
                                        </p:attrNameLst>
                                      </p:cBhvr>
                                      <p:to>
                                        <p:strVal val="visible"/>
                                      </p:to>
                                    </p:set>
                                  </p:childTnLst>
                                </p:cTn>
                              </p:par>
                            </p:childTnLst>
                          </p:cTn>
                        </p:par>
                        <p:par>
                          <p:cTn id="40" fill="hold">
                            <p:stCondLst>
                              <p:cond delay="2200"/>
                            </p:stCondLst>
                            <p:childTnLst>
                              <p:par>
                                <p:cTn id="41" presetID="1" presetClass="entr" presetSubtype="0" fill="hold" nodeType="afterEffect">
                                  <p:stCondLst>
                                    <p:cond delay="20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0" end="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685800" y="218872"/>
            <a:ext cx="7772400" cy="1143000"/>
          </a:xfrm>
        </p:spPr>
        <p:txBody>
          <a:bodyPr/>
          <a:lstStyle/>
          <a:p>
            <a:r>
              <a:rPr lang="en-US" sz="4000" dirty="0" smtClean="0"/>
              <a:t>Meta-Analysis Overview</a:t>
            </a:r>
          </a:p>
        </p:txBody>
      </p:sp>
      <p:sp>
        <p:nvSpPr>
          <p:cNvPr id="12" name="Rounded Rectangle 11"/>
          <p:cNvSpPr>
            <a:spLocks noChangeArrowheads="1"/>
          </p:cNvSpPr>
          <p:nvPr/>
        </p:nvSpPr>
        <p:spPr bwMode="auto">
          <a:xfrm>
            <a:off x="3449638" y="1436688"/>
            <a:ext cx="2244725" cy="284162"/>
          </a:xfrm>
          <a:prstGeom prst="roundRect">
            <a:avLst>
              <a:gd name="adj" fmla="val 16667"/>
            </a:avLst>
          </a:prstGeom>
          <a:solidFill>
            <a:srgbClr val="C3D69B"/>
          </a:solidFill>
          <a:ln w="9525">
            <a:solidFill>
              <a:srgbClr val="FFFFFF"/>
            </a:solidFill>
            <a:round/>
            <a:headEnd/>
            <a:tailEnd/>
          </a:ln>
          <a:effectLst>
            <a:outerShdw blurRad="40000" dist="23000" dir="5400000" rotWithShape="0">
              <a:srgbClr val="808080">
                <a:alpha val="34998"/>
              </a:srgbClr>
            </a:outerShdw>
          </a:effectLst>
        </p:spPr>
        <p:txBody>
          <a:bodyPr anchor="ctr"/>
          <a:lstStyle/>
          <a:p>
            <a:pPr algn="ctr" fontAlgn="auto">
              <a:spcBef>
                <a:spcPts val="0"/>
              </a:spcBef>
              <a:spcAft>
                <a:spcPts val="0"/>
              </a:spcAft>
              <a:defRPr/>
            </a:pPr>
            <a:endParaRPr lang="en-US" sz="2000" b="1">
              <a:solidFill>
                <a:schemeClr val="lt1"/>
              </a:solidFill>
              <a:latin typeface="+mn-lt"/>
            </a:endParaRPr>
          </a:p>
        </p:txBody>
      </p:sp>
      <p:sp>
        <p:nvSpPr>
          <p:cNvPr id="17" name="TextBox 16"/>
          <p:cNvSpPr txBox="1"/>
          <p:nvPr/>
        </p:nvSpPr>
        <p:spPr>
          <a:xfrm>
            <a:off x="3449638" y="1395413"/>
            <a:ext cx="2244725" cy="369332"/>
          </a:xfrm>
          <a:prstGeom prst="rect">
            <a:avLst/>
          </a:prstGeom>
          <a:noFill/>
          <a:ln>
            <a:noFill/>
          </a:ln>
        </p:spPr>
        <p:txBody>
          <a:bodyPr>
            <a:spAutoFit/>
          </a:bodyPr>
          <a:lstStyle/>
          <a:p>
            <a:pPr algn="ctr" fontAlgn="auto">
              <a:spcBef>
                <a:spcPts val="0"/>
              </a:spcBef>
              <a:spcAft>
                <a:spcPts val="0"/>
              </a:spcAft>
              <a:defRPr/>
            </a:pPr>
            <a:r>
              <a:rPr lang="en-US" sz="1800" b="1" dirty="0">
                <a:latin typeface="+mn-lt"/>
              </a:rPr>
              <a:t>Literature review</a:t>
            </a:r>
          </a:p>
        </p:txBody>
      </p:sp>
      <p:sp>
        <p:nvSpPr>
          <p:cNvPr id="11" name="Rounded Rectangle 10"/>
          <p:cNvSpPr>
            <a:spLocks noChangeArrowheads="1"/>
          </p:cNvSpPr>
          <p:nvPr/>
        </p:nvSpPr>
        <p:spPr bwMode="auto">
          <a:xfrm>
            <a:off x="463550" y="2049463"/>
            <a:ext cx="3989388" cy="804862"/>
          </a:xfrm>
          <a:prstGeom prst="roundRect">
            <a:avLst>
              <a:gd name="adj" fmla="val 16667"/>
            </a:avLst>
          </a:prstGeom>
          <a:solidFill>
            <a:srgbClr val="376092"/>
          </a:solidFill>
          <a:ln w="9525">
            <a:solidFill>
              <a:srgbClr val="FFFFFF"/>
            </a:solidFill>
            <a:round/>
            <a:headEnd/>
            <a:tailEnd/>
          </a:ln>
          <a:effectLst>
            <a:outerShdw blurRad="40000" dist="23000" dir="5400000" rotWithShape="0">
              <a:srgbClr val="808080">
                <a:alpha val="34998"/>
              </a:srgbClr>
            </a:outerShdw>
          </a:effectLst>
        </p:spPr>
        <p:txBody>
          <a:bodyPr anchor="ctr"/>
          <a:lstStyle/>
          <a:p>
            <a:pPr algn="ctr" fontAlgn="auto">
              <a:spcBef>
                <a:spcPts val="0"/>
              </a:spcBef>
              <a:spcAft>
                <a:spcPts val="0"/>
              </a:spcAft>
              <a:defRPr/>
            </a:pPr>
            <a:endParaRPr lang="en-US" sz="2000" b="1">
              <a:solidFill>
                <a:schemeClr val="lt1"/>
              </a:solidFill>
              <a:latin typeface="+mn-lt"/>
            </a:endParaRPr>
          </a:p>
        </p:txBody>
      </p:sp>
      <p:sp>
        <p:nvSpPr>
          <p:cNvPr id="22561" name="TextBox 32"/>
          <p:cNvSpPr txBox="1">
            <a:spLocks noChangeArrowheads="1"/>
          </p:cNvSpPr>
          <p:nvPr/>
        </p:nvSpPr>
        <p:spPr bwMode="auto">
          <a:xfrm>
            <a:off x="841316" y="2270124"/>
            <a:ext cx="3214712" cy="523220"/>
          </a:xfrm>
          <a:prstGeom prst="rect">
            <a:avLst/>
          </a:prstGeom>
          <a:noFill/>
          <a:ln w="9525">
            <a:noFill/>
            <a:miter lim="800000"/>
            <a:headEnd/>
            <a:tailEnd/>
          </a:ln>
        </p:spPr>
        <p:txBody>
          <a:bodyPr>
            <a:spAutoFit/>
          </a:bodyPr>
          <a:lstStyle/>
          <a:p>
            <a:pPr algn="ctr"/>
            <a:r>
              <a:rPr lang="en-US" sz="1400" b="1" dirty="0">
                <a:solidFill>
                  <a:srgbClr val="FFFFFF"/>
                </a:solidFill>
                <a:latin typeface="Arial" panose="020B0604020202020204" pitchFamily="34" charset="0"/>
                <a:ea typeface="ＭＳ Ｐゴシック"/>
                <a:cs typeface="ＭＳ Ｐゴシック"/>
              </a:rPr>
              <a:t>101 candidate papers</a:t>
            </a:r>
          </a:p>
          <a:p>
            <a:pPr algn="ctr"/>
            <a:r>
              <a:rPr lang="en-US" sz="1400" b="1" dirty="0">
                <a:solidFill>
                  <a:srgbClr val="FFFFFF"/>
                </a:solidFill>
                <a:latin typeface="Arial" panose="020B0604020202020204" pitchFamily="34" charset="0"/>
                <a:ea typeface="ＭＳ Ｐゴシック"/>
                <a:cs typeface="ＭＳ Ｐゴシック"/>
              </a:rPr>
              <a:t>Five review papers</a:t>
            </a:r>
          </a:p>
        </p:txBody>
      </p:sp>
      <p:sp>
        <p:nvSpPr>
          <p:cNvPr id="22562" name="TextBox 7"/>
          <p:cNvSpPr txBox="1">
            <a:spLocks noChangeArrowheads="1"/>
          </p:cNvSpPr>
          <p:nvPr/>
        </p:nvSpPr>
        <p:spPr bwMode="auto">
          <a:xfrm>
            <a:off x="473172" y="2027403"/>
            <a:ext cx="3989291" cy="307777"/>
          </a:xfrm>
          <a:prstGeom prst="rect">
            <a:avLst/>
          </a:prstGeom>
          <a:noFill/>
          <a:ln w="9525">
            <a:noFill/>
            <a:miter lim="800000"/>
            <a:headEnd/>
            <a:tailEnd/>
          </a:ln>
        </p:spPr>
        <p:txBody>
          <a:bodyPr>
            <a:spAutoFit/>
          </a:bodyPr>
          <a:lstStyle/>
          <a:p>
            <a:pPr algn="ctr"/>
            <a:r>
              <a:rPr lang="en-US" sz="1400" b="1" u="sng" dirty="0">
                <a:solidFill>
                  <a:srgbClr val="FFFFFF"/>
                </a:solidFill>
                <a:latin typeface="Arial" panose="020B0604020202020204" pitchFamily="34" charset="0"/>
                <a:ea typeface="ＭＳ Ｐゴシック"/>
                <a:cs typeface="ＭＳ Ｐゴシック"/>
              </a:rPr>
              <a:t>Prognostic models</a:t>
            </a:r>
          </a:p>
        </p:txBody>
      </p:sp>
      <p:sp>
        <p:nvSpPr>
          <p:cNvPr id="45" name="Bent Arrow 54"/>
          <p:cNvSpPr>
            <a:spLocks/>
          </p:cNvSpPr>
          <p:nvPr/>
        </p:nvSpPr>
        <p:spPr bwMode="auto">
          <a:xfrm rot="5400000" flipV="1">
            <a:off x="2681288" y="1289050"/>
            <a:ext cx="477837" cy="1058863"/>
          </a:xfrm>
          <a:custGeom>
            <a:avLst/>
            <a:gdLst>
              <a:gd name="T0" fmla="*/ 0 w 390225"/>
              <a:gd name="T1" fmla="*/ 793090 h 794411"/>
              <a:gd name="T2" fmla="*/ 0 w 390225"/>
              <a:gd name="T3" fmla="*/ 198975 h 794411"/>
              <a:gd name="T4" fmla="*/ 169599 w 390225"/>
              <a:gd name="T5" fmla="*/ 28536 h 794411"/>
              <a:gd name="T6" fmla="*/ 290742 w 390225"/>
              <a:gd name="T7" fmla="*/ 28536 h 794411"/>
              <a:gd name="T8" fmla="*/ 290742 w 390225"/>
              <a:gd name="T9" fmla="*/ 0 h 794411"/>
              <a:gd name="T10" fmla="*/ 387655 w 390225"/>
              <a:gd name="T11" fmla="*/ 53601 h 794411"/>
              <a:gd name="T12" fmla="*/ 290742 w 390225"/>
              <a:gd name="T13" fmla="*/ 107204 h 794411"/>
              <a:gd name="T14" fmla="*/ 290742 w 390225"/>
              <a:gd name="T15" fmla="*/ 78666 h 794411"/>
              <a:gd name="T16" fmla="*/ 169599 w 390225"/>
              <a:gd name="T17" fmla="*/ 78666 h 794411"/>
              <a:gd name="T18" fmla="*/ 49883 w 390225"/>
              <a:gd name="T19" fmla="*/ 198975 h 794411"/>
              <a:gd name="T20" fmla="*/ 49883 w 390225"/>
              <a:gd name="T21" fmla="*/ 793090 h 794411"/>
              <a:gd name="T22" fmla="*/ 0 w 390225"/>
              <a:gd name="T23" fmla="*/ 793090 h 7944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90225" h="794411">
                <a:moveTo>
                  <a:pt x="0" y="794411"/>
                </a:moveTo>
                <a:lnTo>
                  <a:pt x="0" y="199307"/>
                </a:lnTo>
                <a:cubicBezTo>
                  <a:pt x="0" y="105019"/>
                  <a:pt x="76435" y="28584"/>
                  <a:pt x="170723" y="28584"/>
                </a:cubicBezTo>
                <a:lnTo>
                  <a:pt x="292669" y="28584"/>
                </a:lnTo>
                <a:lnTo>
                  <a:pt x="292669" y="0"/>
                </a:lnTo>
                <a:lnTo>
                  <a:pt x="390225" y="53691"/>
                </a:lnTo>
                <a:lnTo>
                  <a:pt x="292669" y="107382"/>
                </a:lnTo>
                <a:lnTo>
                  <a:pt x="292669" y="78798"/>
                </a:lnTo>
                <a:lnTo>
                  <a:pt x="170723" y="78798"/>
                </a:lnTo>
                <a:cubicBezTo>
                  <a:pt x="104168" y="78798"/>
                  <a:pt x="50214" y="132752"/>
                  <a:pt x="50214" y="199307"/>
                </a:cubicBezTo>
                <a:lnTo>
                  <a:pt x="50214" y="794411"/>
                </a:lnTo>
                <a:lnTo>
                  <a:pt x="0" y="794411"/>
                </a:lnTo>
                <a:close/>
              </a:path>
            </a:pathLst>
          </a:custGeom>
          <a:gradFill rotWithShape="1">
            <a:gsLst>
              <a:gs pos="0">
                <a:srgbClr val="9BC1FF"/>
              </a:gs>
              <a:gs pos="100000">
                <a:srgbClr val="3F80CD"/>
              </a:gs>
            </a:gsLst>
            <a:lin ang="5400000"/>
          </a:gradFill>
          <a:ln w="9525" cap="flat" cmpd="sng">
            <a:solidFill>
              <a:srgbClr val="4A7EBB"/>
            </a:solidFill>
            <a:prstDash val="solid"/>
            <a:round/>
            <a:headEnd/>
            <a:tailEnd/>
          </a:ln>
          <a:effectLst>
            <a:outerShdw blurRad="40000" dist="23000" dir="5400000" rotWithShape="0">
              <a:srgbClr val="000000">
                <a:alpha val="34998"/>
              </a:srgbClr>
            </a:outerShdw>
          </a:effectLst>
        </p:spPr>
        <p:txBody>
          <a:bodyPr anchor="ctr"/>
          <a:lstStyle/>
          <a:p>
            <a:pPr fontAlgn="auto">
              <a:spcBef>
                <a:spcPts val="0"/>
              </a:spcBef>
              <a:spcAft>
                <a:spcPts val="0"/>
              </a:spcAft>
              <a:defRPr/>
            </a:pPr>
            <a:endParaRPr lang="en-US" sz="2000" b="1">
              <a:latin typeface="+mn-lt"/>
            </a:endParaRPr>
          </a:p>
        </p:txBody>
      </p:sp>
      <p:sp>
        <p:nvSpPr>
          <p:cNvPr id="13" name="Rounded Rectangle 12"/>
          <p:cNvSpPr>
            <a:spLocks noChangeArrowheads="1"/>
          </p:cNvSpPr>
          <p:nvPr/>
        </p:nvSpPr>
        <p:spPr bwMode="auto">
          <a:xfrm>
            <a:off x="4803775" y="2055813"/>
            <a:ext cx="3989388" cy="798512"/>
          </a:xfrm>
          <a:prstGeom prst="roundRect">
            <a:avLst>
              <a:gd name="adj" fmla="val 16667"/>
            </a:avLst>
          </a:prstGeom>
          <a:solidFill>
            <a:srgbClr val="376092"/>
          </a:solidFill>
          <a:ln w="9525">
            <a:solidFill>
              <a:srgbClr val="FFFFFF"/>
            </a:solidFill>
            <a:round/>
            <a:headEnd/>
            <a:tailEnd/>
          </a:ln>
          <a:effectLst>
            <a:outerShdw blurRad="40000" dist="23000" dir="5400000" rotWithShape="0">
              <a:srgbClr val="808080">
                <a:alpha val="34998"/>
              </a:srgbClr>
            </a:outerShdw>
          </a:effectLst>
        </p:spPr>
        <p:txBody>
          <a:bodyPr anchor="ctr"/>
          <a:lstStyle/>
          <a:p>
            <a:pPr algn="ctr" fontAlgn="auto">
              <a:spcBef>
                <a:spcPts val="0"/>
              </a:spcBef>
              <a:spcAft>
                <a:spcPts val="0"/>
              </a:spcAft>
              <a:defRPr/>
            </a:pPr>
            <a:endParaRPr lang="en-US" sz="2000" b="1">
              <a:solidFill>
                <a:schemeClr val="lt1"/>
              </a:solidFill>
              <a:latin typeface="+mn-lt"/>
            </a:endParaRPr>
          </a:p>
        </p:txBody>
      </p:sp>
      <p:sp>
        <p:nvSpPr>
          <p:cNvPr id="22556" name="TextBox 8"/>
          <p:cNvSpPr txBox="1">
            <a:spLocks noChangeArrowheads="1"/>
          </p:cNvSpPr>
          <p:nvPr/>
        </p:nvSpPr>
        <p:spPr bwMode="auto">
          <a:xfrm>
            <a:off x="4757701" y="2034724"/>
            <a:ext cx="3989952" cy="307777"/>
          </a:xfrm>
          <a:prstGeom prst="rect">
            <a:avLst/>
          </a:prstGeom>
          <a:noFill/>
          <a:ln w="9525">
            <a:noFill/>
            <a:miter lim="800000"/>
            <a:headEnd/>
            <a:tailEnd/>
          </a:ln>
        </p:spPr>
        <p:txBody>
          <a:bodyPr>
            <a:spAutoFit/>
          </a:bodyPr>
          <a:lstStyle/>
          <a:p>
            <a:pPr algn="ctr"/>
            <a:r>
              <a:rPr lang="en-US" sz="1400" b="1" u="sng" dirty="0">
                <a:solidFill>
                  <a:srgbClr val="FFFFFF"/>
                </a:solidFill>
                <a:latin typeface="Arial" panose="020B0604020202020204" pitchFamily="34" charset="0"/>
                <a:ea typeface="ＭＳ Ｐゴシック"/>
                <a:cs typeface="ＭＳ Ｐゴシック"/>
              </a:rPr>
              <a:t>Database of curated gene expression</a:t>
            </a:r>
          </a:p>
        </p:txBody>
      </p:sp>
      <p:sp>
        <p:nvSpPr>
          <p:cNvPr id="22557" name="TextBox 32"/>
          <p:cNvSpPr txBox="1">
            <a:spLocks noChangeArrowheads="1"/>
          </p:cNvSpPr>
          <p:nvPr/>
        </p:nvSpPr>
        <p:spPr bwMode="auto">
          <a:xfrm>
            <a:off x="4737100" y="2270125"/>
            <a:ext cx="3989952" cy="523220"/>
          </a:xfrm>
          <a:prstGeom prst="rect">
            <a:avLst/>
          </a:prstGeom>
          <a:noFill/>
          <a:ln w="9525">
            <a:noFill/>
            <a:miter lim="800000"/>
            <a:headEnd/>
            <a:tailEnd/>
          </a:ln>
        </p:spPr>
        <p:txBody>
          <a:bodyPr>
            <a:spAutoFit/>
          </a:bodyPr>
          <a:lstStyle/>
          <a:p>
            <a:pPr algn="ctr"/>
            <a:r>
              <a:rPr lang="en-US" sz="1400" b="1" dirty="0">
                <a:solidFill>
                  <a:srgbClr val="FFFFFF"/>
                </a:solidFill>
                <a:latin typeface="Arial" panose="020B0604020202020204" pitchFamily="34" charset="0"/>
                <a:ea typeface="ＭＳ Ｐゴシック"/>
                <a:cs typeface="ＭＳ Ｐゴシック"/>
              </a:rPr>
              <a:t>Standardized clinical annotation and gene ID</a:t>
            </a:r>
          </a:p>
          <a:p>
            <a:pPr algn="ctr"/>
            <a:r>
              <a:rPr lang="en-US" sz="1400" b="1" dirty="0">
                <a:solidFill>
                  <a:srgbClr val="FFFFFF"/>
                </a:solidFill>
                <a:latin typeface="Arial" panose="020B0604020202020204" pitchFamily="34" charset="0"/>
                <a:ea typeface="ＭＳ Ｐゴシック"/>
                <a:cs typeface="ＭＳ Ｐゴシック"/>
              </a:rPr>
              <a:t>23 studies, 2,908 samples</a:t>
            </a:r>
          </a:p>
        </p:txBody>
      </p:sp>
      <p:sp>
        <p:nvSpPr>
          <p:cNvPr id="46" name="Bent Arrow 55"/>
          <p:cNvSpPr>
            <a:spLocks/>
          </p:cNvSpPr>
          <p:nvPr/>
        </p:nvSpPr>
        <p:spPr bwMode="auto">
          <a:xfrm rot="16200000" flipH="1" flipV="1">
            <a:off x="6006306" y="1267620"/>
            <a:ext cx="479425" cy="1103312"/>
          </a:xfrm>
          <a:custGeom>
            <a:avLst/>
            <a:gdLst>
              <a:gd name="T0" fmla="*/ 0 w 390225"/>
              <a:gd name="T1" fmla="*/ 793085 h 794416"/>
              <a:gd name="T2" fmla="*/ 0 w 390225"/>
              <a:gd name="T3" fmla="*/ 198973 h 794416"/>
              <a:gd name="T4" fmla="*/ 170985 w 390225"/>
              <a:gd name="T5" fmla="*/ 28536 h 794416"/>
              <a:gd name="T6" fmla="*/ 293119 w 390225"/>
              <a:gd name="T7" fmla="*/ 28536 h 794416"/>
              <a:gd name="T8" fmla="*/ 293119 w 390225"/>
              <a:gd name="T9" fmla="*/ 0 h 794416"/>
              <a:gd name="T10" fmla="*/ 390825 w 390225"/>
              <a:gd name="T11" fmla="*/ 53601 h 794416"/>
              <a:gd name="T12" fmla="*/ 293119 w 390225"/>
              <a:gd name="T13" fmla="*/ 107202 h 794416"/>
              <a:gd name="T14" fmla="*/ 293119 w 390225"/>
              <a:gd name="T15" fmla="*/ 78666 h 794416"/>
              <a:gd name="T16" fmla="*/ 170985 w 390225"/>
              <a:gd name="T17" fmla="*/ 78666 h 794416"/>
              <a:gd name="T18" fmla="*/ 50292 w 390225"/>
              <a:gd name="T19" fmla="*/ 198973 h 794416"/>
              <a:gd name="T20" fmla="*/ 50292 w 390225"/>
              <a:gd name="T21" fmla="*/ 793085 h 794416"/>
              <a:gd name="T22" fmla="*/ 0 w 390225"/>
              <a:gd name="T23" fmla="*/ 793085 h 7944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90225" h="794416">
                <a:moveTo>
                  <a:pt x="0" y="794416"/>
                </a:moveTo>
                <a:lnTo>
                  <a:pt x="0" y="199307"/>
                </a:lnTo>
                <a:cubicBezTo>
                  <a:pt x="0" y="105019"/>
                  <a:pt x="76435" y="28584"/>
                  <a:pt x="170723" y="28584"/>
                </a:cubicBezTo>
                <a:lnTo>
                  <a:pt x="292669" y="28584"/>
                </a:lnTo>
                <a:lnTo>
                  <a:pt x="292669" y="0"/>
                </a:lnTo>
                <a:lnTo>
                  <a:pt x="390225" y="53691"/>
                </a:lnTo>
                <a:lnTo>
                  <a:pt x="292669" y="107382"/>
                </a:lnTo>
                <a:lnTo>
                  <a:pt x="292669" y="78798"/>
                </a:lnTo>
                <a:lnTo>
                  <a:pt x="170723" y="78798"/>
                </a:lnTo>
                <a:cubicBezTo>
                  <a:pt x="104168" y="78798"/>
                  <a:pt x="50214" y="132752"/>
                  <a:pt x="50214" y="199307"/>
                </a:cubicBezTo>
                <a:lnTo>
                  <a:pt x="50214" y="794416"/>
                </a:lnTo>
                <a:lnTo>
                  <a:pt x="0" y="794416"/>
                </a:lnTo>
                <a:close/>
              </a:path>
            </a:pathLst>
          </a:custGeom>
          <a:gradFill rotWithShape="1">
            <a:gsLst>
              <a:gs pos="0">
                <a:srgbClr val="9BC1FF"/>
              </a:gs>
              <a:gs pos="100000">
                <a:srgbClr val="3F80CD"/>
              </a:gs>
            </a:gsLst>
            <a:lin ang="5400000"/>
          </a:gradFill>
          <a:ln w="9525" cap="flat" cmpd="sng">
            <a:solidFill>
              <a:srgbClr val="4A7EBB"/>
            </a:solidFill>
            <a:prstDash val="solid"/>
            <a:round/>
            <a:headEnd/>
            <a:tailEnd/>
          </a:ln>
          <a:effectLst>
            <a:outerShdw blurRad="40000" dist="23000" dir="5400000" rotWithShape="0">
              <a:srgbClr val="000000">
                <a:alpha val="34998"/>
              </a:srgbClr>
            </a:outerShdw>
          </a:effectLst>
        </p:spPr>
        <p:txBody>
          <a:bodyPr anchor="ctr"/>
          <a:lstStyle/>
          <a:p>
            <a:pPr fontAlgn="auto">
              <a:spcBef>
                <a:spcPts val="0"/>
              </a:spcBef>
              <a:spcAft>
                <a:spcPts val="0"/>
              </a:spcAft>
              <a:defRPr/>
            </a:pPr>
            <a:endParaRPr lang="en-US" sz="2000" b="1">
              <a:latin typeface="+mn-lt"/>
            </a:endParaRPr>
          </a:p>
        </p:txBody>
      </p:sp>
      <p:sp>
        <p:nvSpPr>
          <p:cNvPr id="75" name="Rounded Rectangle 74"/>
          <p:cNvSpPr>
            <a:spLocks noChangeArrowheads="1"/>
          </p:cNvSpPr>
          <p:nvPr/>
        </p:nvSpPr>
        <p:spPr bwMode="auto">
          <a:xfrm>
            <a:off x="5186363" y="3208338"/>
            <a:ext cx="3189287" cy="1974850"/>
          </a:xfrm>
          <a:prstGeom prst="roundRect">
            <a:avLst>
              <a:gd name="adj" fmla="val 16667"/>
            </a:avLst>
          </a:prstGeom>
          <a:gradFill rotWithShape="1">
            <a:gsLst>
              <a:gs pos="0">
                <a:srgbClr val="FFB977"/>
              </a:gs>
              <a:gs pos="100000">
                <a:srgbClr val="FF932B"/>
              </a:gs>
            </a:gsLst>
            <a:lin ang="5400000"/>
          </a:gradFill>
          <a:ln w="9525">
            <a:solidFill>
              <a:srgbClr val="F69240"/>
            </a:solidFill>
            <a:round/>
            <a:headEnd/>
            <a:tailEnd/>
          </a:ln>
          <a:effectLst>
            <a:outerShdw blurRad="40000" dist="23000" dir="5400000" rotWithShape="0">
              <a:srgbClr val="808080">
                <a:alpha val="34998"/>
              </a:srgbClr>
            </a:outerShdw>
          </a:effectLst>
        </p:spPr>
        <p:txBody>
          <a:bodyPr anchor="ctr"/>
          <a:lstStyle/>
          <a:p>
            <a:pPr algn="ctr" fontAlgn="auto">
              <a:spcBef>
                <a:spcPts val="0"/>
              </a:spcBef>
              <a:spcAft>
                <a:spcPts val="0"/>
              </a:spcAft>
              <a:defRPr/>
            </a:pPr>
            <a:r>
              <a:rPr lang="en-US" sz="2000" b="1" dirty="0">
                <a:solidFill>
                  <a:schemeClr val="lt1"/>
                </a:solidFill>
                <a:latin typeface="+mn-lt"/>
              </a:rPr>
              <a:t> </a:t>
            </a:r>
          </a:p>
        </p:txBody>
      </p:sp>
      <p:sp>
        <p:nvSpPr>
          <p:cNvPr id="22550" name="TextBox 16"/>
          <p:cNvSpPr txBox="1">
            <a:spLocks noChangeArrowheads="1"/>
          </p:cNvSpPr>
          <p:nvPr/>
        </p:nvSpPr>
        <p:spPr bwMode="auto">
          <a:xfrm>
            <a:off x="5186363" y="3232611"/>
            <a:ext cx="3189913" cy="307777"/>
          </a:xfrm>
          <a:prstGeom prst="rect">
            <a:avLst/>
          </a:prstGeom>
          <a:noFill/>
          <a:ln w="9525">
            <a:noFill/>
            <a:miter lim="800000"/>
            <a:headEnd/>
            <a:tailEnd/>
          </a:ln>
        </p:spPr>
        <p:txBody>
          <a:bodyPr>
            <a:spAutoFit/>
          </a:bodyPr>
          <a:lstStyle/>
          <a:p>
            <a:pPr algn="ctr"/>
            <a:r>
              <a:rPr lang="en-US" sz="1400" b="1" dirty="0">
                <a:solidFill>
                  <a:srgbClr val="FFFFFF"/>
                </a:solidFill>
                <a:latin typeface="Arial" panose="020B0604020202020204" pitchFamily="34" charset="0"/>
                <a:ea typeface="ＭＳ Ｐゴシック"/>
                <a:cs typeface="ＭＳ Ｐゴシック"/>
              </a:rPr>
              <a:t>Inclusion </a:t>
            </a:r>
            <a:r>
              <a:rPr lang="en-US" sz="1400" b="1" dirty="0" smtClean="0">
                <a:solidFill>
                  <a:srgbClr val="FFFFFF"/>
                </a:solidFill>
                <a:latin typeface="Arial" panose="020B0604020202020204" pitchFamily="34" charset="0"/>
                <a:ea typeface="ＭＳ Ｐゴシック"/>
                <a:cs typeface="ＭＳ Ｐゴシック"/>
              </a:rPr>
              <a:t>criteria</a:t>
            </a:r>
            <a:endParaRPr lang="en-US" sz="1400" b="1" dirty="0">
              <a:solidFill>
                <a:srgbClr val="FFFFFF"/>
              </a:solidFill>
              <a:latin typeface="Arial" panose="020B0604020202020204" pitchFamily="34" charset="0"/>
              <a:ea typeface="ＭＳ Ｐゴシック"/>
              <a:cs typeface="ＭＳ Ｐゴシック"/>
            </a:endParaRPr>
          </a:p>
        </p:txBody>
      </p:sp>
      <p:sp>
        <p:nvSpPr>
          <p:cNvPr id="22551" name="TextBox 32"/>
          <p:cNvSpPr txBox="1">
            <a:spLocks noChangeArrowheads="1"/>
          </p:cNvSpPr>
          <p:nvPr/>
        </p:nvSpPr>
        <p:spPr bwMode="auto">
          <a:xfrm>
            <a:off x="5279403" y="3517181"/>
            <a:ext cx="3126410" cy="1384995"/>
          </a:xfrm>
          <a:prstGeom prst="rect">
            <a:avLst/>
          </a:prstGeom>
          <a:noFill/>
          <a:ln w="9525">
            <a:noFill/>
            <a:miter lim="800000"/>
            <a:headEnd/>
            <a:tailEnd/>
          </a:ln>
        </p:spPr>
        <p:txBody>
          <a:bodyPr>
            <a:spAutoFit/>
          </a:bodyPr>
          <a:lstStyle/>
          <a:p>
            <a:pPr marL="171450" indent="-171450">
              <a:buFont typeface="Wingdings" pitchFamily="2" charset="2"/>
              <a:buChar char="ü"/>
            </a:pPr>
            <a:r>
              <a:rPr lang="en-US" sz="1400" b="1" dirty="0">
                <a:solidFill>
                  <a:srgbClr val="FFFFFF"/>
                </a:solidFill>
                <a:latin typeface="Arial" panose="020B0604020202020204" pitchFamily="34" charset="0"/>
                <a:ea typeface="ＭＳ Ｐゴシック"/>
                <a:cs typeface="ＭＳ Ｐゴシック"/>
              </a:rPr>
              <a:t>Sample size </a:t>
            </a:r>
            <a:r>
              <a:rPr lang="en-US" sz="1400" b="1" dirty="0" smtClean="0">
                <a:solidFill>
                  <a:srgbClr val="FFFFFF"/>
                </a:solidFill>
                <a:latin typeface="Arial" panose="020B0604020202020204" pitchFamily="34" charset="0"/>
                <a:ea typeface="ＭＳ Ｐゴシック"/>
                <a:cs typeface="ＭＳ Ｐゴシック"/>
              </a:rPr>
              <a:t>&gt;40</a:t>
            </a:r>
            <a:endParaRPr lang="en-US" sz="1400" b="1" dirty="0">
              <a:solidFill>
                <a:srgbClr val="FFFFFF"/>
              </a:solidFill>
              <a:latin typeface="Arial" panose="020B0604020202020204" pitchFamily="34" charset="0"/>
              <a:ea typeface="ＭＳ Ｐゴシック"/>
              <a:cs typeface="ＭＳ Ｐゴシック"/>
            </a:endParaRPr>
          </a:p>
          <a:p>
            <a:pPr marL="171450" indent="-171450">
              <a:buFont typeface="Wingdings" pitchFamily="2" charset="2"/>
              <a:buChar char="ü"/>
            </a:pPr>
            <a:r>
              <a:rPr lang="en-US" sz="1400" b="1" dirty="0">
                <a:solidFill>
                  <a:srgbClr val="FFFFFF"/>
                </a:solidFill>
                <a:latin typeface="Arial" panose="020B0604020202020204" pitchFamily="34" charset="0"/>
                <a:ea typeface="ＭＳ Ｐゴシック"/>
                <a:cs typeface="ＭＳ Ｐゴシック"/>
              </a:rPr>
              <a:t>Primary tumors</a:t>
            </a:r>
          </a:p>
          <a:p>
            <a:pPr marL="171450" indent="-171450">
              <a:buFont typeface="Wingdings" pitchFamily="2" charset="2"/>
              <a:buChar char="ü"/>
            </a:pPr>
            <a:r>
              <a:rPr lang="en-US" sz="1400" b="1" dirty="0">
                <a:solidFill>
                  <a:srgbClr val="FFFFFF"/>
                </a:solidFill>
                <a:latin typeface="Arial" panose="020B0604020202020204" pitchFamily="34" charset="0"/>
                <a:ea typeface="ＭＳ Ｐゴシック"/>
                <a:cs typeface="ＭＳ Ｐゴシック"/>
              </a:rPr>
              <a:t>Overall survival available</a:t>
            </a:r>
          </a:p>
          <a:p>
            <a:pPr marL="171450" indent="-171450">
              <a:buFont typeface="Wingdings" pitchFamily="2" charset="2"/>
              <a:buChar char="ü"/>
            </a:pPr>
            <a:r>
              <a:rPr lang="en-US" sz="1400" b="1" dirty="0">
                <a:solidFill>
                  <a:srgbClr val="FFFFFF"/>
                </a:solidFill>
                <a:latin typeface="Arial" panose="020B0604020202020204" pitchFamily="34" charset="0"/>
                <a:ea typeface="ＭＳ Ｐゴシック"/>
                <a:cs typeface="ＭＳ Ｐゴシック"/>
              </a:rPr>
              <a:t>Events (deaths) </a:t>
            </a:r>
            <a:r>
              <a:rPr lang="en-US" sz="1400" b="1" dirty="0" smtClean="0">
                <a:solidFill>
                  <a:srgbClr val="FFFFFF"/>
                </a:solidFill>
                <a:latin typeface="Arial" panose="020B0604020202020204" pitchFamily="34" charset="0"/>
                <a:ea typeface="ＭＳ Ｐゴシック"/>
                <a:cs typeface="ＭＳ Ｐゴシック"/>
              </a:rPr>
              <a:t>&gt;15</a:t>
            </a:r>
            <a:endParaRPr lang="en-US" sz="1400" b="1" dirty="0">
              <a:solidFill>
                <a:srgbClr val="FFFFFF"/>
              </a:solidFill>
              <a:latin typeface="Arial" panose="020B0604020202020204" pitchFamily="34" charset="0"/>
              <a:ea typeface="ＭＳ Ｐゴシック"/>
              <a:cs typeface="ＭＳ Ｐゴシック"/>
            </a:endParaRPr>
          </a:p>
          <a:p>
            <a:pPr marL="171450" indent="-171450">
              <a:buFont typeface="Wingdings" pitchFamily="2" charset="2"/>
              <a:buChar char="ü"/>
            </a:pPr>
            <a:r>
              <a:rPr lang="en-US" sz="1400" b="1" dirty="0">
                <a:solidFill>
                  <a:srgbClr val="FFFFFF"/>
                </a:solidFill>
                <a:latin typeface="Arial" panose="020B0604020202020204" pitchFamily="34" charset="0"/>
                <a:ea typeface="ＭＳ Ｐゴシック"/>
                <a:cs typeface="ＭＳ Ｐゴシック"/>
              </a:rPr>
              <a:t>Late stage, high grade tumors</a:t>
            </a:r>
          </a:p>
          <a:p>
            <a:pPr marL="171450" indent="-171450">
              <a:buFont typeface="Wingdings" pitchFamily="2" charset="2"/>
              <a:buChar char="ü"/>
            </a:pPr>
            <a:r>
              <a:rPr lang="en-US" sz="1400" b="1" dirty="0">
                <a:solidFill>
                  <a:srgbClr val="FFFFFF"/>
                </a:solidFill>
                <a:latin typeface="Arial" panose="020B0604020202020204" pitchFamily="34" charset="0"/>
                <a:ea typeface="ＭＳ Ｐゴシック"/>
                <a:cs typeface="ＭＳ Ｐゴシック"/>
              </a:rPr>
              <a:t>Serous subtype</a:t>
            </a:r>
          </a:p>
        </p:txBody>
      </p:sp>
      <p:sp>
        <p:nvSpPr>
          <p:cNvPr id="74" name="Right Arrow 73"/>
          <p:cNvSpPr>
            <a:spLocks noChangeArrowheads="1"/>
          </p:cNvSpPr>
          <p:nvPr/>
        </p:nvSpPr>
        <p:spPr bwMode="auto">
          <a:xfrm rot="5400000">
            <a:off x="6549232" y="2967831"/>
            <a:ext cx="330200" cy="134937"/>
          </a:xfrm>
          <a:prstGeom prst="rightArrow">
            <a:avLst>
              <a:gd name="adj1" fmla="val 50000"/>
              <a:gd name="adj2" fmla="val 50186"/>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8"/>
              </a:srgbClr>
            </a:outerShdw>
          </a:effectLst>
        </p:spPr>
        <p:txBody>
          <a:bodyPr anchor="ctr"/>
          <a:lstStyle/>
          <a:p>
            <a:pPr algn="ctr" fontAlgn="auto">
              <a:spcBef>
                <a:spcPts val="0"/>
              </a:spcBef>
              <a:spcAft>
                <a:spcPts val="0"/>
              </a:spcAft>
              <a:defRPr/>
            </a:pPr>
            <a:endParaRPr lang="en-US" sz="2000" b="1">
              <a:solidFill>
                <a:schemeClr val="lt1"/>
              </a:solidFill>
              <a:latin typeface="+mn-lt"/>
            </a:endParaRPr>
          </a:p>
        </p:txBody>
      </p:sp>
      <p:sp>
        <p:nvSpPr>
          <p:cNvPr id="78" name="Rounded Rectangle 77"/>
          <p:cNvSpPr>
            <a:spLocks noChangeArrowheads="1"/>
          </p:cNvSpPr>
          <p:nvPr/>
        </p:nvSpPr>
        <p:spPr bwMode="auto">
          <a:xfrm>
            <a:off x="863600" y="3208339"/>
            <a:ext cx="3189288" cy="1974850"/>
          </a:xfrm>
          <a:prstGeom prst="roundRect">
            <a:avLst>
              <a:gd name="adj" fmla="val 16667"/>
            </a:avLst>
          </a:prstGeom>
          <a:gradFill rotWithShape="1">
            <a:gsLst>
              <a:gs pos="0">
                <a:srgbClr val="FFB977"/>
              </a:gs>
              <a:gs pos="100000">
                <a:srgbClr val="FF932B"/>
              </a:gs>
            </a:gsLst>
            <a:lin ang="5400000"/>
          </a:gradFill>
          <a:ln w="9525">
            <a:solidFill>
              <a:srgbClr val="F69240"/>
            </a:solidFill>
            <a:round/>
            <a:headEnd/>
            <a:tailEnd/>
          </a:ln>
          <a:effectLst>
            <a:outerShdw blurRad="40000" dist="23000" dir="5400000" rotWithShape="0">
              <a:srgbClr val="808080">
                <a:alpha val="34998"/>
              </a:srgbClr>
            </a:outerShdw>
          </a:effectLst>
        </p:spPr>
        <p:txBody>
          <a:bodyPr anchor="ctr"/>
          <a:lstStyle/>
          <a:p>
            <a:pPr algn="ctr" fontAlgn="auto">
              <a:spcBef>
                <a:spcPts val="0"/>
              </a:spcBef>
              <a:spcAft>
                <a:spcPts val="0"/>
              </a:spcAft>
              <a:defRPr/>
            </a:pPr>
            <a:r>
              <a:rPr lang="en-US" sz="2000" b="1" dirty="0">
                <a:solidFill>
                  <a:schemeClr val="lt1"/>
                </a:solidFill>
                <a:latin typeface="+mn-lt"/>
              </a:rPr>
              <a:t> </a:t>
            </a:r>
          </a:p>
        </p:txBody>
      </p:sp>
      <p:sp>
        <p:nvSpPr>
          <p:cNvPr id="22547" name="TextBox 32"/>
          <p:cNvSpPr txBox="1">
            <a:spLocks noChangeArrowheads="1"/>
          </p:cNvSpPr>
          <p:nvPr/>
        </p:nvSpPr>
        <p:spPr bwMode="auto">
          <a:xfrm>
            <a:off x="963067" y="3517235"/>
            <a:ext cx="3003050" cy="1384994"/>
          </a:xfrm>
          <a:prstGeom prst="rect">
            <a:avLst/>
          </a:prstGeom>
          <a:noFill/>
          <a:ln w="9525">
            <a:noFill/>
            <a:miter lim="800000"/>
            <a:headEnd/>
            <a:tailEnd/>
          </a:ln>
        </p:spPr>
        <p:txBody>
          <a:bodyPr>
            <a:spAutoFit/>
          </a:bodyPr>
          <a:lstStyle/>
          <a:p>
            <a:pPr marL="171450" indent="-171450">
              <a:buFont typeface="Wingdings" pitchFamily="2" charset="2"/>
              <a:buChar char="ü"/>
            </a:pPr>
            <a:r>
              <a:rPr lang="en-US" sz="1400" b="1" dirty="0">
                <a:solidFill>
                  <a:srgbClr val="FFFFFF"/>
                </a:solidFill>
                <a:latin typeface="Arial" panose="020B0604020202020204" pitchFamily="34" charset="0"/>
                <a:ea typeface="ＭＳ Ｐゴシック"/>
                <a:cs typeface="ＭＳ Ｐゴシック"/>
              </a:rPr>
              <a:t>Training sample size </a:t>
            </a:r>
            <a:r>
              <a:rPr lang="en-US" sz="1400" b="1" dirty="0" smtClean="0">
                <a:solidFill>
                  <a:srgbClr val="FFFFFF"/>
                </a:solidFill>
                <a:latin typeface="Arial" panose="020B0604020202020204" pitchFamily="34" charset="0"/>
                <a:ea typeface="ＭＳ Ｐゴシック"/>
                <a:cs typeface="ＭＳ Ｐゴシック"/>
              </a:rPr>
              <a:t>&gt;40</a:t>
            </a:r>
            <a:endParaRPr lang="en-US" sz="1400" b="1" dirty="0">
              <a:solidFill>
                <a:srgbClr val="FFFFFF"/>
              </a:solidFill>
              <a:latin typeface="Arial" panose="020B0604020202020204" pitchFamily="34" charset="0"/>
              <a:ea typeface="ＭＳ Ｐゴシック"/>
              <a:cs typeface="ＭＳ Ｐゴシック"/>
            </a:endParaRPr>
          </a:p>
          <a:p>
            <a:pPr marL="171450" indent="-171450">
              <a:buFont typeface="Wingdings" pitchFamily="2" charset="2"/>
              <a:buChar char="ü"/>
            </a:pPr>
            <a:r>
              <a:rPr lang="en-US" sz="1400" b="1" dirty="0">
                <a:solidFill>
                  <a:srgbClr val="FFFFFF"/>
                </a:solidFill>
                <a:latin typeface="Arial" panose="020B0604020202020204" pitchFamily="34" charset="0"/>
                <a:ea typeface="ＭＳ Ｐゴシック"/>
                <a:cs typeface="ＭＳ Ｐゴシック"/>
              </a:rPr>
              <a:t>Focus on late-stage serous</a:t>
            </a:r>
          </a:p>
          <a:p>
            <a:pPr marL="171450" indent="-171450">
              <a:buFont typeface="Wingdings" pitchFamily="2" charset="2"/>
              <a:buChar char="ü"/>
            </a:pPr>
            <a:r>
              <a:rPr lang="en-US" sz="1400" b="1" dirty="0">
                <a:solidFill>
                  <a:srgbClr val="FFFFFF"/>
                </a:solidFill>
                <a:latin typeface="Arial" panose="020B0604020202020204" pitchFamily="34" charset="0"/>
                <a:ea typeface="ＭＳ Ｐゴシック"/>
                <a:cs typeface="ＭＳ Ｐゴシック"/>
              </a:rPr>
              <a:t>Multivariate model</a:t>
            </a:r>
          </a:p>
          <a:p>
            <a:pPr marL="171450" indent="-171450">
              <a:buFont typeface="Wingdings" pitchFamily="2" charset="2"/>
              <a:buChar char="ü"/>
            </a:pPr>
            <a:r>
              <a:rPr lang="en-US" sz="1400" b="1" dirty="0">
                <a:solidFill>
                  <a:srgbClr val="FFFFFF"/>
                </a:solidFill>
                <a:latin typeface="Arial" panose="020B0604020202020204" pitchFamily="34" charset="0"/>
                <a:ea typeface="ＭＳ Ｐゴシック"/>
                <a:cs typeface="ＭＳ Ｐゴシック"/>
              </a:rPr>
              <a:t>Continuous risk score</a:t>
            </a:r>
          </a:p>
          <a:p>
            <a:pPr marL="171450" indent="-171450">
              <a:buFont typeface="Wingdings" pitchFamily="2" charset="2"/>
              <a:buChar char="ü"/>
            </a:pPr>
            <a:r>
              <a:rPr lang="en-US" sz="1400" b="1" dirty="0">
                <a:solidFill>
                  <a:srgbClr val="FFFFFF"/>
                </a:solidFill>
                <a:latin typeface="Arial" panose="020B0604020202020204" pitchFamily="34" charset="0"/>
                <a:ea typeface="ＭＳ Ｐゴシック"/>
                <a:cs typeface="ＭＳ Ｐゴシック"/>
              </a:rPr>
              <a:t>Claims to predict survival</a:t>
            </a:r>
          </a:p>
          <a:p>
            <a:pPr marL="171450" indent="-171450">
              <a:buFont typeface="Wingdings" pitchFamily="2" charset="2"/>
              <a:buChar char="ü"/>
            </a:pPr>
            <a:r>
              <a:rPr lang="en-US" sz="1400" b="1" dirty="0">
                <a:solidFill>
                  <a:srgbClr val="FFFFFF"/>
                </a:solidFill>
                <a:latin typeface="Arial" panose="020B0604020202020204" pitchFamily="34" charset="0"/>
                <a:ea typeface="ＭＳ Ｐゴシック"/>
                <a:cs typeface="ＭＳ Ｐゴシック"/>
              </a:rPr>
              <a:t>Possible to reproduce model</a:t>
            </a:r>
          </a:p>
        </p:txBody>
      </p:sp>
      <p:sp>
        <p:nvSpPr>
          <p:cNvPr id="22548" name="TextBox 14"/>
          <p:cNvSpPr txBox="1">
            <a:spLocks noChangeArrowheads="1"/>
          </p:cNvSpPr>
          <p:nvPr/>
        </p:nvSpPr>
        <p:spPr bwMode="auto">
          <a:xfrm>
            <a:off x="882648" y="3226489"/>
            <a:ext cx="3170240" cy="307776"/>
          </a:xfrm>
          <a:prstGeom prst="rect">
            <a:avLst/>
          </a:prstGeom>
          <a:noFill/>
          <a:ln w="9525">
            <a:noFill/>
            <a:miter lim="800000"/>
            <a:headEnd/>
            <a:tailEnd/>
          </a:ln>
        </p:spPr>
        <p:txBody>
          <a:bodyPr>
            <a:spAutoFit/>
          </a:bodyPr>
          <a:lstStyle/>
          <a:p>
            <a:pPr algn="ctr"/>
            <a:r>
              <a:rPr lang="en-US" sz="1400" b="1" dirty="0">
                <a:solidFill>
                  <a:srgbClr val="FFFFFF"/>
                </a:solidFill>
                <a:latin typeface="Arial" panose="020B0604020202020204" pitchFamily="34" charset="0"/>
                <a:ea typeface="ＭＳ Ｐゴシック"/>
                <a:cs typeface="ＭＳ Ｐゴシック"/>
              </a:rPr>
              <a:t>Inclusion </a:t>
            </a:r>
            <a:r>
              <a:rPr lang="en-US" sz="1400" b="1" dirty="0" smtClean="0">
                <a:solidFill>
                  <a:srgbClr val="FFFFFF"/>
                </a:solidFill>
                <a:latin typeface="Arial" panose="020B0604020202020204" pitchFamily="34" charset="0"/>
                <a:ea typeface="ＭＳ Ｐゴシック"/>
                <a:cs typeface="ＭＳ Ｐゴシック"/>
              </a:rPr>
              <a:t>criteria</a:t>
            </a:r>
            <a:endParaRPr lang="en-US" sz="1400" b="1" dirty="0">
              <a:solidFill>
                <a:srgbClr val="FFFFFF"/>
              </a:solidFill>
              <a:latin typeface="Arial" panose="020B0604020202020204" pitchFamily="34" charset="0"/>
              <a:ea typeface="ＭＳ Ｐゴシック"/>
              <a:cs typeface="ＭＳ Ｐゴシック"/>
            </a:endParaRPr>
          </a:p>
        </p:txBody>
      </p:sp>
      <p:sp>
        <p:nvSpPr>
          <p:cNvPr id="36" name="Right Arrow 35"/>
          <p:cNvSpPr>
            <a:spLocks noChangeArrowheads="1"/>
          </p:cNvSpPr>
          <p:nvPr/>
        </p:nvSpPr>
        <p:spPr bwMode="auto">
          <a:xfrm rot="5400000">
            <a:off x="2291556" y="2956719"/>
            <a:ext cx="346075" cy="141288"/>
          </a:xfrm>
          <a:prstGeom prst="rightArrow">
            <a:avLst>
              <a:gd name="adj1" fmla="val 50000"/>
              <a:gd name="adj2" fmla="val 50186"/>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8"/>
              </a:srgbClr>
            </a:outerShdw>
          </a:effectLst>
        </p:spPr>
        <p:txBody>
          <a:bodyPr anchor="ctr"/>
          <a:lstStyle/>
          <a:p>
            <a:pPr algn="ctr" fontAlgn="auto">
              <a:spcBef>
                <a:spcPts val="0"/>
              </a:spcBef>
              <a:spcAft>
                <a:spcPts val="0"/>
              </a:spcAft>
              <a:defRPr/>
            </a:pPr>
            <a:endParaRPr lang="en-US" sz="2000" b="1">
              <a:solidFill>
                <a:schemeClr val="lt1"/>
              </a:solidFill>
              <a:latin typeface="+mn-lt"/>
            </a:endParaRPr>
          </a:p>
        </p:txBody>
      </p:sp>
      <p:sp>
        <p:nvSpPr>
          <p:cNvPr id="99" name="Rounded Rectangle 98"/>
          <p:cNvSpPr>
            <a:spLocks noChangeArrowheads="1"/>
          </p:cNvSpPr>
          <p:nvPr/>
        </p:nvSpPr>
        <p:spPr bwMode="auto">
          <a:xfrm>
            <a:off x="873125" y="5629275"/>
            <a:ext cx="3189288" cy="933450"/>
          </a:xfrm>
          <a:prstGeom prst="roundRect">
            <a:avLst>
              <a:gd name="adj" fmla="val 16667"/>
            </a:avLst>
          </a:prstGeom>
          <a:solidFill>
            <a:srgbClr val="77933C"/>
          </a:solidFill>
          <a:ln w="9525">
            <a:solidFill>
              <a:srgbClr val="FFFFFF"/>
            </a:solidFill>
            <a:round/>
            <a:headEnd/>
            <a:tailEnd/>
          </a:ln>
          <a:effectLst>
            <a:outerShdw blurRad="40000" dist="23000" dir="5400000" rotWithShape="0">
              <a:srgbClr val="808080">
                <a:alpha val="34998"/>
              </a:srgbClr>
            </a:outerShdw>
          </a:effectLst>
        </p:spPr>
        <p:txBody>
          <a:bodyPr anchor="ctr"/>
          <a:lstStyle/>
          <a:p>
            <a:pPr algn="ctr" fontAlgn="auto">
              <a:spcBef>
                <a:spcPts val="0"/>
              </a:spcBef>
              <a:spcAft>
                <a:spcPts val="0"/>
              </a:spcAft>
              <a:defRPr/>
            </a:pPr>
            <a:r>
              <a:rPr lang="en-US" sz="2000" b="1" dirty="0">
                <a:solidFill>
                  <a:schemeClr val="lt1"/>
                </a:solidFill>
                <a:latin typeface="+mn-lt"/>
              </a:rPr>
              <a:t>   </a:t>
            </a:r>
          </a:p>
        </p:txBody>
      </p:sp>
      <p:sp>
        <p:nvSpPr>
          <p:cNvPr id="22542" name="TextBox 22"/>
          <p:cNvSpPr txBox="1">
            <a:spLocks noChangeArrowheads="1"/>
          </p:cNvSpPr>
          <p:nvPr/>
        </p:nvSpPr>
        <p:spPr bwMode="auto">
          <a:xfrm>
            <a:off x="879375" y="5656621"/>
            <a:ext cx="3170239" cy="738663"/>
          </a:xfrm>
          <a:prstGeom prst="rect">
            <a:avLst/>
          </a:prstGeom>
          <a:noFill/>
          <a:ln w="9525">
            <a:noFill/>
            <a:miter lim="800000"/>
            <a:headEnd/>
            <a:tailEnd/>
          </a:ln>
        </p:spPr>
        <p:txBody>
          <a:bodyPr>
            <a:spAutoFit/>
          </a:bodyPr>
          <a:lstStyle/>
          <a:p>
            <a:pPr algn="ctr"/>
            <a:r>
              <a:rPr lang="en-US" sz="1400" b="1" dirty="0">
                <a:solidFill>
                  <a:schemeClr val="bg1"/>
                </a:solidFill>
                <a:latin typeface="Arial" panose="020B0604020202020204" pitchFamily="34" charset="0"/>
                <a:ea typeface="ＭＳ Ｐゴシック"/>
                <a:cs typeface="ＭＳ Ｐゴシック"/>
              </a:rPr>
              <a:t>14 prediction models implemented</a:t>
            </a:r>
          </a:p>
          <a:p>
            <a:pPr algn="ctr"/>
            <a:r>
              <a:rPr lang="en-US" sz="1400" b="1" dirty="0">
                <a:solidFill>
                  <a:schemeClr val="bg1"/>
                </a:solidFill>
                <a:latin typeface="Arial" panose="020B0604020202020204" pitchFamily="34" charset="0"/>
                <a:ea typeface="ＭＳ Ｐゴシック"/>
                <a:cs typeface="ＭＳ Ｐゴシック"/>
              </a:rPr>
              <a:t>100 pages documentation</a:t>
            </a:r>
          </a:p>
          <a:p>
            <a:pPr algn="ctr"/>
            <a:r>
              <a:rPr lang="en-US" sz="1400" b="1" i="1" dirty="0" err="1">
                <a:solidFill>
                  <a:schemeClr val="bg1"/>
                </a:solidFill>
                <a:latin typeface="Arial" panose="020B0604020202020204" pitchFamily="34" charset="0"/>
                <a:ea typeface="ＭＳ Ｐゴシック"/>
                <a:cs typeface="ＭＳ Ｐゴシック"/>
              </a:rPr>
              <a:t>survHD</a:t>
            </a:r>
            <a:r>
              <a:rPr lang="en-US" sz="1400" b="1" dirty="0">
                <a:solidFill>
                  <a:schemeClr val="bg1"/>
                </a:solidFill>
                <a:latin typeface="Arial" panose="020B0604020202020204" pitchFamily="34" charset="0"/>
                <a:ea typeface="ＭＳ Ｐゴシック"/>
                <a:cs typeface="ＭＳ Ｐゴシック"/>
              </a:rPr>
              <a:t> </a:t>
            </a:r>
            <a:r>
              <a:rPr lang="en-US" sz="1400" b="1" dirty="0" err="1" smtClean="0">
                <a:solidFill>
                  <a:schemeClr val="bg1"/>
                </a:solidFill>
                <a:latin typeface="Arial" panose="020B0604020202020204" pitchFamily="34" charset="0"/>
                <a:ea typeface="ＭＳ Ｐゴシック"/>
                <a:cs typeface="ＭＳ Ｐゴシック"/>
              </a:rPr>
              <a:t>bioconductor</a:t>
            </a:r>
            <a:r>
              <a:rPr lang="en-US" sz="1400" b="1" dirty="0" smtClean="0">
                <a:solidFill>
                  <a:schemeClr val="bg1"/>
                </a:solidFill>
                <a:latin typeface="Arial" panose="020B0604020202020204" pitchFamily="34" charset="0"/>
                <a:ea typeface="ＭＳ Ｐゴシック"/>
                <a:cs typeface="ＭＳ Ｐゴシック"/>
              </a:rPr>
              <a:t> </a:t>
            </a:r>
            <a:r>
              <a:rPr lang="en-US" sz="1400" b="1" dirty="0">
                <a:solidFill>
                  <a:schemeClr val="bg1"/>
                </a:solidFill>
                <a:latin typeface="Arial" panose="020B0604020202020204" pitchFamily="34" charset="0"/>
                <a:ea typeface="ＭＳ Ｐゴシック"/>
                <a:cs typeface="ＭＳ Ｐゴシック"/>
              </a:rPr>
              <a:t>package</a:t>
            </a:r>
          </a:p>
        </p:txBody>
      </p:sp>
      <p:sp>
        <p:nvSpPr>
          <p:cNvPr id="38" name="Right Arrow 37"/>
          <p:cNvSpPr>
            <a:spLocks noChangeArrowheads="1"/>
          </p:cNvSpPr>
          <p:nvPr/>
        </p:nvSpPr>
        <p:spPr bwMode="auto">
          <a:xfrm rot="5400000">
            <a:off x="2256631" y="5350669"/>
            <a:ext cx="415925" cy="141288"/>
          </a:xfrm>
          <a:prstGeom prst="rightArrow">
            <a:avLst>
              <a:gd name="adj1" fmla="val 50000"/>
              <a:gd name="adj2" fmla="val 50186"/>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8"/>
              </a:srgbClr>
            </a:outerShdw>
          </a:effectLst>
        </p:spPr>
        <p:txBody>
          <a:bodyPr anchor="ctr"/>
          <a:lstStyle/>
          <a:p>
            <a:pPr algn="ctr" fontAlgn="auto">
              <a:spcBef>
                <a:spcPts val="0"/>
              </a:spcBef>
              <a:spcAft>
                <a:spcPts val="0"/>
              </a:spcAft>
              <a:defRPr/>
            </a:pPr>
            <a:endParaRPr lang="en-US" sz="2000" b="1">
              <a:solidFill>
                <a:schemeClr val="lt1"/>
              </a:solidFill>
              <a:latin typeface="+mn-lt"/>
            </a:endParaRPr>
          </a:p>
        </p:txBody>
      </p:sp>
      <p:sp>
        <p:nvSpPr>
          <p:cNvPr id="105" name="Rounded Rectangle 104"/>
          <p:cNvSpPr>
            <a:spLocks noChangeArrowheads="1"/>
          </p:cNvSpPr>
          <p:nvPr/>
        </p:nvSpPr>
        <p:spPr bwMode="auto">
          <a:xfrm>
            <a:off x="4705350" y="5821363"/>
            <a:ext cx="4133850" cy="623887"/>
          </a:xfrm>
          <a:prstGeom prst="roundRect">
            <a:avLst>
              <a:gd name="adj" fmla="val 16667"/>
            </a:avLst>
          </a:prstGeom>
          <a:solidFill>
            <a:srgbClr val="77933C"/>
          </a:solidFill>
          <a:ln w="9525">
            <a:solidFill>
              <a:srgbClr val="FFFFFF"/>
            </a:solidFill>
            <a:round/>
            <a:headEnd/>
            <a:tailEnd/>
          </a:ln>
          <a:effectLst>
            <a:outerShdw blurRad="40000" dist="23000" dir="5400000" rotWithShape="0">
              <a:srgbClr val="808080">
                <a:alpha val="34998"/>
              </a:srgbClr>
            </a:outerShdw>
          </a:effectLst>
        </p:spPr>
        <p:txBody>
          <a:bodyPr anchor="ctr"/>
          <a:lstStyle/>
          <a:p>
            <a:pPr algn="ctr" fontAlgn="auto">
              <a:spcBef>
                <a:spcPts val="0"/>
              </a:spcBef>
              <a:spcAft>
                <a:spcPts val="0"/>
              </a:spcAft>
              <a:defRPr/>
            </a:pPr>
            <a:r>
              <a:rPr lang="en-US" sz="2000" b="1" dirty="0">
                <a:solidFill>
                  <a:schemeClr val="lt1"/>
                </a:solidFill>
                <a:latin typeface="+mn-lt"/>
              </a:rPr>
              <a:t>   </a:t>
            </a:r>
          </a:p>
        </p:txBody>
      </p:sp>
      <p:sp>
        <p:nvSpPr>
          <p:cNvPr id="22539" name="TextBox 22"/>
          <p:cNvSpPr txBox="1">
            <a:spLocks noChangeArrowheads="1"/>
          </p:cNvSpPr>
          <p:nvPr/>
        </p:nvSpPr>
        <p:spPr bwMode="auto">
          <a:xfrm>
            <a:off x="4664075" y="5821349"/>
            <a:ext cx="4133923" cy="523220"/>
          </a:xfrm>
          <a:prstGeom prst="rect">
            <a:avLst/>
          </a:prstGeom>
          <a:noFill/>
          <a:ln w="9525">
            <a:noFill/>
            <a:miter lim="800000"/>
            <a:headEnd/>
            <a:tailEnd/>
          </a:ln>
        </p:spPr>
        <p:txBody>
          <a:bodyPr>
            <a:spAutoFit/>
          </a:bodyPr>
          <a:lstStyle/>
          <a:p>
            <a:pPr algn="ctr"/>
            <a:r>
              <a:rPr lang="en-US" sz="1400" b="1" dirty="0">
                <a:solidFill>
                  <a:schemeClr val="bg1"/>
                </a:solidFill>
                <a:latin typeface="Arial" panose="020B0604020202020204" pitchFamily="34" charset="0"/>
                <a:ea typeface="ＭＳ Ｐゴシック"/>
                <a:cs typeface="ＭＳ Ｐゴシック"/>
              </a:rPr>
              <a:t>10 datasets, 1455 samples</a:t>
            </a:r>
          </a:p>
          <a:p>
            <a:pPr algn="ctr"/>
            <a:r>
              <a:rPr lang="en-US" sz="1400" b="1" i="1" dirty="0" err="1">
                <a:solidFill>
                  <a:schemeClr val="bg1"/>
                </a:solidFill>
                <a:latin typeface="Arial" panose="020B0604020202020204" pitchFamily="34" charset="0"/>
                <a:ea typeface="ＭＳ Ｐゴシック"/>
                <a:cs typeface="ＭＳ Ｐゴシック"/>
              </a:rPr>
              <a:t>curatedOvarianData</a:t>
            </a:r>
            <a:r>
              <a:rPr lang="en-US" sz="1400" b="1" dirty="0">
                <a:solidFill>
                  <a:schemeClr val="bg1"/>
                </a:solidFill>
                <a:latin typeface="Arial" panose="020B0604020202020204" pitchFamily="34" charset="0"/>
                <a:ea typeface="ＭＳ Ｐゴシック"/>
                <a:cs typeface="ＭＳ Ｐゴシック"/>
              </a:rPr>
              <a:t> </a:t>
            </a:r>
            <a:r>
              <a:rPr lang="en-US" sz="1400" b="1" dirty="0" err="1" smtClean="0">
                <a:solidFill>
                  <a:schemeClr val="bg1"/>
                </a:solidFill>
                <a:latin typeface="Arial" panose="020B0604020202020204" pitchFamily="34" charset="0"/>
                <a:ea typeface="ＭＳ Ｐゴシック"/>
                <a:cs typeface="ＭＳ Ｐゴシック"/>
              </a:rPr>
              <a:t>bioconductor</a:t>
            </a:r>
            <a:r>
              <a:rPr lang="en-US" sz="1400" b="1" dirty="0" smtClean="0">
                <a:solidFill>
                  <a:schemeClr val="bg1"/>
                </a:solidFill>
                <a:latin typeface="Arial" panose="020B0604020202020204" pitchFamily="34" charset="0"/>
                <a:ea typeface="ＭＳ Ｐゴシック"/>
                <a:cs typeface="ＭＳ Ｐゴシック"/>
              </a:rPr>
              <a:t> </a:t>
            </a:r>
            <a:r>
              <a:rPr lang="en-US" sz="1400" b="1" dirty="0">
                <a:solidFill>
                  <a:schemeClr val="bg1"/>
                </a:solidFill>
                <a:latin typeface="Arial" panose="020B0604020202020204" pitchFamily="34" charset="0"/>
                <a:ea typeface="ＭＳ Ｐゴシック"/>
                <a:cs typeface="ＭＳ Ｐゴシック"/>
              </a:rPr>
              <a:t>package</a:t>
            </a:r>
          </a:p>
        </p:txBody>
      </p:sp>
      <p:sp>
        <p:nvSpPr>
          <p:cNvPr id="39" name="Right Arrow 38"/>
          <p:cNvSpPr>
            <a:spLocks noChangeArrowheads="1"/>
          </p:cNvSpPr>
          <p:nvPr/>
        </p:nvSpPr>
        <p:spPr bwMode="auto">
          <a:xfrm rot="5400000">
            <a:off x="6452394" y="5431632"/>
            <a:ext cx="596900" cy="182562"/>
          </a:xfrm>
          <a:prstGeom prst="rightArrow">
            <a:avLst>
              <a:gd name="adj1" fmla="val 50000"/>
              <a:gd name="adj2" fmla="val 50186"/>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8"/>
              </a:srgbClr>
            </a:outerShdw>
          </a:effectLst>
        </p:spPr>
        <p:txBody>
          <a:bodyPr anchor="ctr"/>
          <a:lstStyle/>
          <a:p>
            <a:pPr algn="ctr" fontAlgn="auto">
              <a:spcBef>
                <a:spcPts val="0"/>
              </a:spcBef>
              <a:spcAft>
                <a:spcPts val="0"/>
              </a:spcAft>
              <a:defRPr/>
            </a:pPr>
            <a:endParaRPr lang="en-US" sz="2000" b="1">
              <a:solidFill>
                <a:schemeClr val="lt1"/>
              </a:solidFill>
              <a:latin typeface="+mn-lt"/>
            </a:endParaRPr>
          </a:p>
        </p:txBody>
      </p:sp>
    </p:spTree>
    <p:custDataLst>
      <p:tags r:id="rId1"/>
    </p:custDataLst>
    <p:extLst>
      <p:ext uri="{BB962C8B-B14F-4D97-AF65-F5344CB8AC3E}">
        <p14:creationId xmlns:p14="http://schemas.microsoft.com/office/powerpoint/2010/main" val="2473611353"/>
      </p:ext>
    </p:extLst>
  </p:cSld>
  <p:clrMapOvr>
    <a:masterClrMapping/>
  </p:clrMapOvr>
  <p:transition spd="slow" advTm="246954"/>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8328"/>
            <a:ext cx="9144000" cy="1143000"/>
          </a:xfrm>
          <a:noFill/>
        </p:spPr>
        <p:txBody>
          <a:bodyPr rtlCol="0">
            <a:noAutofit/>
          </a:bodyPr>
          <a:lstStyle/>
          <a:p>
            <a:pPr fontAlgn="auto">
              <a:spcAft>
                <a:spcPts val="0"/>
              </a:spcAft>
              <a:defRPr/>
            </a:pPr>
            <a:r>
              <a:rPr lang="en-US" sz="3600" dirty="0" smtClean="0"/>
              <a:t>Assessment of Prognostic Signatures</a:t>
            </a:r>
            <a:endParaRPr lang="en-US" sz="3600" dirty="0"/>
          </a:p>
        </p:txBody>
      </p:sp>
      <p:pic>
        <p:nvPicPr>
          <p:cNvPr id="24578" name="Content Placeholder 4"/>
          <p:cNvPicPr>
            <a:picLocks noGrp="1" noChangeAspect="1"/>
          </p:cNvPicPr>
          <p:nvPr>
            <p:ph idx="1"/>
          </p:nvPr>
        </p:nvPicPr>
        <p:blipFill rotWithShape="1">
          <a:blip r:embed="rId3"/>
          <a:srcRect l="-3740" t="-2241" r="41718" b="-14274"/>
          <a:stretch/>
        </p:blipFill>
        <p:spPr>
          <a:xfrm>
            <a:off x="149421" y="1754189"/>
            <a:ext cx="5103617" cy="4703762"/>
          </a:xfrm>
          <a:solidFill>
            <a:schemeClr val="bg1"/>
          </a:solidFill>
        </p:spPr>
      </p:pic>
      <p:grpSp>
        <p:nvGrpSpPr>
          <p:cNvPr id="24580" name="Group 9"/>
          <p:cNvGrpSpPr>
            <a:grpSpLocks/>
          </p:cNvGrpSpPr>
          <p:nvPr/>
        </p:nvGrpSpPr>
        <p:grpSpPr bwMode="auto">
          <a:xfrm>
            <a:off x="5253038" y="1714500"/>
            <a:ext cx="3890962" cy="4468813"/>
            <a:chOff x="5253641" y="1753985"/>
            <a:chExt cx="3890359" cy="4469464"/>
          </a:xfrm>
          <a:noFill/>
        </p:grpSpPr>
        <p:grpSp>
          <p:nvGrpSpPr>
            <p:cNvPr id="24612" name="Group 8"/>
            <p:cNvGrpSpPr>
              <a:grpSpLocks/>
            </p:cNvGrpSpPr>
            <p:nvPr/>
          </p:nvGrpSpPr>
          <p:grpSpPr bwMode="auto">
            <a:xfrm>
              <a:off x="5253641" y="1753985"/>
              <a:ext cx="3890359" cy="4389122"/>
              <a:chOff x="5253641" y="1753985"/>
              <a:chExt cx="3890359" cy="4389122"/>
            </a:xfrm>
            <a:grpFill/>
          </p:grpSpPr>
          <p:sp>
            <p:nvSpPr>
              <p:cNvPr id="3" name="Rectangle 2"/>
              <p:cNvSpPr/>
              <p:nvPr/>
            </p:nvSpPr>
            <p:spPr>
              <a:xfrm>
                <a:off x="5418715" y="1753985"/>
                <a:ext cx="3725285" cy="21942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300" b="1" dirty="0">
                    <a:solidFill>
                      <a:schemeClr val="bg1"/>
                    </a:solidFill>
                    <a:cs typeface="Courier New" pitchFamily="49" charset="0"/>
                  </a:rPr>
                  <a:t>C-Index = </a:t>
                </a:r>
                <a:r>
                  <a:rPr lang="en-US" sz="1300" b="1" dirty="0" err="1">
                    <a:solidFill>
                      <a:schemeClr val="bg1"/>
                    </a:solidFill>
                    <a:cs typeface="Courier New" pitchFamily="49" charset="0"/>
                  </a:rPr>
                  <a:t>Pr</a:t>
                </a:r>
                <a:r>
                  <a:rPr lang="en-US" sz="1300" b="1" dirty="0">
                    <a:solidFill>
                      <a:schemeClr val="bg1"/>
                    </a:solidFill>
                    <a:cs typeface="Courier New" pitchFamily="49" charset="0"/>
                  </a:rPr>
                  <a:t>(g(Z</a:t>
                </a:r>
                <a:r>
                  <a:rPr lang="en-US" sz="1300" b="1" baseline="-25000" dirty="0">
                    <a:solidFill>
                      <a:schemeClr val="bg1"/>
                    </a:solidFill>
                    <a:cs typeface="Courier New" pitchFamily="49" charset="0"/>
                  </a:rPr>
                  <a:t>1</a:t>
                </a:r>
                <a:r>
                  <a:rPr lang="en-US" sz="1300" b="1" dirty="0">
                    <a:solidFill>
                      <a:schemeClr val="bg1"/>
                    </a:solidFill>
                    <a:cs typeface="Courier New" pitchFamily="49" charset="0"/>
                  </a:rPr>
                  <a:t>)&gt;g(Z</a:t>
                </a:r>
                <a:r>
                  <a:rPr lang="en-US" sz="1300" b="1" baseline="-25000" dirty="0">
                    <a:solidFill>
                      <a:schemeClr val="bg1"/>
                    </a:solidFill>
                    <a:cs typeface="Courier New" pitchFamily="49" charset="0"/>
                  </a:rPr>
                  <a:t>2</a:t>
                </a:r>
                <a:r>
                  <a:rPr lang="en-US" sz="1300" b="1" dirty="0">
                    <a:solidFill>
                      <a:schemeClr val="bg1"/>
                    </a:solidFill>
                    <a:cs typeface="Courier New" pitchFamily="49" charset="0"/>
                  </a:rPr>
                  <a:t>) | T</a:t>
                </a:r>
                <a:r>
                  <a:rPr lang="en-US" sz="1300" b="1" baseline="-25000" dirty="0">
                    <a:solidFill>
                      <a:schemeClr val="bg1"/>
                    </a:solidFill>
                    <a:cs typeface="Courier New" pitchFamily="49" charset="0"/>
                  </a:rPr>
                  <a:t>2</a:t>
                </a:r>
                <a:r>
                  <a:rPr lang="en-US" sz="1300" b="1" dirty="0">
                    <a:solidFill>
                      <a:schemeClr val="bg1"/>
                    </a:solidFill>
                    <a:cs typeface="Courier New" pitchFamily="49" charset="0"/>
                  </a:rPr>
                  <a:t>&gt;T</a:t>
                </a:r>
                <a:r>
                  <a:rPr lang="en-US" sz="1300" b="1" baseline="-25000" dirty="0">
                    <a:solidFill>
                      <a:schemeClr val="bg1"/>
                    </a:solidFill>
                    <a:cs typeface="Courier New" pitchFamily="49" charset="0"/>
                  </a:rPr>
                  <a:t>1</a:t>
                </a:r>
                <a:r>
                  <a:rPr lang="en-US" sz="1300" b="1" dirty="0">
                    <a:solidFill>
                      <a:schemeClr val="bg1"/>
                    </a:solidFill>
                    <a:cs typeface="Courier New" pitchFamily="49" charset="0"/>
                  </a:rPr>
                  <a:t>)</a:t>
                </a:r>
              </a:p>
              <a:p>
                <a:pPr fontAlgn="auto">
                  <a:spcBef>
                    <a:spcPts val="0"/>
                  </a:spcBef>
                  <a:spcAft>
                    <a:spcPts val="0"/>
                  </a:spcAft>
                  <a:defRPr/>
                </a:pPr>
                <a:endParaRPr lang="en-US" sz="1300" b="1" dirty="0">
                  <a:solidFill>
                    <a:schemeClr val="bg1"/>
                  </a:solidFill>
                </a:endParaRPr>
              </a:p>
              <a:p>
                <a:pPr fontAlgn="auto">
                  <a:spcBef>
                    <a:spcPts val="0"/>
                  </a:spcBef>
                  <a:spcAft>
                    <a:spcPts val="0"/>
                  </a:spcAft>
                  <a:defRPr/>
                </a:pPr>
                <a:r>
                  <a:rPr lang="en-US" sz="1300" b="1" dirty="0">
                    <a:solidFill>
                      <a:schemeClr val="bg1"/>
                    </a:solidFill>
                    <a:cs typeface="Courier New" pitchFamily="49" charset="0"/>
                  </a:rPr>
                  <a:t>  </a:t>
                </a:r>
                <a:r>
                  <a:rPr lang="en-US" sz="1300" b="1" dirty="0" smtClean="0">
                    <a:solidFill>
                      <a:schemeClr val="bg1"/>
                    </a:solidFill>
                    <a:cs typeface="Courier New" pitchFamily="49" charset="0"/>
                  </a:rPr>
                  <a:t>T</a:t>
                </a:r>
                <a:r>
                  <a:rPr lang="en-US" sz="1300" b="1" baseline="-25000" dirty="0" smtClean="0">
                    <a:solidFill>
                      <a:schemeClr val="bg1"/>
                    </a:solidFill>
                    <a:cs typeface="Courier New" pitchFamily="49" charset="0"/>
                  </a:rPr>
                  <a:t>1</a:t>
                </a:r>
                <a:r>
                  <a:rPr lang="en-US" sz="1300" b="1" dirty="0">
                    <a:solidFill>
                      <a:schemeClr val="bg1"/>
                    </a:solidFill>
                    <a:cs typeface="Courier New" pitchFamily="49" charset="0"/>
                  </a:rPr>
                  <a:t>, T</a:t>
                </a:r>
                <a:r>
                  <a:rPr lang="en-US" sz="1300" b="1" baseline="-25000" dirty="0">
                    <a:solidFill>
                      <a:schemeClr val="bg1"/>
                    </a:solidFill>
                    <a:cs typeface="Courier New" pitchFamily="49" charset="0"/>
                  </a:rPr>
                  <a:t>2 </a:t>
                </a:r>
                <a:r>
                  <a:rPr lang="en-US" sz="1300" b="1" dirty="0">
                    <a:solidFill>
                      <a:schemeClr val="bg1"/>
                    </a:solidFill>
                  </a:rPr>
                  <a:t>= times to death of two patients</a:t>
                </a:r>
              </a:p>
              <a:p>
                <a:pPr fontAlgn="auto">
                  <a:spcBef>
                    <a:spcPts val="0"/>
                  </a:spcBef>
                  <a:spcAft>
                    <a:spcPts val="0"/>
                  </a:spcAft>
                  <a:defRPr/>
                </a:pPr>
                <a:r>
                  <a:rPr lang="en-US" sz="1300" b="1" dirty="0">
                    <a:solidFill>
                      <a:schemeClr val="bg1"/>
                    </a:solidFill>
                    <a:cs typeface="Courier New" pitchFamily="49" charset="0"/>
                  </a:rPr>
                  <a:t>  </a:t>
                </a:r>
                <a:r>
                  <a:rPr lang="en-US" sz="1300" b="1" dirty="0" smtClean="0">
                    <a:solidFill>
                      <a:schemeClr val="bg1"/>
                    </a:solidFill>
                    <a:cs typeface="Courier New" pitchFamily="49" charset="0"/>
                  </a:rPr>
                  <a:t>g(Z</a:t>
                </a:r>
                <a:r>
                  <a:rPr lang="en-US" sz="1300" b="1" baseline="-25000" dirty="0" smtClean="0">
                    <a:solidFill>
                      <a:schemeClr val="bg1"/>
                    </a:solidFill>
                    <a:cs typeface="Courier New" pitchFamily="49" charset="0"/>
                  </a:rPr>
                  <a:t>1</a:t>
                </a:r>
                <a:r>
                  <a:rPr lang="en-US" sz="1300" b="1" dirty="0">
                    <a:solidFill>
                      <a:schemeClr val="bg1"/>
                    </a:solidFill>
                    <a:cs typeface="Courier New" pitchFamily="49" charset="0"/>
                  </a:rPr>
                  <a:t>), g(Z</a:t>
                </a:r>
                <a:r>
                  <a:rPr lang="en-US" sz="1300" b="1" baseline="-25000" dirty="0">
                    <a:solidFill>
                      <a:schemeClr val="bg1"/>
                    </a:solidFill>
                    <a:cs typeface="Courier New" pitchFamily="49" charset="0"/>
                  </a:rPr>
                  <a:t>2</a:t>
                </a:r>
                <a:r>
                  <a:rPr lang="en-US" sz="1300" b="1" dirty="0">
                    <a:solidFill>
                      <a:schemeClr val="bg1"/>
                    </a:solidFill>
                    <a:cs typeface="Courier New" pitchFamily="49" charset="0"/>
                  </a:rPr>
                  <a:t>) </a:t>
                </a:r>
                <a:r>
                  <a:rPr lang="en-US" sz="1300" b="1" dirty="0">
                    <a:solidFill>
                      <a:schemeClr val="bg1"/>
                    </a:solidFill>
                  </a:rPr>
                  <a:t>= predicted risk scores</a:t>
                </a:r>
              </a:p>
              <a:p>
                <a:pPr fontAlgn="auto">
                  <a:spcBef>
                    <a:spcPts val="0"/>
                  </a:spcBef>
                  <a:spcAft>
                    <a:spcPts val="0"/>
                  </a:spcAft>
                  <a:defRPr/>
                </a:pPr>
                <a:endParaRPr lang="en-US" sz="1300" b="1" dirty="0">
                  <a:solidFill>
                    <a:schemeClr val="bg1"/>
                  </a:solidFill>
                </a:endParaRPr>
              </a:p>
              <a:p>
                <a:pPr fontAlgn="auto">
                  <a:spcBef>
                    <a:spcPts val="0"/>
                  </a:spcBef>
                  <a:spcAft>
                    <a:spcPts val="0"/>
                  </a:spcAft>
                  <a:defRPr/>
                </a:pPr>
                <a:r>
                  <a:rPr lang="en-US" sz="1300" b="1" dirty="0">
                    <a:solidFill>
                      <a:schemeClr val="bg1"/>
                    </a:solidFill>
                  </a:rPr>
                  <a:t>    </a:t>
                </a:r>
                <a:r>
                  <a:rPr lang="en-US" sz="1300" b="1" dirty="0" smtClean="0">
                    <a:solidFill>
                      <a:schemeClr val="bg1"/>
                    </a:solidFill>
                  </a:rPr>
                  <a:t>C = 0.5 </a:t>
                </a:r>
                <a:r>
                  <a:rPr lang="en-US" sz="1300" b="1" dirty="0">
                    <a:solidFill>
                      <a:schemeClr val="bg1"/>
                    </a:solidFill>
                  </a:rPr>
                  <a:t>expectation for random prediction</a:t>
                </a:r>
              </a:p>
              <a:p>
                <a:pPr fontAlgn="auto">
                  <a:spcBef>
                    <a:spcPts val="0"/>
                  </a:spcBef>
                  <a:spcAft>
                    <a:spcPts val="0"/>
                  </a:spcAft>
                  <a:defRPr/>
                </a:pPr>
                <a:r>
                  <a:rPr lang="en-US" sz="1300" b="1" dirty="0">
                    <a:solidFill>
                      <a:schemeClr val="bg1"/>
                    </a:solidFill>
                  </a:rPr>
                  <a:t>    </a:t>
                </a:r>
                <a:r>
                  <a:rPr lang="en-US" sz="1300" b="1" dirty="0" smtClean="0">
                    <a:solidFill>
                      <a:schemeClr val="bg1"/>
                    </a:solidFill>
                  </a:rPr>
                  <a:t>C = 1 </a:t>
                </a:r>
                <a:r>
                  <a:rPr lang="en-US" sz="1300" b="1" dirty="0">
                    <a:solidFill>
                      <a:schemeClr val="bg1"/>
                    </a:solidFill>
                  </a:rPr>
                  <a:t>if the exact order of all deaths is </a:t>
                </a:r>
                <a:r>
                  <a:rPr lang="en-US" sz="1300" b="1" dirty="0" smtClean="0">
                    <a:solidFill>
                      <a:schemeClr val="bg1"/>
                    </a:solidFill>
                  </a:rPr>
                  <a:t/>
                </a:r>
                <a:br>
                  <a:rPr lang="en-US" sz="1300" b="1" dirty="0" smtClean="0">
                    <a:solidFill>
                      <a:schemeClr val="bg1"/>
                    </a:solidFill>
                  </a:rPr>
                </a:br>
                <a:r>
                  <a:rPr lang="en-US" sz="1300" b="1" dirty="0" smtClean="0">
                    <a:solidFill>
                      <a:schemeClr val="bg1"/>
                    </a:solidFill>
                  </a:rPr>
                  <a:t>    predicted</a:t>
                </a:r>
                <a:endParaRPr lang="en-US" sz="1300" b="1" dirty="0">
                  <a:solidFill>
                    <a:schemeClr val="bg1"/>
                  </a:solidFill>
                </a:endParaRPr>
              </a:p>
            </p:txBody>
          </p:sp>
          <p:sp>
            <p:nvSpPr>
              <p:cNvPr id="6" name="Rectangle 5"/>
              <p:cNvSpPr/>
              <p:nvPr/>
            </p:nvSpPr>
            <p:spPr>
              <a:xfrm>
                <a:off x="5253641" y="3948229"/>
                <a:ext cx="1782486" cy="21942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solidFill>
                    <a:schemeClr val="bg1"/>
                  </a:solidFill>
                </a:endParaRPr>
              </a:p>
            </p:txBody>
          </p:sp>
        </p:grpSp>
        <p:sp>
          <p:nvSpPr>
            <p:cNvPr id="7" name="Rectangle 6"/>
            <p:cNvSpPr/>
            <p:nvPr/>
          </p:nvSpPr>
          <p:spPr>
            <a:xfrm>
              <a:off x="7036127" y="4599199"/>
              <a:ext cx="1784073" cy="1624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solidFill>
                  <a:schemeClr val="bg1"/>
                </a:solidFill>
              </a:endParaRPr>
            </a:p>
          </p:txBody>
        </p:sp>
      </p:grpSp>
      <p:grpSp>
        <p:nvGrpSpPr>
          <p:cNvPr id="24581" name="Group 12"/>
          <p:cNvGrpSpPr>
            <a:grpSpLocks/>
          </p:cNvGrpSpPr>
          <p:nvPr/>
        </p:nvGrpSpPr>
        <p:grpSpPr bwMode="auto">
          <a:xfrm>
            <a:off x="-7937" y="1754188"/>
            <a:ext cx="5260975" cy="4256396"/>
            <a:chOff x="-7523" y="1753985"/>
            <a:chExt cx="5260549" cy="4257017"/>
          </a:xfrm>
          <a:noFill/>
        </p:grpSpPr>
        <p:sp>
          <p:nvSpPr>
            <p:cNvPr id="24608" name="TextBox 37"/>
            <p:cNvSpPr txBox="1">
              <a:spLocks noChangeArrowheads="1"/>
            </p:cNvSpPr>
            <p:nvPr/>
          </p:nvSpPr>
          <p:spPr bwMode="auto">
            <a:xfrm>
              <a:off x="93868" y="5733963"/>
              <a:ext cx="5159158" cy="277039"/>
            </a:xfrm>
            <a:prstGeom prst="rect">
              <a:avLst/>
            </a:prstGeom>
            <a:grpFill/>
            <a:ln w="9525">
              <a:noFill/>
              <a:miter lim="800000"/>
              <a:headEnd/>
              <a:tailEnd/>
            </a:ln>
          </p:spPr>
          <p:txBody>
            <a:bodyPr wrap="square">
              <a:spAutoFit/>
            </a:bodyPr>
            <a:lstStyle/>
            <a:p>
              <a:pPr algn="ctr"/>
              <a:r>
                <a:rPr lang="en-US" sz="1200" b="1" dirty="0" smtClean="0">
                  <a:latin typeface="Arial" panose="020B0604020202020204" pitchFamily="34" charset="0"/>
                </a:rPr>
                <a:t>10 </a:t>
              </a:r>
              <a:r>
                <a:rPr lang="en-US" sz="1200" b="1" dirty="0">
                  <a:latin typeface="Arial" panose="020B0604020202020204" pitchFamily="34" charset="0"/>
                </a:rPr>
                <a:t>microarray datasets</a:t>
              </a:r>
            </a:p>
          </p:txBody>
        </p:sp>
        <p:sp>
          <p:nvSpPr>
            <p:cNvPr id="24609" name="TextBox 38"/>
            <p:cNvSpPr txBox="1">
              <a:spLocks noChangeArrowheads="1"/>
            </p:cNvSpPr>
            <p:nvPr/>
          </p:nvSpPr>
          <p:spPr bwMode="auto">
            <a:xfrm rot="16200000">
              <a:off x="-1220300" y="3519549"/>
              <a:ext cx="3047999" cy="276977"/>
            </a:xfrm>
            <a:prstGeom prst="rect">
              <a:avLst/>
            </a:prstGeom>
            <a:grpFill/>
            <a:ln w="9525">
              <a:noFill/>
              <a:miter lim="800000"/>
              <a:headEnd/>
              <a:tailEnd/>
            </a:ln>
          </p:spPr>
          <p:txBody>
            <a:bodyPr>
              <a:spAutoFit/>
            </a:bodyPr>
            <a:lstStyle/>
            <a:p>
              <a:pPr algn="ctr"/>
              <a:r>
                <a:rPr lang="en-US" sz="1200" b="1" dirty="0">
                  <a:latin typeface="Arial" panose="020B0604020202020204" pitchFamily="34" charset="0"/>
                </a:rPr>
                <a:t>14 prognostic signatures</a:t>
              </a:r>
            </a:p>
          </p:txBody>
        </p:sp>
        <p:sp>
          <p:nvSpPr>
            <p:cNvPr id="11" name="Rectangle 10"/>
            <p:cNvSpPr/>
            <p:nvPr/>
          </p:nvSpPr>
          <p:spPr>
            <a:xfrm>
              <a:off x="368684" y="1753985"/>
              <a:ext cx="1676264" cy="2445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40" name="Rectangle 39"/>
            <p:cNvSpPr/>
            <p:nvPr/>
          </p:nvSpPr>
          <p:spPr>
            <a:xfrm rot="19176091">
              <a:off x="-7523" y="5359723"/>
              <a:ext cx="1627056" cy="2857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grpSp>
      <p:grpSp>
        <p:nvGrpSpPr>
          <p:cNvPr id="28" name="Group 27"/>
          <p:cNvGrpSpPr>
            <a:grpSpLocks/>
          </p:cNvGrpSpPr>
          <p:nvPr/>
        </p:nvGrpSpPr>
        <p:grpSpPr bwMode="auto">
          <a:xfrm>
            <a:off x="3179763" y="2978150"/>
            <a:ext cx="4805362" cy="3725863"/>
            <a:chOff x="3179036" y="2978440"/>
            <a:chExt cx="4805783" cy="3726009"/>
          </a:xfrm>
          <a:noFill/>
        </p:grpSpPr>
        <p:grpSp>
          <p:nvGrpSpPr>
            <p:cNvPr id="24597" name="Group 25"/>
            <p:cNvGrpSpPr>
              <a:grpSpLocks/>
            </p:cNvGrpSpPr>
            <p:nvPr/>
          </p:nvGrpSpPr>
          <p:grpSpPr bwMode="auto">
            <a:xfrm>
              <a:off x="3179036" y="2978440"/>
              <a:ext cx="4805783" cy="3726009"/>
              <a:chOff x="3179036" y="2978440"/>
              <a:chExt cx="4805783" cy="3726009"/>
            </a:xfrm>
            <a:grpFill/>
          </p:grpSpPr>
          <p:sp>
            <p:nvSpPr>
              <p:cNvPr id="8" name="Rectangle 7"/>
              <p:cNvSpPr/>
              <p:nvPr/>
            </p:nvSpPr>
            <p:spPr>
              <a:xfrm>
                <a:off x="3179036" y="2991140"/>
                <a:ext cx="315940" cy="187332"/>
              </a:xfrm>
              <a:prstGeom prst="rect">
                <a:avLst/>
              </a:prstGeom>
              <a:grp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grpSp>
            <p:nvGrpSpPr>
              <p:cNvPr id="24600" name="Group 17"/>
              <p:cNvGrpSpPr>
                <a:grpSpLocks/>
              </p:cNvGrpSpPr>
              <p:nvPr/>
            </p:nvGrpSpPr>
            <p:grpSpPr bwMode="auto">
              <a:xfrm>
                <a:off x="5962930" y="4895204"/>
                <a:ext cx="2021889" cy="1809245"/>
                <a:chOff x="5962930" y="4895204"/>
                <a:chExt cx="2021889" cy="1809245"/>
              </a:xfrm>
              <a:grpFill/>
            </p:grpSpPr>
            <p:grpSp>
              <p:nvGrpSpPr>
                <p:cNvPr id="24603" name="Group 14"/>
                <p:cNvGrpSpPr>
                  <a:grpSpLocks/>
                </p:cNvGrpSpPr>
                <p:nvPr/>
              </p:nvGrpSpPr>
              <p:grpSpPr bwMode="auto">
                <a:xfrm>
                  <a:off x="6247721" y="4895204"/>
                  <a:ext cx="1737098" cy="1563024"/>
                  <a:chOff x="6247721" y="4895204"/>
                  <a:chExt cx="1737098" cy="1563024"/>
                </a:xfrm>
                <a:grpFill/>
              </p:grpSpPr>
              <p:pic>
                <p:nvPicPr>
                  <p:cNvPr id="24606" name="Content Placeholder 5" descr="Screen Clipping"/>
                  <p:cNvPicPr>
                    <a:picLocks noChangeAspect="1"/>
                  </p:cNvPicPr>
                  <p:nvPr/>
                </p:nvPicPr>
                <p:blipFill>
                  <a:blip r:embed="rId4"/>
                  <a:srcRect l="54655" t="8170" b="11902"/>
                  <a:stretch>
                    <a:fillRect/>
                  </a:stretch>
                </p:blipFill>
                <p:spPr bwMode="auto">
                  <a:xfrm>
                    <a:off x="6247721" y="4895204"/>
                    <a:ext cx="1737098" cy="1563024"/>
                  </a:xfrm>
                  <a:prstGeom prst="rect">
                    <a:avLst/>
                  </a:prstGeom>
                  <a:grpFill/>
                  <a:ln w="9525">
                    <a:noFill/>
                    <a:miter lim="800000"/>
                    <a:headEnd/>
                    <a:tailEnd/>
                  </a:ln>
                </p:spPr>
              </p:pic>
              <p:sp>
                <p:nvSpPr>
                  <p:cNvPr id="14" name="Rectangle 13"/>
                  <p:cNvSpPr/>
                  <p:nvPr/>
                </p:nvSpPr>
                <p:spPr>
                  <a:xfrm>
                    <a:off x="6552769" y="5605856"/>
                    <a:ext cx="482642" cy="5318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grpSp>
            <p:sp>
              <p:nvSpPr>
                <p:cNvPr id="24604" name="TextBox 15"/>
                <p:cNvSpPr txBox="1">
                  <a:spLocks noChangeArrowheads="1"/>
                </p:cNvSpPr>
                <p:nvPr/>
              </p:nvSpPr>
              <p:spPr bwMode="auto">
                <a:xfrm>
                  <a:off x="6958343" y="6458228"/>
                  <a:ext cx="470000" cy="246221"/>
                </a:xfrm>
                <a:prstGeom prst="rect">
                  <a:avLst/>
                </a:prstGeom>
                <a:grpFill/>
                <a:ln w="9525">
                  <a:noFill/>
                  <a:miter lim="800000"/>
                  <a:headEnd/>
                  <a:tailEnd/>
                </a:ln>
              </p:spPr>
              <p:txBody>
                <a:bodyPr wrap="none">
                  <a:spAutoFit/>
                </a:bodyPr>
                <a:lstStyle/>
                <a:p>
                  <a:r>
                    <a:rPr lang="en-US" sz="1000" dirty="0">
                      <a:solidFill>
                        <a:schemeClr val="bg1"/>
                      </a:solidFill>
                      <a:latin typeface="Arial" panose="020B0604020202020204" pitchFamily="34" charset="0"/>
                    </a:rPr>
                    <a:t>Time</a:t>
                  </a:r>
                </a:p>
              </p:txBody>
            </p:sp>
            <p:sp>
              <p:nvSpPr>
                <p:cNvPr id="24605" name="TextBox 20"/>
                <p:cNvSpPr txBox="1">
                  <a:spLocks noChangeArrowheads="1"/>
                </p:cNvSpPr>
                <p:nvPr/>
              </p:nvSpPr>
              <p:spPr bwMode="auto">
                <a:xfrm rot="-5400000">
                  <a:off x="5766081" y="5490976"/>
                  <a:ext cx="639919" cy="246221"/>
                </a:xfrm>
                <a:prstGeom prst="rect">
                  <a:avLst/>
                </a:prstGeom>
                <a:grpFill/>
                <a:ln w="9525">
                  <a:noFill/>
                  <a:miter lim="800000"/>
                  <a:headEnd/>
                  <a:tailEnd/>
                </a:ln>
              </p:spPr>
              <p:txBody>
                <a:bodyPr wrap="none">
                  <a:spAutoFit/>
                </a:bodyPr>
                <a:lstStyle/>
                <a:p>
                  <a:r>
                    <a:rPr lang="en-US" sz="1000" dirty="0">
                      <a:solidFill>
                        <a:schemeClr val="bg1"/>
                      </a:solidFill>
                      <a:latin typeface="Arial" panose="020B0604020202020204" pitchFamily="34" charset="0"/>
                    </a:rPr>
                    <a:t>Survival</a:t>
                  </a:r>
                </a:p>
              </p:txBody>
            </p:sp>
          </p:grpSp>
          <p:cxnSp>
            <p:nvCxnSpPr>
              <p:cNvPr id="20" name="Straight Connector 19"/>
              <p:cNvCxnSpPr/>
              <p:nvPr/>
            </p:nvCxnSpPr>
            <p:spPr>
              <a:xfrm>
                <a:off x="3179036" y="3178473"/>
                <a:ext cx="2538634" cy="2694094"/>
              </a:xfrm>
              <a:prstGeom prst="line">
                <a:avLst/>
              </a:prstGeom>
              <a:grpFill/>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494976" y="2978440"/>
                <a:ext cx="3119711" cy="1547874"/>
              </a:xfrm>
              <a:prstGeom prst="line">
                <a:avLst/>
              </a:prstGeom>
              <a:grpFill/>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598" name="TextBox 32"/>
            <p:cNvSpPr txBox="1">
              <a:spLocks noChangeArrowheads="1"/>
            </p:cNvSpPr>
            <p:nvPr/>
          </p:nvSpPr>
          <p:spPr bwMode="auto">
            <a:xfrm>
              <a:off x="6292969" y="4659463"/>
              <a:ext cx="1678665" cy="261610"/>
            </a:xfrm>
            <a:prstGeom prst="rect">
              <a:avLst/>
            </a:prstGeom>
            <a:grpFill/>
            <a:ln w="9525">
              <a:noFill/>
              <a:miter lim="800000"/>
              <a:headEnd/>
              <a:tailEnd/>
            </a:ln>
          </p:spPr>
          <p:txBody>
            <a:bodyPr wrap="none">
              <a:spAutoFit/>
            </a:bodyPr>
            <a:lstStyle/>
            <a:p>
              <a:r>
                <a:rPr lang="en-US" sz="1100" b="1" dirty="0">
                  <a:solidFill>
                    <a:schemeClr val="bg1"/>
                  </a:solidFill>
                  <a:latin typeface="Arial" panose="020B0604020202020204" pitchFamily="34" charset="0"/>
                </a:rPr>
                <a:t>Kaplan-Meier estimate</a:t>
              </a:r>
            </a:p>
          </p:txBody>
        </p:sp>
      </p:grpSp>
      <p:pic>
        <p:nvPicPr>
          <p:cNvPr id="37" name="Picture 36" descr="Screen Clipping"/>
          <p:cNvPicPr>
            <a:picLocks noChangeAspect="1"/>
          </p:cNvPicPr>
          <p:nvPr/>
        </p:nvPicPr>
        <p:blipFill>
          <a:blip r:embed="rId5"/>
          <a:srcRect/>
          <a:stretch>
            <a:fillRect/>
          </a:stretch>
        </p:blipFill>
        <p:spPr bwMode="auto">
          <a:xfrm>
            <a:off x="419912" y="5990616"/>
            <a:ext cx="2097088" cy="238125"/>
          </a:xfrm>
          <a:prstGeom prst="rect">
            <a:avLst/>
          </a:prstGeom>
          <a:noFill/>
          <a:ln w="9525">
            <a:noFill/>
            <a:miter lim="800000"/>
            <a:headEnd/>
            <a:tailEnd/>
          </a:ln>
        </p:spPr>
      </p:pic>
      <p:sp>
        <p:nvSpPr>
          <p:cNvPr id="24596" name="TextBox 35"/>
          <p:cNvSpPr txBox="1">
            <a:spLocks noChangeArrowheads="1"/>
          </p:cNvSpPr>
          <p:nvPr/>
        </p:nvSpPr>
        <p:spPr bwMode="auto">
          <a:xfrm rot="16200000">
            <a:off x="6186572" y="5239733"/>
            <a:ext cx="509979" cy="246199"/>
          </a:xfrm>
          <a:prstGeom prst="rect">
            <a:avLst/>
          </a:prstGeom>
          <a:noFill/>
          <a:ln w="9525">
            <a:noFill/>
            <a:miter lim="800000"/>
            <a:headEnd/>
            <a:tailEnd/>
          </a:ln>
        </p:spPr>
        <p:txBody>
          <a:bodyPr wrap="none">
            <a:spAutoFit/>
          </a:bodyPr>
          <a:lstStyle/>
          <a:p>
            <a:r>
              <a:rPr lang="en-US" sz="1000" dirty="0">
                <a:solidFill>
                  <a:schemeClr val="bg1"/>
                </a:solidFill>
                <a:latin typeface="Arial" panose="020B0604020202020204" pitchFamily="34" charset="0"/>
              </a:rPr>
              <a:t>Study</a:t>
            </a:r>
          </a:p>
        </p:txBody>
      </p:sp>
      <p:grpSp>
        <p:nvGrpSpPr>
          <p:cNvPr id="50" name="Group 49"/>
          <p:cNvGrpSpPr>
            <a:grpSpLocks/>
          </p:cNvGrpSpPr>
          <p:nvPr/>
        </p:nvGrpSpPr>
        <p:grpSpPr bwMode="auto">
          <a:xfrm>
            <a:off x="457200" y="6243029"/>
            <a:ext cx="2066925" cy="171450"/>
            <a:chOff x="221792" y="6052739"/>
            <a:chExt cx="2067214" cy="171474"/>
          </a:xfrm>
          <a:noFill/>
        </p:grpSpPr>
        <p:pic>
          <p:nvPicPr>
            <p:cNvPr id="24586" name="Picture 47" descr="Screen Clipping"/>
            <p:cNvPicPr>
              <a:picLocks noChangeAspect="1"/>
            </p:cNvPicPr>
            <p:nvPr/>
          </p:nvPicPr>
          <p:blipFill>
            <a:blip r:embed="rId6"/>
            <a:srcRect/>
            <a:stretch>
              <a:fillRect/>
            </a:stretch>
          </p:blipFill>
          <p:spPr bwMode="auto">
            <a:xfrm>
              <a:off x="221792" y="6052739"/>
              <a:ext cx="2067214" cy="171474"/>
            </a:xfrm>
            <a:prstGeom prst="rect">
              <a:avLst/>
            </a:prstGeom>
            <a:grpFill/>
            <a:ln w="9525">
              <a:noFill/>
              <a:miter lim="800000"/>
              <a:headEnd/>
              <a:tailEnd/>
            </a:ln>
          </p:spPr>
        </p:pic>
        <p:sp>
          <p:nvSpPr>
            <p:cNvPr id="49" name="Rectangle 48"/>
            <p:cNvSpPr/>
            <p:nvPr/>
          </p:nvSpPr>
          <p:spPr>
            <a:xfrm>
              <a:off x="239257" y="6070203"/>
              <a:ext cx="147658" cy="130193"/>
            </a:xfrm>
            <a:prstGeom prst="rect">
              <a:avLst/>
            </a:prstGeom>
            <a:grpFill/>
            <a:ln w="412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grpSp>
      <p:sp>
        <p:nvSpPr>
          <p:cNvPr id="41" name="TextBox 40"/>
          <p:cNvSpPr txBox="1"/>
          <p:nvPr/>
        </p:nvSpPr>
        <p:spPr>
          <a:xfrm>
            <a:off x="381000" y="6504801"/>
            <a:ext cx="5521602" cy="276999"/>
          </a:xfrm>
          <a:prstGeom prst="rect">
            <a:avLst/>
          </a:prstGeom>
          <a:noFill/>
        </p:spPr>
        <p:txBody>
          <a:bodyPr wrap="square" rtlCol="0">
            <a:spAutoFit/>
          </a:bodyPr>
          <a:lstStyle/>
          <a:p>
            <a:r>
              <a:rPr lang="en-US" sz="1200" b="1" dirty="0" smtClean="0">
                <a:solidFill>
                  <a:schemeClr val="bg1"/>
                </a:solidFill>
              </a:rPr>
              <a:t>Waldron L, et al. </a:t>
            </a:r>
            <a:r>
              <a:rPr lang="en-US" sz="1200" b="1" i="1" dirty="0" smtClean="0">
                <a:solidFill>
                  <a:schemeClr val="bg1"/>
                </a:solidFill>
              </a:rPr>
              <a:t>J </a:t>
            </a:r>
            <a:r>
              <a:rPr lang="en-US" sz="1200" b="1" i="1" dirty="0" err="1" smtClean="0">
                <a:solidFill>
                  <a:schemeClr val="bg1"/>
                </a:solidFill>
              </a:rPr>
              <a:t>Natl</a:t>
            </a:r>
            <a:r>
              <a:rPr lang="en-US" sz="1200" b="1" i="1" dirty="0" smtClean="0">
                <a:solidFill>
                  <a:schemeClr val="bg1"/>
                </a:solidFill>
              </a:rPr>
              <a:t> Cancer Inst</a:t>
            </a:r>
            <a:r>
              <a:rPr lang="en-US" sz="1200" b="1" dirty="0" smtClean="0">
                <a:solidFill>
                  <a:schemeClr val="bg1"/>
                </a:solidFill>
              </a:rPr>
              <a:t>. 2014;106(5).</a:t>
            </a:r>
            <a:endParaRPr lang="en-US" sz="1200" b="1" dirty="0">
              <a:solidFill>
                <a:schemeClr val="bg1"/>
              </a:solidFill>
            </a:endParaRPr>
          </a:p>
        </p:txBody>
      </p:sp>
    </p:spTree>
    <p:extLst>
      <p:ext uri="{BB962C8B-B14F-4D97-AF65-F5344CB8AC3E}">
        <p14:creationId xmlns:p14="http://schemas.microsoft.com/office/powerpoint/2010/main" val="379594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0" y="513522"/>
            <a:ext cx="9144000" cy="838200"/>
          </a:xfrm>
          <a:noFill/>
          <a:ln/>
        </p:spPr>
        <p:txBody>
          <a:bodyPr/>
          <a:lstStyle/>
          <a:p>
            <a:pPr>
              <a:lnSpc>
                <a:spcPct val="85000"/>
              </a:lnSpc>
            </a:pPr>
            <a:r>
              <a:rPr lang="en-US" sz="3600" b="1" dirty="0"/>
              <a:t>Ovarian Cancer</a:t>
            </a:r>
            <a:br>
              <a:rPr lang="en-US" sz="3600" b="1" dirty="0"/>
            </a:br>
            <a:r>
              <a:rPr lang="en-US" sz="3600" b="1" dirty="0"/>
              <a:t>The Clinical Problem</a:t>
            </a:r>
            <a:endParaRPr lang="en-US" sz="3600" b="1" dirty="0">
              <a:latin typeface="Times" charset="0"/>
            </a:endParaRPr>
          </a:p>
        </p:txBody>
      </p:sp>
      <p:sp>
        <p:nvSpPr>
          <p:cNvPr id="81923" name="Rectangle 3"/>
          <p:cNvSpPr>
            <a:spLocks noGrp="1" noChangeArrowheads="1"/>
          </p:cNvSpPr>
          <p:nvPr>
            <p:ph type="body" idx="1"/>
          </p:nvPr>
        </p:nvSpPr>
        <p:spPr>
          <a:xfrm>
            <a:off x="457200" y="1524000"/>
            <a:ext cx="8610600" cy="4648200"/>
          </a:xfrm>
          <a:noFill/>
          <a:ln/>
        </p:spPr>
        <p:txBody>
          <a:bodyPr/>
          <a:lstStyle/>
          <a:p>
            <a:pPr>
              <a:buClr>
                <a:srgbClr val="F09828"/>
              </a:buClr>
            </a:pPr>
            <a:r>
              <a:rPr lang="en-US" sz="2400" b="1" dirty="0" smtClean="0">
                <a:solidFill>
                  <a:schemeClr val="bg1"/>
                </a:solidFill>
              </a:rPr>
              <a:t>250,000 women diagnosed yearly worldwide</a:t>
            </a:r>
          </a:p>
          <a:p>
            <a:pPr>
              <a:buClr>
                <a:srgbClr val="F09828"/>
              </a:buClr>
            </a:pPr>
            <a:r>
              <a:rPr lang="en-US" sz="2400" b="1" dirty="0" smtClean="0">
                <a:solidFill>
                  <a:srgbClr val="FFFF00"/>
                </a:solidFill>
              </a:rPr>
              <a:t>75</a:t>
            </a:r>
            <a:r>
              <a:rPr lang="en-US" sz="2400" b="1" dirty="0">
                <a:solidFill>
                  <a:srgbClr val="FFFF00"/>
                </a:solidFill>
              </a:rPr>
              <a:t>%</a:t>
            </a:r>
            <a:r>
              <a:rPr lang="en-US" sz="2400" b="1" dirty="0">
                <a:solidFill>
                  <a:schemeClr val="bg1"/>
                </a:solidFill>
              </a:rPr>
              <a:t> patients present with advanced stage </a:t>
            </a:r>
            <a:r>
              <a:rPr lang="en-US" sz="2400" b="1" dirty="0" smtClean="0">
                <a:solidFill>
                  <a:schemeClr val="bg1"/>
                </a:solidFill>
              </a:rPr>
              <a:t>disease</a:t>
            </a:r>
            <a:endParaRPr lang="en-US" sz="2400" b="1" dirty="0">
              <a:solidFill>
                <a:schemeClr val="bg1"/>
              </a:solidFill>
            </a:endParaRPr>
          </a:p>
          <a:p>
            <a:pPr>
              <a:buClr>
                <a:srgbClr val="F09828"/>
              </a:buClr>
            </a:pPr>
            <a:r>
              <a:rPr lang="en-US" sz="2400" b="1" dirty="0">
                <a:solidFill>
                  <a:srgbClr val="FFFF00"/>
                </a:solidFill>
              </a:rPr>
              <a:t>80%</a:t>
            </a:r>
            <a:r>
              <a:rPr lang="en-US" sz="2400" b="1" dirty="0">
                <a:solidFill>
                  <a:srgbClr val="F09828"/>
                </a:solidFill>
              </a:rPr>
              <a:t> </a:t>
            </a:r>
            <a:r>
              <a:rPr lang="en-US" sz="2400" b="1" dirty="0">
                <a:solidFill>
                  <a:schemeClr val="bg1"/>
                </a:solidFill>
              </a:rPr>
              <a:t>respond to </a:t>
            </a:r>
            <a:r>
              <a:rPr lang="en-US" sz="2400" b="1" dirty="0" smtClean="0">
                <a:solidFill>
                  <a:schemeClr val="bg1"/>
                </a:solidFill>
              </a:rPr>
              <a:t>chemotherapy</a:t>
            </a:r>
            <a:endParaRPr lang="en-US" sz="2400" b="1" dirty="0">
              <a:solidFill>
                <a:schemeClr val="bg1"/>
              </a:solidFill>
            </a:endParaRPr>
          </a:p>
          <a:p>
            <a:pPr>
              <a:buClr>
                <a:srgbClr val="F09828"/>
              </a:buClr>
            </a:pPr>
            <a:r>
              <a:rPr lang="en-US" sz="2400" b="1" dirty="0">
                <a:solidFill>
                  <a:schemeClr val="bg1"/>
                </a:solidFill>
              </a:rPr>
              <a:t>Vast majority of patients relapse and eventually develop drug resistant </a:t>
            </a:r>
            <a:r>
              <a:rPr lang="en-US" sz="2400" b="1" dirty="0" smtClean="0">
                <a:solidFill>
                  <a:schemeClr val="bg1"/>
                </a:solidFill>
              </a:rPr>
              <a:t>disease</a:t>
            </a:r>
            <a:endParaRPr lang="en-US" sz="2400" b="1" dirty="0">
              <a:solidFill>
                <a:schemeClr val="bg1"/>
              </a:solidFill>
            </a:endParaRPr>
          </a:p>
          <a:p>
            <a:pPr>
              <a:buClr>
                <a:srgbClr val="F09828"/>
              </a:buClr>
            </a:pPr>
            <a:r>
              <a:rPr lang="en-US" sz="2400" b="1" dirty="0">
                <a:solidFill>
                  <a:schemeClr val="bg1"/>
                </a:solidFill>
              </a:rPr>
              <a:t>Minimal increase in overall survival over last 30 </a:t>
            </a:r>
            <a:r>
              <a:rPr lang="en-US" sz="2400" b="1" dirty="0" smtClean="0">
                <a:solidFill>
                  <a:schemeClr val="bg1"/>
                </a:solidFill>
              </a:rPr>
              <a:t>years</a:t>
            </a:r>
            <a:endParaRPr lang="en-US" sz="2400" b="1" dirty="0">
              <a:solidFill>
                <a:schemeClr val="bg1"/>
              </a:solidFill>
            </a:endParaRPr>
          </a:p>
          <a:p>
            <a:pPr>
              <a:buClr>
                <a:srgbClr val="F09828"/>
              </a:buClr>
            </a:pPr>
            <a:r>
              <a:rPr lang="en-US" sz="2400" b="1" dirty="0" smtClean="0">
                <a:solidFill>
                  <a:schemeClr val="bg1"/>
                </a:solidFill>
              </a:rPr>
              <a:t>14,000 </a:t>
            </a:r>
            <a:r>
              <a:rPr lang="en-US" sz="2400" b="1" dirty="0">
                <a:solidFill>
                  <a:schemeClr val="bg1"/>
                </a:solidFill>
              </a:rPr>
              <a:t>deaths </a:t>
            </a:r>
            <a:r>
              <a:rPr lang="en-US" sz="2400" b="1" dirty="0" smtClean="0">
                <a:solidFill>
                  <a:schemeClr val="bg1"/>
                </a:solidFill>
              </a:rPr>
              <a:t>yearly</a:t>
            </a:r>
            <a:endParaRPr lang="en-US" sz="2400" b="1" dirty="0">
              <a:solidFill>
                <a:schemeClr val="bg1"/>
              </a:solidFill>
            </a:endParaRPr>
          </a:p>
          <a:p>
            <a:pPr>
              <a:buClr>
                <a:srgbClr val="F09828"/>
              </a:buClr>
            </a:pPr>
            <a:r>
              <a:rPr lang="en-US" sz="2400" b="1" dirty="0" smtClean="0">
                <a:solidFill>
                  <a:schemeClr val="bg1"/>
                </a:solidFill>
              </a:rPr>
              <a:t>Highest </a:t>
            </a:r>
            <a:r>
              <a:rPr lang="en-US" sz="2400" b="1" dirty="0">
                <a:solidFill>
                  <a:schemeClr val="bg1"/>
                </a:solidFill>
              </a:rPr>
              <a:t>case fatality rate for gynecologic cancers in </a:t>
            </a:r>
            <a:r>
              <a:rPr lang="en-US" sz="2400" b="1" dirty="0" smtClean="0">
                <a:solidFill>
                  <a:schemeClr val="bg1"/>
                </a:solidFill>
              </a:rPr>
              <a:t/>
            </a:r>
            <a:br>
              <a:rPr lang="en-US" sz="2400" b="1" dirty="0" smtClean="0">
                <a:solidFill>
                  <a:schemeClr val="bg1"/>
                </a:solidFill>
              </a:rPr>
            </a:br>
            <a:r>
              <a:rPr lang="en-US" sz="2400" b="1" dirty="0" smtClean="0">
                <a:solidFill>
                  <a:schemeClr val="bg1"/>
                </a:solidFill>
              </a:rPr>
              <a:t>the world</a:t>
            </a:r>
          </a:p>
          <a:p>
            <a:pPr>
              <a:buClr>
                <a:srgbClr val="F09828"/>
              </a:buClr>
            </a:pPr>
            <a:r>
              <a:rPr lang="en-US" sz="2400" b="1" dirty="0" smtClean="0">
                <a:solidFill>
                  <a:srgbClr val="FFFF00"/>
                </a:solidFill>
              </a:rPr>
              <a:t>All ovarian cancers treated with surgery/chemotherapy</a:t>
            </a:r>
            <a:endParaRPr lang="en-US" sz="2400" b="1" dirty="0">
              <a:solidFill>
                <a:srgbClr val="FFFF00"/>
              </a:solidFill>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8328"/>
            <a:ext cx="9144000" cy="1143000"/>
          </a:xfrm>
          <a:noFill/>
        </p:spPr>
        <p:txBody>
          <a:bodyPr rtlCol="0">
            <a:noAutofit/>
          </a:bodyPr>
          <a:lstStyle/>
          <a:p>
            <a:pPr fontAlgn="auto">
              <a:spcAft>
                <a:spcPts val="0"/>
              </a:spcAft>
              <a:defRPr/>
            </a:pPr>
            <a:r>
              <a:rPr lang="en-US" sz="3600" dirty="0" smtClean="0"/>
              <a:t>Assessment of Prognostic Signatures</a:t>
            </a:r>
            <a:endParaRPr lang="en-US" sz="3600" dirty="0"/>
          </a:p>
        </p:txBody>
      </p:sp>
      <p:pic>
        <p:nvPicPr>
          <p:cNvPr id="24578" name="Content Placeholder 4"/>
          <p:cNvPicPr>
            <a:picLocks noGrp="1" noChangeAspect="1"/>
          </p:cNvPicPr>
          <p:nvPr>
            <p:ph idx="1"/>
          </p:nvPr>
        </p:nvPicPr>
        <p:blipFill rotWithShape="1">
          <a:blip r:embed="rId3"/>
          <a:srcRect l="-3740" t="-2241" r="41718" b="-14274"/>
          <a:stretch/>
        </p:blipFill>
        <p:spPr>
          <a:xfrm>
            <a:off x="149421" y="1754189"/>
            <a:ext cx="5103617" cy="4703762"/>
          </a:xfrm>
          <a:solidFill>
            <a:schemeClr val="bg1"/>
          </a:solidFill>
        </p:spPr>
      </p:pic>
      <p:grpSp>
        <p:nvGrpSpPr>
          <p:cNvPr id="24580" name="Group 9"/>
          <p:cNvGrpSpPr>
            <a:grpSpLocks/>
          </p:cNvGrpSpPr>
          <p:nvPr/>
        </p:nvGrpSpPr>
        <p:grpSpPr bwMode="auto">
          <a:xfrm>
            <a:off x="5253038" y="1714500"/>
            <a:ext cx="3890962" cy="4468813"/>
            <a:chOff x="5253641" y="1753985"/>
            <a:chExt cx="3890359" cy="4469464"/>
          </a:xfrm>
          <a:noFill/>
        </p:grpSpPr>
        <p:grpSp>
          <p:nvGrpSpPr>
            <p:cNvPr id="24612" name="Group 8"/>
            <p:cNvGrpSpPr>
              <a:grpSpLocks/>
            </p:cNvGrpSpPr>
            <p:nvPr/>
          </p:nvGrpSpPr>
          <p:grpSpPr bwMode="auto">
            <a:xfrm>
              <a:off x="5253641" y="1753985"/>
              <a:ext cx="3890359" cy="4389122"/>
              <a:chOff x="5253641" y="1753985"/>
              <a:chExt cx="3890359" cy="4389122"/>
            </a:xfrm>
            <a:grpFill/>
          </p:grpSpPr>
          <p:sp>
            <p:nvSpPr>
              <p:cNvPr id="3" name="Rectangle 2"/>
              <p:cNvSpPr/>
              <p:nvPr/>
            </p:nvSpPr>
            <p:spPr>
              <a:xfrm>
                <a:off x="5418715" y="1753985"/>
                <a:ext cx="3725285" cy="21942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1300" b="1" dirty="0">
                    <a:solidFill>
                      <a:schemeClr val="bg1"/>
                    </a:solidFill>
                    <a:cs typeface="Courier New" pitchFamily="49" charset="0"/>
                  </a:rPr>
                  <a:t>C-Index = </a:t>
                </a:r>
                <a:r>
                  <a:rPr lang="en-US" sz="1300" b="1" dirty="0" err="1">
                    <a:solidFill>
                      <a:schemeClr val="bg1"/>
                    </a:solidFill>
                    <a:cs typeface="Courier New" pitchFamily="49" charset="0"/>
                  </a:rPr>
                  <a:t>Pr</a:t>
                </a:r>
                <a:r>
                  <a:rPr lang="en-US" sz="1300" b="1" dirty="0">
                    <a:solidFill>
                      <a:schemeClr val="bg1"/>
                    </a:solidFill>
                    <a:cs typeface="Courier New" pitchFamily="49" charset="0"/>
                  </a:rPr>
                  <a:t>(g(Z</a:t>
                </a:r>
                <a:r>
                  <a:rPr lang="en-US" sz="1300" b="1" baseline="-25000" dirty="0">
                    <a:solidFill>
                      <a:schemeClr val="bg1"/>
                    </a:solidFill>
                    <a:cs typeface="Courier New" pitchFamily="49" charset="0"/>
                  </a:rPr>
                  <a:t>1</a:t>
                </a:r>
                <a:r>
                  <a:rPr lang="en-US" sz="1300" b="1" dirty="0">
                    <a:solidFill>
                      <a:schemeClr val="bg1"/>
                    </a:solidFill>
                    <a:cs typeface="Courier New" pitchFamily="49" charset="0"/>
                  </a:rPr>
                  <a:t>)&gt;g(Z</a:t>
                </a:r>
                <a:r>
                  <a:rPr lang="en-US" sz="1300" b="1" baseline="-25000" dirty="0">
                    <a:solidFill>
                      <a:schemeClr val="bg1"/>
                    </a:solidFill>
                    <a:cs typeface="Courier New" pitchFamily="49" charset="0"/>
                  </a:rPr>
                  <a:t>2</a:t>
                </a:r>
                <a:r>
                  <a:rPr lang="en-US" sz="1300" b="1" dirty="0">
                    <a:solidFill>
                      <a:schemeClr val="bg1"/>
                    </a:solidFill>
                    <a:cs typeface="Courier New" pitchFamily="49" charset="0"/>
                  </a:rPr>
                  <a:t>) | T</a:t>
                </a:r>
                <a:r>
                  <a:rPr lang="en-US" sz="1300" b="1" baseline="-25000" dirty="0">
                    <a:solidFill>
                      <a:schemeClr val="bg1"/>
                    </a:solidFill>
                    <a:cs typeface="Courier New" pitchFamily="49" charset="0"/>
                  </a:rPr>
                  <a:t>2</a:t>
                </a:r>
                <a:r>
                  <a:rPr lang="en-US" sz="1300" b="1" dirty="0">
                    <a:solidFill>
                      <a:schemeClr val="bg1"/>
                    </a:solidFill>
                    <a:cs typeface="Courier New" pitchFamily="49" charset="0"/>
                  </a:rPr>
                  <a:t>&gt;T</a:t>
                </a:r>
                <a:r>
                  <a:rPr lang="en-US" sz="1300" b="1" baseline="-25000" dirty="0">
                    <a:solidFill>
                      <a:schemeClr val="bg1"/>
                    </a:solidFill>
                    <a:cs typeface="Courier New" pitchFamily="49" charset="0"/>
                  </a:rPr>
                  <a:t>1</a:t>
                </a:r>
                <a:r>
                  <a:rPr lang="en-US" sz="1300" b="1" dirty="0">
                    <a:solidFill>
                      <a:schemeClr val="bg1"/>
                    </a:solidFill>
                    <a:cs typeface="Courier New" pitchFamily="49" charset="0"/>
                  </a:rPr>
                  <a:t>)</a:t>
                </a:r>
              </a:p>
              <a:p>
                <a:pPr fontAlgn="auto">
                  <a:spcBef>
                    <a:spcPts val="0"/>
                  </a:spcBef>
                  <a:spcAft>
                    <a:spcPts val="0"/>
                  </a:spcAft>
                  <a:defRPr/>
                </a:pPr>
                <a:endParaRPr lang="en-US" sz="1300" b="1" dirty="0">
                  <a:solidFill>
                    <a:schemeClr val="bg1"/>
                  </a:solidFill>
                </a:endParaRPr>
              </a:p>
              <a:p>
                <a:pPr fontAlgn="auto">
                  <a:spcBef>
                    <a:spcPts val="0"/>
                  </a:spcBef>
                  <a:spcAft>
                    <a:spcPts val="0"/>
                  </a:spcAft>
                  <a:defRPr/>
                </a:pPr>
                <a:r>
                  <a:rPr lang="en-US" sz="1300" b="1" dirty="0">
                    <a:solidFill>
                      <a:schemeClr val="bg1"/>
                    </a:solidFill>
                    <a:cs typeface="Courier New" pitchFamily="49" charset="0"/>
                  </a:rPr>
                  <a:t>  </a:t>
                </a:r>
                <a:r>
                  <a:rPr lang="en-US" sz="1300" b="1" dirty="0" smtClean="0">
                    <a:solidFill>
                      <a:schemeClr val="bg1"/>
                    </a:solidFill>
                    <a:cs typeface="Courier New" pitchFamily="49" charset="0"/>
                  </a:rPr>
                  <a:t>T</a:t>
                </a:r>
                <a:r>
                  <a:rPr lang="en-US" sz="1300" b="1" baseline="-25000" dirty="0" smtClean="0">
                    <a:solidFill>
                      <a:schemeClr val="bg1"/>
                    </a:solidFill>
                    <a:cs typeface="Courier New" pitchFamily="49" charset="0"/>
                  </a:rPr>
                  <a:t>1</a:t>
                </a:r>
                <a:r>
                  <a:rPr lang="en-US" sz="1300" b="1" dirty="0">
                    <a:solidFill>
                      <a:schemeClr val="bg1"/>
                    </a:solidFill>
                    <a:cs typeface="Courier New" pitchFamily="49" charset="0"/>
                  </a:rPr>
                  <a:t>, T</a:t>
                </a:r>
                <a:r>
                  <a:rPr lang="en-US" sz="1300" b="1" baseline="-25000" dirty="0">
                    <a:solidFill>
                      <a:schemeClr val="bg1"/>
                    </a:solidFill>
                    <a:cs typeface="Courier New" pitchFamily="49" charset="0"/>
                  </a:rPr>
                  <a:t>2 </a:t>
                </a:r>
                <a:r>
                  <a:rPr lang="en-US" sz="1300" b="1" dirty="0">
                    <a:solidFill>
                      <a:schemeClr val="bg1"/>
                    </a:solidFill>
                  </a:rPr>
                  <a:t>= times to death of two patients</a:t>
                </a:r>
              </a:p>
              <a:p>
                <a:pPr fontAlgn="auto">
                  <a:spcBef>
                    <a:spcPts val="0"/>
                  </a:spcBef>
                  <a:spcAft>
                    <a:spcPts val="0"/>
                  </a:spcAft>
                  <a:defRPr/>
                </a:pPr>
                <a:r>
                  <a:rPr lang="en-US" sz="1300" b="1" dirty="0">
                    <a:solidFill>
                      <a:schemeClr val="bg1"/>
                    </a:solidFill>
                    <a:cs typeface="Courier New" pitchFamily="49" charset="0"/>
                  </a:rPr>
                  <a:t>  </a:t>
                </a:r>
                <a:r>
                  <a:rPr lang="en-US" sz="1300" b="1" dirty="0" smtClean="0">
                    <a:solidFill>
                      <a:schemeClr val="bg1"/>
                    </a:solidFill>
                    <a:cs typeface="Courier New" pitchFamily="49" charset="0"/>
                  </a:rPr>
                  <a:t>g(Z</a:t>
                </a:r>
                <a:r>
                  <a:rPr lang="en-US" sz="1300" b="1" baseline="-25000" dirty="0" smtClean="0">
                    <a:solidFill>
                      <a:schemeClr val="bg1"/>
                    </a:solidFill>
                    <a:cs typeface="Courier New" pitchFamily="49" charset="0"/>
                  </a:rPr>
                  <a:t>1</a:t>
                </a:r>
                <a:r>
                  <a:rPr lang="en-US" sz="1300" b="1" dirty="0">
                    <a:solidFill>
                      <a:schemeClr val="bg1"/>
                    </a:solidFill>
                    <a:cs typeface="Courier New" pitchFamily="49" charset="0"/>
                  </a:rPr>
                  <a:t>), g(Z</a:t>
                </a:r>
                <a:r>
                  <a:rPr lang="en-US" sz="1300" b="1" baseline="-25000" dirty="0">
                    <a:solidFill>
                      <a:schemeClr val="bg1"/>
                    </a:solidFill>
                    <a:cs typeface="Courier New" pitchFamily="49" charset="0"/>
                  </a:rPr>
                  <a:t>2</a:t>
                </a:r>
                <a:r>
                  <a:rPr lang="en-US" sz="1300" b="1" dirty="0">
                    <a:solidFill>
                      <a:schemeClr val="bg1"/>
                    </a:solidFill>
                    <a:cs typeface="Courier New" pitchFamily="49" charset="0"/>
                  </a:rPr>
                  <a:t>) </a:t>
                </a:r>
                <a:r>
                  <a:rPr lang="en-US" sz="1300" b="1" dirty="0">
                    <a:solidFill>
                      <a:schemeClr val="bg1"/>
                    </a:solidFill>
                  </a:rPr>
                  <a:t>= predicted risk scores</a:t>
                </a:r>
              </a:p>
              <a:p>
                <a:pPr fontAlgn="auto">
                  <a:spcBef>
                    <a:spcPts val="0"/>
                  </a:spcBef>
                  <a:spcAft>
                    <a:spcPts val="0"/>
                  </a:spcAft>
                  <a:defRPr/>
                </a:pPr>
                <a:endParaRPr lang="en-US" sz="1300" b="1" dirty="0">
                  <a:solidFill>
                    <a:schemeClr val="bg1"/>
                  </a:solidFill>
                </a:endParaRPr>
              </a:p>
              <a:p>
                <a:pPr fontAlgn="auto">
                  <a:spcBef>
                    <a:spcPts val="0"/>
                  </a:spcBef>
                  <a:spcAft>
                    <a:spcPts val="0"/>
                  </a:spcAft>
                  <a:defRPr/>
                </a:pPr>
                <a:r>
                  <a:rPr lang="en-US" sz="1300" b="1" dirty="0">
                    <a:solidFill>
                      <a:schemeClr val="bg1"/>
                    </a:solidFill>
                  </a:rPr>
                  <a:t>    </a:t>
                </a:r>
                <a:r>
                  <a:rPr lang="en-US" sz="1300" b="1" dirty="0" smtClean="0">
                    <a:solidFill>
                      <a:schemeClr val="bg1"/>
                    </a:solidFill>
                  </a:rPr>
                  <a:t>C = 0.5 </a:t>
                </a:r>
                <a:r>
                  <a:rPr lang="en-US" sz="1300" b="1" dirty="0">
                    <a:solidFill>
                      <a:schemeClr val="bg1"/>
                    </a:solidFill>
                  </a:rPr>
                  <a:t>expectation for random prediction</a:t>
                </a:r>
              </a:p>
              <a:p>
                <a:pPr fontAlgn="auto">
                  <a:spcBef>
                    <a:spcPts val="0"/>
                  </a:spcBef>
                  <a:spcAft>
                    <a:spcPts val="0"/>
                  </a:spcAft>
                  <a:defRPr/>
                </a:pPr>
                <a:r>
                  <a:rPr lang="en-US" sz="1300" b="1" dirty="0">
                    <a:solidFill>
                      <a:schemeClr val="bg1"/>
                    </a:solidFill>
                  </a:rPr>
                  <a:t>    </a:t>
                </a:r>
                <a:r>
                  <a:rPr lang="en-US" sz="1300" b="1" dirty="0" smtClean="0">
                    <a:solidFill>
                      <a:schemeClr val="bg1"/>
                    </a:solidFill>
                  </a:rPr>
                  <a:t>C = 1 </a:t>
                </a:r>
                <a:r>
                  <a:rPr lang="en-US" sz="1300" b="1" dirty="0">
                    <a:solidFill>
                      <a:schemeClr val="bg1"/>
                    </a:solidFill>
                  </a:rPr>
                  <a:t>if the exact order of all deaths is </a:t>
                </a:r>
                <a:r>
                  <a:rPr lang="en-US" sz="1300" b="1" dirty="0" smtClean="0">
                    <a:solidFill>
                      <a:schemeClr val="bg1"/>
                    </a:solidFill>
                  </a:rPr>
                  <a:t/>
                </a:r>
                <a:br>
                  <a:rPr lang="en-US" sz="1300" b="1" dirty="0" smtClean="0">
                    <a:solidFill>
                      <a:schemeClr val="bg1"/>
                    </a:solidFill>
                  </a:rPr>
                </a:br>
                <a:r>
                  <a:rPr lang="en-US" sz="1300" b="1" dirty="0" smtClean="0">
                    <a:solidFill>
                      <a:schemeClr val="bg1"/>
                    </a:solidFill>
                  </a:rPr>
                  <a:t>    predicted</a:t>
                </a:r>
                <a:endParaRPr lang="en-US" sz="1300" b="1" dirty="0">
                  <a:solidFill>
                    <a:schemeClr val="bg1"/>
                  </a:solidFill>
                </a:endParaRPr>
              </a:p>
            </p:txBody>
          </p:sp>
          <p:sp>
            <p:nvSpPr>
              <p:cNvPr id="6" name="Rectangle 5"/>
              <p:cNvSpPr/>
              <p:nvPr/>
            </p:nvSpPr>
            <p:spPr>
              <a:xfrm>
                <a:off x="5253641" y="3948229"/>
                <a:ext cx="1782486" cy="21942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solidFill>
                    <a:schemeClr val="bg1"/>
                  </a:solidFill>
                </a:endParaRPr>
              </a:p>
            </p:txBody>
          </p:sp>
        </p:grpSp>
        <p:sp>
          <p:nvSpPr>
            <p:cNvPr id="7" name="Rectangle 6"/>
            <p:cNvSpPr/>
            <p:nvPr/>
          </p:nvSpPr>
          <p:spPr>
            <a:xfrm>
              <a:off x="7036127" y="4599199"/>
              <a:ext cx="1784073" cy="1624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solidFill>
                  <a:schemeClr val="bg1"/>
                </a:solidFill>
              </a:endParaRPr>
            </a:p>
          </p:txBody>
        </p:sp>
      </p:grpSp>
      <p:grpSp>
        <p:nvGrpSpPr>
          <p:cNvPr id="24581" name="Group 12"/>
          <p:cNvGrpSpPr>
            <a:grpSpLocks/>
          </p:cNvGrpSpPr>
          <p:nvPr/>
        </p:nvGrpSpPr>
        <p:grpSpPr bwMode="auto">
          <a:xfrm>
            <a:off x="-7937" y="1754188"/>
            <a:ext cx="5260975" cy="4256396"/>
            <a:chOff x="-7523" y="1753985"/>
            <a:chExt cx="5260549" cy="4257017"/>
          </a:xfrm>
          <a:noFill/>
        </p:grpSpPr>
        <p:sp>
          <p:nvSpPr>
            <p:cNvPr id="24608" name="TextBox 37"/>
            <p:cNvSpPr txBox="1">
              <a:spLocks noChangeArrowheads="1"/>
            </p:cNvSpPr>
            <p:nvPr/>
          </p:nvSpPr>
          <p:spPr bwMode="auto">
            <a:xfrm>
              <a:off x="93868" y="5733963"/>
              <a:ext cx="5159158" cy="277039"/>
            </a:xfrm>
            <a:prstGeom prst="rect">
              <a:avLst/>
            </a:prstGeom>
            <a:grpFill/>
            <a:ln w="9525">
              <a:noFill/>
              <a:miter lim="800000"/>
              <a:headEnd/>
              <a:tailEnd/>
            </a:ln>
          </p:spPr>
          <p:txBody>
            <a:bodyPr wrap="square">
              <a:spAutoFit/>
            </a:bodyPr>
            <a:lstStyle/>
            <a:p>
              <a:pPr algn="ctr"/>
              <a:r>
                <a:rPr lang="en-US" sz="1200" b="1" dirty="0" smtClean="0">
                  <a:latin typeface="Arial" panose="020B0604020202020204" pitchFamily="34" charset="0"/>
                </a:rPr>
                <a:t>10 </a:t>
              </a:r>
              <a:r>
                <a:rPr lang="en-US" sz="1200" b="1" dirty="0">
                  <a:latin typeface="Arial" panose="020B0604020202020204" pitchFamily="34" charset="0"/>
                </a:rPr>
                <a:t>microarray datasets</a:t>
              </a:r>
            </a:p>
          </p:txBody>
        </p:sp>
        <p:sp>
          <p:nvSpPr>
            <p:cNvPr id="24609" name="TextBox 38"/>
            <p:cNvSpPr txBox="1">
              <a:spLocks noChangeArrowheads="1"/>
            </p:cNvSpPr>
            <p:nvPr/>
          </p:nvSpPr>
          <p:spPr bwMode="auto">
            <a:xfrm rot="16200000">
              <a:off x="-1220300" y="3519549"/>
              <a:ext cx="3047999" cy="276977"/>
            </a:xfrm>
            <a:prstGeom prst="rect">
              <a:avLst/>
            </a:prstGeom>
            <a:grpFill/>
            <a:ln w="9525">
              <a:noFill/>
              <a:miter lim="800000"/>
              <a:headEnd/>
              <a:tailEnd/>
            </a:ln>
          </p:spPr>
          <p:txBody>
            <a:bodyPr>
              <a:spAutoFit/>
            </a:bodyPr>
            <a:lstStyle/>
            <a:p>
              <a:pPr algn="ctr"/>
              <a:r>
                <a:rPr lang="en-US" sz="1200" b="1" dirty="0">
                  <a:latin typeface="Arial" panose="020B0604020202020204" pitchFamily="34" charset="0"/>
                </a:rPr>
                <a:t>14 prognostic signatures</a:t>
              </a:r>
            </a:p>
          </p:txBody>
        </p:sp>
        <p:sp>
          <p:nvSpPr>
            <p:cNvPr id="11" name="Rectangle 10"/>
            <p:cNvSpPr/>
            <p:nvPr/>
          </p:nvSpPr>
          <p:spPr>
            <a:xfrm>
              <a:off x="368684" y="1753985"/>
              <a:ext cx="1676264" cy="2445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40" name="Rectangle 39"/>
            <p:cNvSpPr/>
            <p:nvPr/>
          </p:nvSpPr>
          <p:spPr>
            <a:xfrm rot="19176091">
              <a:off x="-7523" y="5359723"/>
              <a:ext cx="1627056" cy="2857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grpSp>
      <p:sp>
        <p:nvSpPr>
          <p:cNvPr id="14" name="Rectangle 13"/>
          <p:cNvSpPr/>
          <p:nvPr/>
        </p:nvSpPr>
        <p:spPr bwMode="auto">
          <a:xfrm>
            <a:off x="6553204" y="5605460"/>
            <a:ext cx="482600" cy="531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pic>
        <p:nvPicPr>
          <p:cNvPr id="37" name="Picture 36" descr="Screen Clipping"/>
          <p:cNvPicPr>
            <a:picLocks noChangeAspect="1"/>
          </p:cNvPicPr>
          <p:nvPr/>
        </p:nvPicPr>
        <p:blipFill>
          <a:blip r:embed="rId4"/>
          <a:srcRect/>
          <a:stretch>
            <a:fillRect/>
          </a:stretch>
        </p:blipFill>
        <p:spPr bwMode="auto">
          <a:xfrm>
            <a:off x="419912" y="5990616"/>
            <a:ext cx="2097088" cy="238125"/>
          </a:xfrm>
          <a:prstGeom prst="rect">
            <a:avLst/>
          </a:prstGeom>
          <a:noFill/>
          <a:ln w="9525">
            <a:noFill/>
            <a:miter lim="800000"/>
            <a:headEnd/>
            <a:tailEnd/>
          </a:ln>
        </p:spPr>
      </p:pic>
      <p:grpSp>
        <p:nvGrpSpPr>
          <p:cNvPr id="46" name="Group 45"/>
          <p:cNvGrpSpPr>
            <a:grpSpLocks/>
          </p:cNvGrpSpPr>
          <p:nvPr/>
        </p:nvGrpSpPr>
        <p:grpSpPr bwMode="auto">
          <a:xfrm>
            <a:off x="1819275" y="2998788"/>
            <a:ext cx="5935663" cy="3660775"/>
            <a:chOff x="1818831" y="2998149"/>
            <a:chExt cx="5936184" cy="3661471"/>
          </a:xfrm>
          <a:noFill/>
        </p:grpSpPr>
        <p:sp>
          <p:nvSpPr>
            <p:cNvPr id="31" name="Rectangle 30"/>
            <p:cNvSpPr/>
            <p:nvPr/>
          </p:nvSpPr>
          <p:spPr>
            <a:xfrm>
              <a:off x="1818831" y="2998149"/>
              <a:ext cx="3434064" cy="187361"/>
            </a:xfrm>
            <a:prstGeom prst="rect">
              <a:avLst/>
            </a:prstGeom>
            <a:grp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grpSp>
          <p:nvGrpSpPr>
            <p:cNvPr id="24589" name="Group 29"/>
            <p:cNvGrpSpPr>
              <a:grpSpLocks/>
            </p:cNvGrpSpPr>
            <p:nvPr/>
          </p:nvGrpSpPr>
          <p:grpSpPr bwMode="auto">
            <a:xfrm>
              <a:off x="6318429" y="4338086"/>
              <a:ext cx="1436586" cy="2321534"/>
              <a:chOff x="8830062" y="4093377"/>
              <a:chExt cx="1436586" cy="2321534"/>
            </a:xfrm>
            <a:grpFill/>
          </p:grpSpPr>
          <p:grpSp>
            <p:nvGrpSpPr>
              <p:cNvPr id="24592" name="Group 28"/>
              <p:cNvGrpSpPr>
                <a:grpSpLocks/>
              </p:cNvGrpSpPr>
              <p:nvPr/>
            </p:nvGrpSpPr>
            <p:grpSpPr bwMode="auto">
              <a:xfrm>
                <a:off x="8830062" y="4371745"/>
                <a:ext cx="1436586" cy="2043166"/>
                <a:chOff x="8830062" y="4371745"/>
                <a:chExt cx="1436586" cy="2043166"/>
              </a:xfrm>
              <a:grpFill/>
            </p:grpSpPr>
            <p:pic>
              <p:nvPicPr>
                <p:cNvPr id="24594" name="Picture 26" descr="Screen Clipping"/>
                <p:cNvPicPr>
                  <a:picLocks noChangeAspect="1"/>
                </p:cNvPicPr>
                <p:nvPr/>
              </p:nvPicPr>
              <p:blipFill>
                <a:blip r:embed="rId5"/>
                <a:srcRect/>
                <a:stretch>
                  <a:fillRect/>
                </a:stretch>
              </p:blipFill>
              <p:spPr bwMode="auto">
                <a:xfrm>
                  <a:off x="9144000" y="4371745"/>
                  <a:ext cx="1122648" cy="1766731"/>
                </a:xfrm>
                <a:prstGeom prst="rect">
                  <a:avLst/>
                </a:prstGeom>
                <a:grpFill/>
                <a:ln w="9525">
                  <a:solidFill>
                    <a:schemeClr val="tx1"/>
                  </a:solidFill>
                  <a:miter lim="800000"/>
                  <a:headEnd/>
                  <a:tailEnd/>
                </a:ln>
              </p:spPr>
            </p:pic>
            <p:sp>
              <p:nvSpPr>
                <p:cNvPr id="24595" name="TextBox 34"/>
                <p:cNvSpPr txBox="1">
                  <a:spLocks noChangeArrowheads="1"/>
                </p:cNvSpPr>
                <p:nvPr/>
              </p:nvSpPr>
              <p:spPr bwMode="auto">
                <a:xfrm>
                  <a:off x="9306088" y="6168690"/>
                  <a:ext cx="631904" cy="246221"/>
                </a:xfrm>
                <a:prstGeom prst="rect">
                  <a:avLst/>
                </a:prstGeom>
                <a:grpFill/>
                <a:ln w="9525">
                  <a:noFill/>
                  <a:miter lim="800000"/>
                  <a:headEnd/>
                  <a:tailEnd/>
                </a:ln>
              </p:spPr>
              <p:txBody>
                <a:bodyPr wrap="none">
                  <a:spAutoFit/>
                </a:bodyPr>
                <a:lstStyle/>
                <a:p>
                  <a:r>
                    <a:rPr lang="en-US" sz="1000" dirty="0">
                      <a:solidFill>
                        <a:schemeClr val="bg1"/>
                      </a:solidFill>
                      <a:latin typeface="Arial" panose="020B0604020202020204" pitchFamily="34" charset="0"/>
                    </a:rPr>
                    <a:t>C-Index</a:t>
                  </a:r>
                </a:p>
              </p:txBody>
            </p:sp>
            <p:sp>
              <p:nvSpPr>
                <p:cNvPr id="24596" name="TextBox 35"/>
                <p:cNvSpPr txBox="1">
                  <a:spLocks noChangeArrowheads="1"/>
                </p:cNvSpPr>
                <p:nvPr/>
              </p:nvSpPr>
              <p:spPr bwMode="auto">
                <a:xfrm rot="-5400000">
                  <a:off x="8698135" y="4994822"/>
                  <a:ext cx="510076" cy="246221"/>
                </a:xfrm>
                <a:prstGeom prst="rect">
                  <a:avLst/>
                </a:prstGeom>
                <a:grpFill/>
                <a:ln w="9525">
                  <a:noFill/>
                  <a:miter lim="800000"/>
                  <a:headEnd/>
                  <a:tailEnd/>
                </a:ln>
              </p:spPr>
              <p:txBody>
                <a:bodyPr wrap="none">
                  <a:spAutoFit/>
                </a:bodyPr>
                <a:lstStyle/>
                <a:p>
                  <a:r>
                    <a:rPr lang="en-US" sz="1000" dirty="0">
                      <a:solidFill>
                        <a:schemeClr val="bg1"/>
                      </a:solidFill>
                      <a:latin typeface="Arial" panose="020B0604020202020204" pitchFamily="34" charset="0"/>
                    </a:rPr>
                    <a:t>Study</a:t>
                  </a:r>
                </a:p>
              </p:txBody>
            </p:sp>
          </p:grpSp>
          <p:sp>
            <p:nvSpPr>
              <p:cNvPr id="24593" name="TextBox 40"/>
              <p:cNvSpPr txBox="1">
                <a:spLocks noChangeArrowheads="1"/>
              </p:cNvSpPr>
              <p:nvPr/>
            </p:nvSpPr>
            <p:spPr bwMode="auto">
              <a:xfrm>
                <a:off x="9187719" y="4093377"/>
                <a:ext cx="912429" cy="261610"/>
              </a:xfrm>
              <a:prstGeom prst="rect">
                <a:avLst/>
              </a:prstGeom>
              <a:grpFill/>
              <a:ln w="9525">
                <a:noFill/>
                <a:miter lim="800000"/>
                <a:headEnd/>
                <a:tailEnd/>
              </a:ln>
            </p:spPr>
            <p:txBody>
              <a:bodyPr wrap="none">
                <a:spAutoFit/>
              </a:bodyPr>
              <a:lstStyle/>
              <a:p>
                <a:r>
                  <a:rPr lang="en-US" sz="1100" b="1" dirty="0">
                    <a:solidFill>
                      <a:schemeClr val="bg1"/>
                    </a:solidFill>
                    <a:latin typeface="Arial" panose="020B0604020202020204" pitchFamily="34" charset="0"/>
                  </a:rPr>
                  <a:t>Forest plot</a:t>
                </a:r>
              </a:p>
            </p:txBody>
          </p:sp>
        </p:grpSp>
        <p:cxnSp>
          <p:nvCxnSpPr>
            <p:cNvPr id="42" name="Straight Connector 41"/>
            <p:cNvCxnSpPr/>
            <p:nvPr/>
          </p:nvCxnSpPr>
          <p:spPr>
            <a:xfrm>
              <a:off x="1818831" y="3179158"/>
              <a:ext cx="4499370" cy="3278810"/>
            </a:xfrm>
            <a:prstGeom prst="line">
              <a:avLst/>
            </a:prstGeom>
            <a:grpFill/>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948069" y="3185510"/>
              <a:ext cx="2402098" cy="1160683"/>
            </a:xfrm>
            <a:prstGeom prst="line">
              <a:avLst/>
            </a:prstGeom>
            <a:grpFill/>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p:cNvGrpSpPr>
            <a:grpSpLocks/>
          </p:cNvGrpSpPr>
          <p:nvPr/>
        </p:nvGrpSpPr>
        <p:grpSpPr bwMode="auto">
          <a:xfrm>
            <a:off x="457200" y="6243029"/>
            <a:ext cx="2066925" cy="171450"/>
            <a:chOff x="221792" y="6052739"/>
            <a:chExt cx="2067214" cy="171474"/>
          </a:xfrm>
          <a:noFill/>
        </p:grpSpPr>
        <p:pic>
          <p:nvPicPr>
            <p:cNvPr id="24586" name="Picture 47" descr="Screen Clipping"/>
            <p:cNvPicPr>
              <a:picLocks noChangeAspect="1"/>
            </p:cNvPicPr>
            <p:nvPr/>
          </p:nvPicPr>
          <p:blipFill>
            <a:blip r:embed="rId6"/>
            <a:srcRect/>
            <a:stretch>
              <a:fillRect/>
            </a:stretch>
          </p:blipFill>
          <p:spPr bwMode="auto">
            <a:xfrm>
              <a:off x="221792" y="6052739"/>
              <a:ext cx="2067214" cy="171474"/>
            </a:xfrm>
            <a:prstGeom prst="rect">
              <a:avLst/>
            </a:prstGeom>
            <a:grpFill/>
            <a:ln w="9525">
              <a:noFill/>
              <a:miter lim="800000"/>
              <a:headEnd/>
              <a:tailEnd/>
            </a:ln>
          </p:spPr>
        </p:pic>
        <p:sp>
          <p:nvSpPr>
            <p:cNvPr id="49" name="Rectangle 48"/>
            <p:cNvSpPr/>
            <p:nvPr/>
          </p:nvSpPr>
          <p:spPr>
            <a:xfrm>
              <a:off x="239257" y="6070203"/>
              <a:ext cx="147658" cy="130193"/>
            </a:xfrm>
            <a:prstGeom prst="rect">
              <a:avLst/>
            </a:prstGeom>
            <a:grpFill/>
            <a:ln w="412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grpSp>
      <p:sp>
        <p:nvSpPr>
          <p:cNvPr id="41" name="TextBox 40"/>
          <p:cNvSpPr txBox="1"/>
          <p:nvPr/>
        </p:nvSpPr>
        <p:spPr>
          <a:xfrm>
            <a:off x="381000" y="6504801"/>
            <a:ext cx="5521602" cy="276999"/>
          </a:xfrm>
          <a:prstGeom prst="rect">
            <a:avLst/>
          </a:prstGeom>
          <a:noFill/>
        </p:spPr>
        <p:txBody>
          <a:bodyPr wrap="square" rtlCol="0">
            <a:spAutoFit/>
          </a:bodyPr>
          <a:lstStyle/>
          <a:p>
            <a:r>
              <a:rPr lang="en-US" sz="1200" b="1" dirty="0" smtClean="0">
                <a:solidFill>
                  <a:schemeClr val="bg1"/>
                </a:solidFill>
              </a:rPr>
              <a:t>Waldron L, et al. </a:t>
            </a:r>
            <a:r>
              <a:rPr lang="en-US" sz="1200" b="1" i="1" dirty="0" smtClean="0">
                <a:solidFill>
                  <a:schemeClr val="bg1"/>
                </a:solidFill>
              </a:rPr>
              <a:t>J </a:t>
            </a:r>
            <a:r>
              <a:rPr lang="en-US" sz="1200" b="1" i="1" dirty="0" err="1" smtClean="0">
                <a:solidFill>
                  <a:schemeClr val="bg1"/>
                </a:solidFill>
              </a:rPr>
              <a:t>Natl</a:t>
            </a:r>
            <a:r>
              <a:rPr lang="en-US" sz="1200" b="1" i="1" dirty="0" smtClean="0">
                <a:solidFill>
                  <a:schemeClr val="bg1"/>
                </a:solidFill>
              </a:rPr>
              <a:t> Cancer Inst</a:t>
            </a:r>
            <a:r>
              <a:rPr lang="en-US" sz="1200" b="1" dirty="0" smtClean="0">
                <a:solidFill>
                  <a:schemeClr val="bg1"/>
                </a:solidFill>
              </a:rPr>
              <a:t>. 2014;106(5).</a:t>
            </a:r>
            <a:endParaRPr lang="en-US" sz="1200" b="1" dirty="0">
              <a:solidFill>
                <a:schemeClr val="bg1"/>
              </a:solidFill>
            </a:endParaRPr>
          </a:p>
        </p:txBody>
      </p:sp>
    </p:spTree>
    <p:extLst>
      <p:ext uri="{BB962C8B-B14F-4D97-AF65-F5344CB8AC3E}">
        <p14:creationId xmlns:p14="http://schemas.microsoft.com/office/powerpoint/2010/main" val="413491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685800" y="248056"/>
            <a:ext cx="7772400" cy="1143000"/>
          </a:xfrm>
        </p:spPr>
        <p:txBody>
          <a:bodyPr/>
          <a:lstStyle/>
          <a:p>
            <a:r>
              <a:rPr lang="en-US" sz="3600" dirty="0" smtClean="0"/>
              <a:t>Assessment of Prognostic Models</a:t>
            </a:r>
          </a:p>
        </p:txBody>
      </p:sp>
      <p:pic>
        <p:nvPicPr>
          <p:cNvPr id="32770" name="Content Placeholder 4"/>
          <p:cNvPicPr>
            <a:picLocks noGrp="1" noChangeAspect="1"/>
          </p:cNvPicPr>
          <p:nvPr>
            <p:ph idx="1"/>
          </p:nvPr>
        </p:nvPicPr>
        <p:blipFill rotWithShape="1">
          <a:blip r:embed="rId2"/>
          <a:srcRect l="-1537" t="-4489" r="41667" b="-2739"/>
          <a:stretch/>
        </p:blipFill>
        <p:spPr>
          <a:xfrm>
            <a:off x="330740" y="1663430"/>
            <a:ext cx="4927060" cy="4328807"/>
          </a:xfrm>
          <a:solidFill>
            <a:schemeClr val="bg1"/>
          </a:solidFill>
        </p:spPr>
      </p:pic>
      <p:sp>
        <p:nvSpPr>
          <p:cNvPr id="19" name="TextBox 18"/>
          <p:cNvSpPr txBox="1"/>
          <p:nvPr/>
        </p:nvSpPr>
        <p:spPr>
          <a:xfrm>
            <a:off x="5486400" y="1752600"/>
            <a:ext cx="2819400" cy="4093428"/>
          </a:xfrm>
          <a:prstGeom prst="rect">
            <a:avLst/>
          </a:prstGeom>
          <a:noFill/>
        </p:spPr>
        <p:txBody>
          <a:bodyPr wrap="square">
            <a:spAutoFit/>
          </a:bodyPr>
          <a:lstStyle/>
          <a:p>
            <a:pPr fontAlgn="auto">
              <a:spcBef>
                <a:spcPts val="0"/>
              </a:spcBef>
              <a:spcAft>
                <a:spcPts val="0"/>
              </a:spcAft>
              <a:buClr>
                <a:srgbClr val="F09828"/>
              </a:buClr>
              <a:defRPr/>
            </a:pPr>
            <a:r>
              <a:rPr lang="en-US" sz="2000" b="1" dirty="0">
                <a:solidFill>
                  <a:schemeClr val="bg1"/>
                </a:solidFill>
                <a:latin typeface="+mn-lt"/>
              </a:rPr>
              <a:t>Conclusions</a:t>
            </a:r>
            <a:r>
              <a:rPr lang="en-US" sz="2000" b="1" dirty="0" smtClean="0">
                <a:solidFill>
                  <a:schemeClr val="bg1"/>
                </a:solidFill>
                <a:latin typeface="+mn-lt"/>
              </a:rPr>
              <a:t>:</a:t>
            </a:r>
          </a:p>
          <a:p>
            <a:pPr fontAlgn="auto">
              <a:spcBef>
                <a:spcPts val="0"/>
              </a:spcBef>
              <a:spcAft>
                <a:spcPts val="0"/>
              </a:spcAft>
              <a:buClr>
                <a:srgbClr val="F09828"/>
              </a:buClr>
              <a:defRPr/>
            </a:pPr>
            <a:endParaRPr lang="en-US" sz="2000" b="1" dirty="0">
              <a:solidFill>
                <a:schemeClr val="bg1"/>
              </a:solidFill>
              <a:latin typeface="+mn-lt"/>
            </a:endParaRPr>
          </a:p>
          <a:p>
            <a:pPr marL="285750" indent="-285750" fontAlgn="auto">
              <a:spcBef>
                <a:spcPts val="0"/>
              </a:spcBef>
              <a:spcAft>
                <a:spcPts val="0"/>
              </a:spcAft>
              <a:buClr>
                <a:srgbClr val="F09828"/>
              </a:buClr>
              <a:buFont typeface="Arial" pitchFamily="34" charset="0"/>
              <a:buChar char="•"/>
              <a:defRPr/>
            </a:pPr>
            <a:r>
              <a:rPr lang="en-US" sz="2000" b="1" dirty="0">
                <a:solidFill>
                  <a:schemeClr val="bg1"/>
                </a:solidFill>
                <a:latin typeface="+mn-lt"/>
              </a:rPr>
              <a:t>Most models make better predictions than random</a:t>
            </a:r>
          </a:p>
          <a:p>
            <a:pPr marL="285750" indent="-285750" fontAlgn="auto">
              <a:spcBef>
                <a:spcPts val="0"/>
              </a:spcBef>
              <a:spcAft>
                <a:spcPts val="0"/>
              </a:spcAft>
              <a:buClr>
                <a:srgbClr val="F09828"/>
              </a:buClr>
              <a:buFont typeface="Arial" pitchFamily="34" charset="0"/>
              <a:buChar char="•"/>
              <a:defRPr/>
            </a:pPr>
            <a:r>
              <a:rPr lang="en-US" sz="2000" b="1" dirty="0">
                <a:solidFill>
                  <a:schemeClr val="bg1"/>
                </a:solidFill>
                <a:latin typeface="+mn-lt"/>
              </a:rPr>
              <a:t>Large, consortium studies performed best</a:t>
            </a:r>
          </a:p>
          <a:p>
            <a:pPr marL="285750" indent="-285750" fontAlgn="auto">
              <a:spcBef>
                <a:spcPts val="0"/>
              </a:spcBef>
              <a:spcAft>
                <a:spcPts val="0"/>
              </a:spcAft>
              <a:buClr>
                <a:srgbClr val="F09828"/>
              </a:buClr>
              <a:buFont typeface="Arial" pitchFamily="34" charset="0"/>
              <a:buChar char="•"/>
              <a:defRPr/>
            </a:pPr>
            <a:r>
              <a:rPr lang="en-US" sz="2000" b="1" dirty="0">
                <a:solidFill>
                  <a:schemeClr val="bg1"/>
                </a:solidFill>
                <a:latin typeface="+mn-lt"/>
              </a:rPr>
              <a:t>Validation datasets can be biased</a:t>
            </a:r>
          </a:p>
          <a:p>
            <a:pPr marL="285750" indent="-285750" fontAlgn="auto">
              <a:spcBef>
                <a:spcPts val="0"/>
              </a:spcBef>
              <a:spcAft>
                <a:spcPts val="0"/>
              </a:spcAft>
              <a:buClr>
                <a:srgbClr val="F09828"/>
              </a:buClr>
              <a:buFont typeface="Arial" pitchFamily="34" charset="0"/>
              <a:buChar char="•"/>
              <a:defRPr/>
            </a:pPr>
            <a:r>
              <a:rPr lang="en-US" sz="2000" b="1" dirty="0">
                <a:solidFill>
                  <a:schemeClr val="bg1"/>
                </a:solidFill>
                <a:latin typeface="+mn-lt"/>
              </a:rPr>
              <a:t>None of these models are </a:t>
            </a:r>
            <a:r>
              <a:rPr lang="en-US" sz="2000" b="1" dirty="0" smtClean="0">
                <a:solidFill>
                  <a:schemeClr val="bg1"/>
                </a:solidFill>
                <a:latin typeface="+mn-lt"/>
              </a:rPr>
              <a:t>ready for </a:t>
            </a:r>
            <a:r>
              <a:rPr lang="en-US" sz="2000" b="1" dirty="0">
                <a:solidFill>
                  <a:schemeClr val="bg1"/>
                </a:solidFill>
                <a:latin typeface="+mn-lt"/>
              </a:rPr>
              <a:t>the clinic</a:t>
            </a:r>
          </a:p>
        </p:txBody>
      </p:sp>
      <p:sp>
        <p:nvSpPr>
          <p:cNvPr id="6" name="TextBox 5"/>
          <p:cNvSpPr txBox="1"/>
          <p:nvPr/>
        </p:nvSpPr>
        <p:spPr>
          <a:xfrm>
            <a:off x="381000" y="6428601"/>
            <a:ext cx="5521602" cy="276999"/>
          </a:xfrm>
          <a:prstGeom prst="rect">
            <a:avLst/>
          </a:prstGeom>
          <a:noFill/>
        </p:spPr>
        <p:txBody>
          <a:bodyPr wrap="square" rtlCol="0">
            <a:spAutoFit/>
          </a:bodyPr>
          <a:lstStyle/>
          <a:p>
            <a:r>
              <a:rPr lang="en-US" sz="1200" b="1" dirty="0" smtClean="0">
                <a:solidFill>
                  <a:schemeClr val="bg1"/>
                </a:solidFill>
              </a:rPr>
              <a:t>Waldron L, et al. </a:t>
            </a:r>
            <a:r>
              <a:rPr lang="en-US" sz="1200" b="1" i="1" dirty="0" smtClean="0">
                <a:solidFill>
                  <a:schemeClr val="bg1"/>
                </a:solidFill>
              </a:rPr>
              <a:t>J </a:t>
            </a:r>
            <a:r>
              <a:rPr lang="en-US" sz="1200" b="1" i="1" dirty="0" err="1" smtClean="0">
                <a:solidFill>
                  <a:schemeClr val="bg1"/>
                </a:solidFill>
              </a:rPr>
              <a:t>Natl</a:t>
            </a:r>
            <a:r>
              <a:rPr lang="en-US" sz="1200" b="1" i="1" dirty="0" smtClean="0">
                <a:solidFill>
                  <a:schemeClr val="bg1"/>
                </a:solidFill>
              </a:rPr>
              <a:t> Cancer Inst</a:t>
            </a:r>
            <a:r>
              <a:rPr lang="en-US" sz="1200" b="1" dirty="0" smtClean="0">
                <a:solidFill>
                  <a:schemeClr val="bg1"/>
                </a:solidFill>
              </a:rPr>
              <a:t>. 2014;106(5).</a:t>
            </a:r>
            <a:endParaRPr lang="en-US" sz="1200" b="1" dirty="0">
              <a:solidFill>
                <a:schemeClr val="bg1"/>
              </a:solidFill>
            </a:endParaRPr>
          </a:p>
        </p:txBody>
      </p:sp>
    </p:spTree>
    <p:extLst>
      <p:ext uri="{BB962C8B-B14F-4D97-AF65-F5344CB8AC3E}">
        <p14:creationId xmlns:p14="http://schemas.microsoft.com/office/powerpoint/2010/main" val="289708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nSpc>
                <a:spcPct val="85000"/>
              </a:lnSpc>
            </a:pPr>
            <a:r>
              <a:rPr lang="en-US" dirty="0" smtClean="0"/>
              <a:t>Application of Large Database for the Generation of Clinically Relevant Signatures</a:t>
            </a:r>
            <a:endParaRPr lang="en-US" dirty="0"/>
          </a:p>
        </p:txBody>
      </p:sp>
      <p:sp>
        <p:nvSpPr>
          <p:cNvPr id="5" name="Subtitle 4"/>
          <p:cNvSpPr>
            <a:spLocks noGrp="1"/>
          </p:cNvSpPr>
          <p:nvPr>
            <p:ph type="subTitle" idx="1"/>
          </p:nvPr>
        </p:nvSpPr>
        <p:spPr>
          <a:xfrm>
            <a:off x="1371600" y="4267200"/>
            <a:ext cx="6400800" cy="1752600"/>
          </a:xfrm>
        </p:spPr>
        <p:txBody>
          <a:bodyPr/>
          <a:lstStyle/>
          <a:p>
            <a:r>
              <a:rPr lang="en-US" sz="4000" b="1" dirty="0" smtClean="0">
                <a:solidFill>
                  <a:srgbClr val="FFFFFF"/>
                </a:solidFill>
              </a:rPr>
              <a:t>Patient Survival</a:t>
            </a:r>
            <a:endParaRPr lang="en-US" sz="4000" b="1" dirty="0">
              <a:solidFill>
                <a:srgbClr val="FFFFFF"/>
              </a:solidFill>
            </a:endParaRPr>
          </a:p>
        </p:txBody>
      </p:sp>
    </p:spTree>
    <p:extLst>
      <p:ext uri="{BB962C8B-B14F-4D97-AF65-F5344CB8AC3E}">
        <p14:creationId xmlns:p14="http://schemas.microsoft.com/office/powerpoint/2010/main" val="15846996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1.png"/>
          <p:cNvPicPr>
            <a:picLocks noChangeAspect="1"/>
          </p:cNvPicPr>
          <p:nvPr/>
        </p:nvPicPr>
        <p:blipFill rotWithShape="1">
          <a:blip r:embed="rId2"/>
          <a:srcRect l="-1" r="-4059"/>
          <a:stretch/>
        </p:blipFill>
        <p:spPr>
          <a:xfrm>
            <a:off x="461264" y="256032"/>
            <a:ext cx="7925090" cy="5711951"/>
          </a:xfrm>
          <a:prstGeom prst="rect">
            <a:avLst/>
          </a:prstGeom>
          <a:solidFill>
            <a:schemeClr val="bg1"/>
          </a:solidFill>
        </p:spPr>
      </p:pic>
      <p:sp>
        <p:nvSpPr>
          <p:cNvPr id="3" name="Text Box 92"/>
          <p:cNvSpPr txBox="1">
            <a:spLocks noChangeArrowheads="1"/>
          </p:cNvSpPr>
          <p:nvPr/>
        </p:nvSpPr>
        <p:spPr bwMode="auto">
          <a:xfrm>
            <a:off x="349520" y="6248400"/>
            <a:ext cx="772768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nl-NL" sz="1000" b="1" dirty="0">
                <a:solidFill>
                  <a:schemeClr val="bg1"/>
                </a:solidFill>
                <a:latin typeface="+mn-lt"/>
              </a:rPr>
              <a:t>Bentink S, et al. </a:t>
            </a:r>
            <a:r>
              <a:rPr lang="nl-NL" sz="1000" b="1" i="1" dirty="0">
                <a:solidFill>
                  <a:schemeClr val="bg1"/>
                </a:solidFill>
                <a:latin typeface="+mn-lt"/>
              </a:rPr>
              <a:t>PLoS One</a:t>
            </a:r>
            <a:r>
              <a:rPr lang="nl-NL" sz="1000" b="1" dirty="0">
                <a:solidFill>
                  <a:schemeClr val="bg1"/>
                </a:solidFill>
                <a:latin typeface="+mn-lt"/>
              </a:rPr>
              <a:t>. 2012;7(2):e30269</a:t>
            </a:r>
            <a:r>
              <a:rPr lang="nl-NL" sz="1000" b="1" dirty="0" smtClean="0">
                <a:solidFill>
                  <a:schemeClr val="bg1"/>
                </a:solidFill>
                <a:latin typeface="+mn-lt"/>
              </a:rPr>
              <a:t>. </a:t>
            </a:r>
            <a:r>
              <a:rPr lang="da-DK" sz="1000" b="1" dirty="0" smtClean="0">
                <a:solidFill>
                  <a:schemeClr val="bg1"/>
                </a:solidFill>
                <a:latin typeface="+mn-lt"/>
              </a:rPr>
              <a:t>Crijns AP, et al. </a:t>
            </a:r>
            <a:r>
              <a:rPr lang="da-DK" sz="1000" b="1" i="1" dirty="0" smtClean="0">
                <a:solidFill>
                  <a:schemeClr val="bg1"/>
                </a:solidFill>
                <a:latin typeface="+mn-lt"/>
              </a:rPr>
              <a:t>PLoS Med</a:t>
            </a:r>
            <a:r>
              <a:rPr lang="da-DK" sz="1000" b="1" dirty="0" smtClean="0">
                <a:solidFill>
                  <a:schemeClr val="bg1"/>
                </a:solidFill>
                <a:latin typeface="+mn-lt"/>
              </a:rPr>
              <a:t>. 2009;6(2):e24. </a:t>
            </a:r>
            <a:r>
              <a:rPr lang="es-ES" sz="1000" b="1" dirty="0" err="1">
                <a:solidFill>
                  <a:schemeClr val="bg1"/>
                </a:solidFill>
                <a:latin typeface="+mn-lt"/>
              </a:rPr>
              <a:t>Yoshihara</a:t>
            </a:r>
            <a:r>
              <a:rPr lang="es-ES" sz="1000" b="1" dirty="0">
                <a:solidFill>
                  <a:schemeClr val="bg1"/>
                </a:solidFill>
                <a:latin typeface="+mn-lt"/>
              </a:rPr>
              <a:t> K, et al. </a:t>
            </a:r>
            <a:r>
              <a:rPr lang="es-ES" sz="1000" b="1" i="1" dirty="0" err="1">
                <a:solidFill>
                  <a:schemeClr val="bg1"/>
                </a:solidFill>
                <a:latin typeface="+mn-lt"/>
              </a:rPr>
              <a:t>PLoS</a:t>
            </a:r>
            <a:r>
              <a:rPr lang="es-ES" sz="1000" b="1" i="1" dirty="0">
                <a:solidFill>
                  <a:schemeClr val="bg1"/>
                </a:solidFill>
                <a:latin typeface="+mn-lt"/>
              </a:rPr>
              <a:t> </a:t>
            </a:r>
            <a:r>
              <a:rPr lang="es-ES" sz="1000" b="1" i="1" dirty="0" err="1">
                <a:solidFill>
                  <a:schemeClr val="bg1"/>
                </a:solidFill>
                <a:latin typeface="+mn-lt"/>
              </a:rPr>
              <a:t>One</a:t>
            </a:r>
            <a:r>
              <a:rPr lang="es-ES" sz="1000" b="1" dirty="0">
                <a:solidFill>
                  <a:schemeClr val="bg1"/>
                </a:solidFill>
                <a:latin typeface="+mn-lt"/>
              </a:rPr>
              <a:t>. 2010;5(3):e9615</a:t>
            </a:r>
            <a:r>
              <a:rPr lang="es-ES" sz="1000" b="1" dirty="0" smtClean="0">
                <a:solidFill>
                  <a:schemeClr val="bg1"/>
                </a:solidFill>
                <a:latin typeface="+mn-lt"/>
              </a:rPr>
              <a:t>. </a:t>
            </a:r>
            <a:r>
              <a:rPr lang="fr-FR" sz="1000" b="1" dirty="0" err="1">
                <a:solidFill>
                  <a:schemeClr val="bg1"/>
                </a:solidFill>
                <a:latin typeface="+mn-lt"/>
              </a:rPr>
              <a:t>Bonome</a:t>
            </a:r>
            <a:r>
              <a:rPr lang="fr-FR" sz="1000" b="1" dirty="0">
                <a:solidFill>
                  <a:schemeClr val="bg1"/>
                </a:solidFill>
                <a:latin typeface="+mn-lt"/>
              </a:rPr>
              <a:t> T, et al. </a:t>
            </a:r>
            <a:r>
              <a:rPr lang="fr-FR" sz="1000" b="1" i="1" dirty="0">
                <a:solidFill>
                  <a:schemeClr val="bg1"/>
                </a:solidFill>
                <a:latin typeface="+mn-lt"/>
              </a:rPr>
              <a:t>Cancer </a:t>
            </a:r>
            <a:r>
              <a:rPr lang="fr-FR" sz="1000" b="1" i="1" dirty="0" err="1">
                <a:solidFill>
                  <a:schemeClr val="bg1"/>
                </a:solidFill>
                <a:latin typeface="+mn-lt"/>
              </a:rPr>
              <a:t>Res</a:t>
            </a:r>
            <a:r>
              <a:rPr lang="fr-FR" sz="1000" b="1" dirty="0">
                <a:solidFill>
                  <a:schemeClr val="bg1"/>
                </a:solidFill>
                <a:latin typeface="+mn-lt"/>
              </a:rPr>
              <a:t>. 2008;68(13):5478-5486. </a:t>
            </a:r>
            <a:r>
              <a:rPr lang="fr-FR" sz="1000" b="1" dirty="0" err="1">
                <a:solidFill>
                  <a:schemeClr val="bg1"/>
                </a:solidFill>
                <a:latin typeface="+mn-lt"/>
              </a:rPr>
              <a:t>Tothill</a:t>
            </a:r>
            <a:r>
              <a:rPr lang="fr-FR" sz="1000" b="1" dirty="0">
                <a:solidFill>
                  <a:schemeClr val="bg1"/>
                </a:solidFill>
                <a:latin typeface="+mn-lt"/>
              </a:rPr>
              <a:t> RW, et al. </a:t>
            </a:r>
            <a:r>
              <a:rPr lang="fr-FR" sz="1000" b="1" i="1" dirty="0">
                <a:solidFill>
                  <a:schemeClr val="bg1"/>
                </a:solidFill>
                <a:latin typeface="+mn-lt"/>
              </a:rPr>
              <a:t>Clin Cancer </a:t>
            </a:r>
            <a:r>
              <a:rPr lang="fr-FR" sz="1000" b="1" i="1" dirty="0" err="1">
                <a:solidFill>
                  <a:schemeClr val="bg1"/>
                </a:solidFill>
                <a:latin typeface="+mn-lt"/>
              </a:rPr>
              <a:t>Res</a:t>
            </a:r>
            <a:r>
              <a:rPr lang="fr-FR" sz="1000" b="1" dirty="0">
                <a:solidFill>
                  <a:schemeClr val="bg1"/>
                </a:solidFill>
                <a:latin typeface="+mn-lt"/>
              </a:rPr>
              <a:t>. 2008;14(16):5198-5208</a:t>
            </a:r>
            <a:r>
              <a:rPr lang="fr-FR" sz="1000" b="1" dirty="0" smtClean="0">
                <a:solidFill>
                  <a:schemeClr val="bg1"/>
                </a:solidFill>
                <a:latin typeface="+mn-lt"/>
              </a:rPr>
              <a:t>. </a:t>
            </a:r>
            <a:r>
              <a:rPr lang="en-US" sz="1000" b="1" dirty="0">
                <a:solidFill>
                  <a:schemeClr val="bg1"/>
                </a:solidFill>
                <a:latin typeface="+mn-lt"/>
              </a:rPr>
              <a:t>Cancer Genome Atlas Research Network. </a:t>
            </a:r>
            <a:r>
              <a:rPr lang="en-US" sz="1000" b="1" i="1" dirty="0">
                <a:solidFill>
                  <a:schemeClr val="bg1"/>
                </a:solidFill>
                <a:latin typeface="+mn-lt"/>
              </a:rPr>
              <a:t>Nature</a:t>
            </a:r>
            <a:r>
              <a:rPr lang="en-US" sz="1000" b="1" dirty="0">
                <a:solidFill>
                  <a:schemeClr val="bg1"/>
                </a:solidFill>
                <a:latin typeface="+mn-lt"/>
              </a:rPr>
              <a:t>. 2011;474(7353):609-615.</a:t>
            </a:r>
          </a:p>
        </p:txBody>
      </p:sp>
      <p:sp>
        <p:nvSpPr>
          <p:cNvPr id="5" name="Rectangle 4"/>
          <p:cNvSpPr/>
          <p:nvPr/>
        </p:nvSpPr>
        <p:spPr>
          <a:xfrm>
            <a:off x="352696" y="6058989"/>
            <a:ext cx="4572000" cy="276999"/>
          </a:xfrm>
          <a:prstGeom prst="rect">
            <a:avLst/>
          </a:prstGeom>
        </p:spPr>
        <p:txBody>
          <a:bodyPr>
            <a:spAutoFit/>
          </a:bodyPr>
          <a:lstStyle/>
          <a:p>
            <a:r>
              <a:rPr lang="da-DK" sz="1200" b="1" dirty="0">
                <a:solidFill>
                  <a:schemeClr val="bg1"/>
                </a:solidFill>
              </a:rPr>
              <a:t>Riester M, et al. </a:t>
            </a:r>
            <a:r>
              <a:rPr lang="da-DK" sz="1200" b="1" i="1" dirty="0">
                <a:solidFill>
                  <a:schemeClr val="bg1"/>
                </a:solidFill>
              </a:rPr>
              <a:t>J Natl Cancer Inst</a:t>
            </a:r>
            <a:r>
              <a:rPr lang="da-DK" sz="1200" b="1" dirty="0">
                <a:solidFill>
                  <a:schemeClr val="bg1"/>
                </a:solidFill>
              </a:rPr>
              <a:t>. 2014;106(5).</a:t>
            </a:r>
            <a:endParaRPr lang="en-US" sz="1200" b="1" dirty="0">
              <a:solidFill>
                <a:schemeClr val="bg1"/>
              </a:solidFill>
            </a:endParaRPr>
          </a:p>
        </p:txBody>
      </p:sp>
    </p:spTree>
    <p:extLst>
      <p:ext uri="{BB962C8B-B14F-4D97-AF65-F5344CB8AC3E}">
        <p14:creationId xmlns:p14="http://schemas.microsoft.com/office/powerpoint/2010/main" val="24789636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etasig-cached_short_validationexternal.png"/>
          <p:cNvPicPr>
            <a:picLocks noGrp="1" noChangeAspect="1"/>
          </p:cNvPicPr>
          <p:nvPr>
            <p:ph idx="1"/>
          </p:nvPr>
        </p:nvPicPr>
        <p:blipFill rotWithShape="1">
          <a:blip r:embed="rId2"/>
          <a:srcRect l="-6528" r="-1144"/>
          <a:stretch/>
        </p:blipFill>
        <p:spPr>
          <a:xfrm>
            <a:off x="457200" y="381000"/>
            <a:ext cx="7620000" cy="5606677"/>
          </a:xfrm>
          <a:solidFill>
            <a:schemeClr val="bg1"/>
          </a:solidFill>
        </p:spPr>
      </p:pic>
      <p:sp>
        <p:nvSpPr>
          <p:cNvPr id="3" name="Text Box 92"/>
          <p:cNvSpPr txBox="1">
            <a:spLocks noChangeArrowheads="1"/>
          </p:cNvSpPr>
          <p:nvPr/>
        </p:nvSpPr>
        <p:spPr bwMode="auto">
          <a:xfrm>
            <a:off x="349520" y="6236208"/>
            <a:ext cx="772768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fr-FR" sz="1000" b="1" dirty="0">
                <a:solidFill>
                  <a:schemeClr val="bg1"/>
                </a:solidFill>
                <a:latin typeface="+mn-lt"/>
              </a:rPr>
              <a:t>Mok SC, et al. </a:t>
            </a:r>
            <a:r>
              <a:rPr lang="fr-FR" sz="1000" b="1" i="1" dirty="0">
                <a:solidFill>
                  <a:schemeClr val="bg1"/>
                </a:solidFill>
                <a:latin typeface="+mn-lt"/>
              </a:rPr>
              <a:t>Cancer </a:t>
            </a:r>
            <a:r>
              <a:rPr lang="fr-FR" sz="1000" b="1" i="1" dirty="0" err="1">
                <a:solidFill>
                  <a:schemeClr val="bg1"/>
                </a:solidFill>
                <a:latin typeface="+mn-lt"/>
              </a:rPr>
              <a:t>Cell</a:t>
            </a:r>
            <a:r>
              <a:rPr lang="fr-FR" sz="1000" b="1" dirty="0">
                <a:solidFill>
                  <a:schemeClr val="bg1"/>
                </a:solidFill>
                <a:latin typeface="+mn-lt"/>
              </a:rPr>
              <a:t>. 2009;16(6):521-532</a:t>
            </a:r>
            <a:r>
              <a:rPr lang="fr-FR" sz="1000" b="1" dirty="0" smtClean="0">
                <a:solidFill>
                  <a:schemeClr val="bg1"/>
                </a:solidFill>
                <a:latin typeface="+mn-lt"/>
              </a:rPr>
              <a:t>. </a:t>
            </a:r>
            <a:r>
              <a:rPr lang="nl-NL" sz="1000" b="1" dirty="0">
                <a:solidFill>
                  <a:schemeClr val="bg1"/>
                </a:solidFill>
                <a:latin typeface="+mn-lt"/>
              </a:rPr>
              <a:t>Dressman HK, et al. </a:t>
            </a:r>
            <a:r>
              <a:rPr lang="nl-NL" sz="1000" b="1" i="1" dirty="0">
                <a:solidFill>
                  <a:schemeClr val="bg1"/>
                </a:solidFill>
                <a:latin typeface="+mn-lt"/>
              </a:rPr>
              <a:t>J Clin Oncol</a:t>
            </a:r>
            <a:r>
              <a:rPr lang="nl-NL" sz="1000" b="1" dirty="0">
                <a:solidFill>
                  <a:schemeClr val="bg1"/>
                </a:solidFill>
                <a:latin typeface="+mn-lt"/>
              </a:rPr>
              <a:t>. 2007;25(5):517-525</a:t>
            </a:r>
            <a:r>
              <a:rPr lang="nl-NL" sz="1000" b="1" dirty="0" smtClean="0">
                <a:solidFill>
                  <a:schemeClr val="bg1"/>
                </a:solidFill>
                <a:latin typeface="+mn-lt"/>
              </a:rPr>
              <a:t>. </a:t>
            </a:r>
            <a:r>
              <a:rPr lang="fr-FR" sz="1000" b="1" dirty="0" err="1">
                <a:solidFill>
                  <a:schemeClr val="bg1"/>
                </a:solidFill>
                <a:latin typeface="+mn-lt"/>
              </a:rPr>
              <a:t>Konstantinopoulos</a:t>
            </a:r>
            <a:r>
              <a:rPr lang="fr-FR" sz="1000" b="1" dirty="0">
                <a:solidFill>
                  <a:schemeClr val="bg1"/>
                </a:solidFill>
                <a:latin typeface="+mn-lt"/>
              </a:rPr>
              <a:t> PA, et al. </a:t>
            </a:r>
            <a:r>
              <a:rPr lang="fr-FR" sz="1000" b="1" i="1" dirty="0">
                <a:solidFill>
                  <a:schemeClr val="bg1"/>
                </a:solidFill>
                <a:latin typeface="+mn-lt"/>
              </a:rPr>
              <a:t>J Clin </a:t>
            </a:r>
            <a:r>
              <a:rPr lang="fr-FR" sz="1000" b="1" i="1" dirty="0" err="1">
                <a:solidFill>
                  <a:schemeClr val="bg1"/>
                </a:solidFill>
                <a:latin typeface="+mn-lt"/>
              </a:rPr>
              <a:t>Oncol</a:t>
            </a:r>
            <a:r>
              <a:rPr lang="fr-FR" sz="1000" b="1" dirty="0">
                <a:solidFill>
                  <a:schemeClr val="bg1"/>
                </a:solidFill>
                <a:latin typeface="+mn-lt"/>
              </a:rPr>
              <a:t>. 2010;28(22):3555-3561. Gillet JP, et al. </a:t>
            </a:r>
            <a:r>
              <a:rPr lang="fr-FR" sz="1000" b="1" i="1" dirty="0">
                <a:solidFill>
                  <a:schemeClr val="bg1"/>
                </a:solidFill>
                <a:latin typeface="+mn-lt"/>
              </a:rPr>
              <a:t>Clin Cancer </a:t>
            </a:r>
            <a:r>
              <a:rPr lang="fr-FR" sz="1000" b="1" i="1" dirty="0" err="1">
                <a:solidFill>
                  <a:schemeClr val="bg1"/>
                </a:solidFill>
                <a:latin typeface="+mn-lt"/>
              </a:rPr>
              <a:t>Res</a:t>
            </a:r>
            <a:r>
              <a:rPr lang="fr-FR" sz="1000" b="1" dirty="0">
                <a:solidFill>
                  <a:schemeClr val="bg1"/>
                </a:solidFill>
                <a:latin typeface="+mn-lt"/>
              </a:rPr>
              <a:t>. 2012;18(11):3197-3206. </a:t>
            </a:r>
            <a:r>
              <a:rPr lang="fr-FR" sz="1000" b="1" dirty="0" err="1">
                <a:solidFill>
                  <a:schemeClr val="bg1"/>
                </a:solidFill>
                <a:latin typeface="+mn-lt"/>
              </a:rPr>
              <a:t>Yoshihara</a:t>
            </a:r>
            <a:r>
              <a:rPr lang="fr-FR" sz="1000" b="1" dirty="0">
                <a:solidFill>
                  <a:schemeClr val="bg1"/>
                </a:solidFill>
                <a:latin typeface="+mn-lt"/>
              </a:rPr>
              <a:t> K, et al. </a:t>
            </a:r>
            <a:r>
              <a:rPr lang="fr-FR" sz="1000" b="1" i="1" dirty="0">
                <a:solidFill>
                  <a:schemeClr val="bg1"/>
                </a:solidFill>
                <a:latin typeface="+mn-lt"/>
              </a:rPr>
              <a:t>Clin Cancer </a:t>
            </a:r>
            <a:r>
              <a:rPr lang="fr-FR" sz="1000" b="1" i="1" dirty="0" err="1">
                <a:solidFill>
                  <a:schemeClr val="bg1"/>
                </a:solidFill>
                <a:latin typeface="+mn-lt"/>
              </a:rPr>
              <a:t>Res</a:t>
            </a:r>
            <a:r>
              <a:rPr lang="fr-FR" sz="1000" b="1" dirty="0">
                <a:solidFill>
                  <a:schemeClr val="bg1"/>
                </a:solidFill>
                <a:latin typeface="+mn-lt"/>
              </a:rPr>
              <a:t>. 2012;18(5):1374-1385. </a:t>
            </a:r>
            <a:r>
              <a:rPr lang="fr-FR" sz="1000" b="1" dirty="0" err="1">
                <a:solidFill>
                  <a:schemeClr val="bg1"/>
                </a:solidFill>
                <a:latin typeface="+mn-lt"/>
              </a:rPr>
              <a:t>Partheen</a:t>
            </a:r>
            <a:r>
              <a:rPr lang="fr-FR" sz="1000" b="1" dirty="0">
                <a:solidFill>
                  <a:schemeClr val="bg1"/>
                </a:solidFill>
                <a:latin typeface="+mn-lt"/>
              </a:rPr>
              <a:t> K, et al. </a:t>
            </a:r>
            <a:r>
              <a:rPr lang="fr-FR" sz="1000" b="1" i="1" dirty="0" err="1">
                <a:solidFill>
                  <a:schemeClr val="bg1"/>
                </a:solidFill>
                <a:latin typeface="+mn-lt"/>
              </a:rPr>
              <a:t>Eur</a:t>
            </a:r>
            <a:r>
              <a:rPr lang="fr-FR" sz="1000" b="1" i="1" dirty="0">
                <a:solidFill>
                  <a:schemeClr val="bg1"/>
                </a:solidFill>
                <a:latin typeface="+mn-lt"/>
              </a:rPr>
              <a:t> J Cancer</a:t>
            </a:r>
            <a:r>
              <a:rPr lang="fr-FR" sz="1000" b="1" dirty="0">
                <a:solidFill>
                  <a:schemeClr val="bg1"/>
                </a:solidFill>
                <a:latin typeface="+mn-lt"/>
              </a:rPr>
              <a:t>. 2006;42(16):</a:t>
            </a:r>
            <a:r>
              <a:rPr lang="fr-FR" sz="1000" b="1" dirty="0" smtClean="0">
                <a:solidFill>
                  <a:schemeClr val="bg1"/>
                </a:solidFill>
                <a:latin typeface="+mn-lt"/>
              </a:rPr>
              <a:t>2846-2854.</a:t>
            </a:r>
            <a:endParaRPr lang="en-US" sz="1000" b="1" dirty="0">
              <a:solidFill>
                <a:schemeClr val="bg1"/>
              </a:solidFill>
              <a:latin typeface="+mn-lt"/>
            </a:endParaRPr>
          </a:p>
        </p:txBody>
      </p:sp>
      <p:sp>
        <p:nvSpPr>
          <p:cNvPr id="5" name="Rectangle 4"/>
          <p:cNvSpPr/>
          <p:nvPr/>
        </p:nvSpPr>
        <p:spPr>
          <a:xfrm>
            <a:off x="352696" y="6058989"/>
            <a:ext cx="4572000" cy="276999"/>
          </a:xfrm>
          <a:prstGeom prst="rect">
            <a:avLst/>
          </a:prstGeom>
        </p:spPr>
        <p:txBody>
          <a:bodyPr>
            <a:spAutoFit/>
          </a:bodyPr>
          <a:lstStyle/>
          <a:p>
            <a:r>
              <a:rPr lang="da-DK" sz="1200" b="1" dirty="0">
                <a:solidFill>
                  <a:schemeClr val="bg1"/>
                </a:solidFill>
              </a:rPr>
              <a:t>Riester M, et al. </a:t>
            </a:r>
            <a:r>
              <a:rPr lang="da-DK" sz="1200" b="1" i="1" dirty="0">
                <a:solidFill>
                  <a:schemeClr val="bg1"/>
                </a:solidFill>
              </a:rPr>
              <a:t>J Natl Cancer Inst</a:t>
            </a:r>
            <a:r>
              <a:rPr lang="da-DK" sz="1200" b="1" dirty="0">
                <a:solidFill>
                  <a:schemeClr val="bg1"/>
                </a:solidFill>
              </a:rPr>
              <a:t>. 2014;106(5).</a:t>
            </a:r>
            <a:endParaRPr lang="en-US" sz="1200" b="1" dirty="0">
              <a:solidFill>
                <a:schemeClr val="bg1"/>
              </a:solidFill>
            </a:endParaRPr>
          </a:p>
        </p:txBody>
      </p:sp>
    </p:spTree>
    <p:extLst>
      <p:ext uri="{BB962C8B-B14F-4D97-AF65-F5344CB8AC3E}">
        <p14:creationId xmlns:p14="http://schemas.microsoft.com/office/powerpoint/2010/main" val="7650762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igure3.png"/>
          <p:cNvPicPr>
            <a:picLocks noGrp="1" noChangeAspect="1"/>
          </p:cNvPicPr>
          <p:nvPr>
            <p:ph idx="1"/>
          </p:nvPr>
        </p:nvPicPr>
        <p:blipFill rotWithShape="1">
          <a:blip r:embed="rId2"/>
          <a:srcRect l="-5283" t="215" r="1" b="-1019"/>
          <a:stretch/>
        </p:blipFill>
        <p:spPr>
          <a:xfrm>
            <a:off x="457201" y="1116003"/>
            <a:ext cx="7543800" cy="4782468"/>
          </a:xfrm>
          <a:solidFill>
            <a:schemeClr val="bg1"/>
          </a:solidFill>
        </p:spPr>
      </p:pic>
      <p:sp>
        <p:nvSpPr>
          <p:cNvPr id="3" name="TextBox 2"/>
          <p:cNvSpPr txBox="1"/>
          <p:nvPr/>
        </p:nvSpPr>
        <p:spPr>
          <a:xfrm>
            <a:off x="274144" y="241663"/>
            <a:ext cx="8202887" cy="929485"/>
          </a:xfrm>
          <a:prstGeom prst="rect">
            <a:avLst/>
          </a:prstGeom>
          <a:noFill/>
        </p:spPr>
        <p:txBody>
          <a:bodyPr wrap="none" rtlCol="0">
            <a:spAutoFit/>
          </a:bodyPr>
          <a:lstStyle/>
          <a:p>
            <a:pPr algn="ctr">
              <a:lnSpc>
                <a:spcPct val="85000"/>
              </a:lnSpc>
            </a:pPr>
            <a:r>
              <a:rPr lang="en-US" sz="3200" b="1" dirty="0" smtClean="0">
                <a:solidFill>
                  <a:srgbClr val="F09828"/>
                </a:solidFill>
              </a:rPr>
              <a:t>Survival Signature Performs Better Than </a:t>
            </a:r>
          </a:p>
          <a:p>
            <a:pPr algn="ctr">
              <a:lnSpc>
                <a:spcPct val="85000"/>
              </a:lnSpc>
            </a:pPr>
            <a:r>
              <a:rPr lang="en-US" sz="3200" b="1" dirty="0" smtClean="0">
                <a:solidFill>
                  <a:srgbClr val="F09828"/>
                </a:solidFill>
              </a:rPr>
              <a:t>Known Clinical Factors and Signatures</a:t>
            </a:r>
            <a:endParaRPr lang="en-US" sz="3200" b="1" dirty="0">
              <a:solidFill>
                <a:srgbClr val="F09828"/>
              </a:solidFill>
            </a:endParaRPr>
          </a:p>
        </p:txBody>
      </p:sp>
      <p:sp>
        <p:nvSpPr>
          <p:cNvPr id="5" name="Text Box 92"/>
          <p:cNvSpPr txBox="1">
            <a:spLocks noChangeArrowheads="1"/>
          </p:cNvSpPr>
          <p:nvPr/>
        </p:nvSpPr>
        <p:spPr bwMode="auto">
          <a:xfrm>
            <a:off x="349520" y="6083808"/>
            <a:ext cx="772768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nl-NL" sz="1000" b="1" dirty="0">
                <a:solidFill>
                  <a:schemeClr val="bg1"/>
                </a:solidFill>
                <a:latin typeface="+mn-lt"/>
              </a:rPr>
              <a:t>Bentink S, et al. </a:t>
            </a:r>
            <a:r>
              <a:rPr lang="nl-NL" sz="1000" b="1" i="1" dirty="0">
                <a:solidFill>
                  <a:schemeClr val="bg1"/>
                </a:solidFill>
                <a:latin typeface="+mn-lt"/>
              </a:rPr>
              <a:t>PLoS One</a:t>
            </a:r>
            <a:r>
              <a:rPr lang="nl-NL" sz="1000" b="1" dirty="0">
                <a:solidFill>
                  <a:schemeClr val="bg1"/>
                </a:solidFill>
                <a:latin typeface="+mn-lt"/>
              </a:rPr>
              <a:t>. 2012;7(2):e30269</a:t>
            </a:r>
            <a:r>
              <a:rPr lang="nl-NL" sz="1000" b="1" dirty="0" smtClean="0">
                <a:solidFill>
                  <a:schemeClr val="bg1"/>
                </a:solidFill>
                <a:latin typeface="+mn-lt"/>
              </a:rPr>
              <a:t>. </a:t>
            </a:r>
            <a:r>
              <a:rPr lang="da-DK" sz="1000" b="1" dirty="0">
                <a:solidFill>
                  <a:schemeClr val="bg1"/>
                </a:solidFill>
                <a:latin typeface="+mn-lt"/>
              </a:rPr>
              <a:t>Crijns AP, et al. </a:t>
            </a:r>
            <a:r>
              <a:rPr lang="da-DK" sz="1000" b="1" i="1" dirty="0">
                <a:solidFill>
                  <a:schemeClr val="bg1"/>
                </a:solidFill>
                <a:latin typeface="+mn-lt"/>
              </a:rPr>
              <a:t>PLoS Med</a:t>
            </a:r>
            <a:r>
              <a:rPr lang="da-DK" sz="1000" b="1" dirty="0">
                <a:solidFill>
                  <a:schemeClr val="bg1"/>
                </a:solidFill>
                <a:latin typeface="+mn-lt"/>
              </a:rPr>
              <a:t>. 2009;6(2):e24</a:t>
            </a:r>
            <a:r>
              <a:rPr lang="da-DK" sz="1000" b="1" dirty="0" smtClean="0">
                <a:solidFill>
                  <a:schemeClr val="bg1"/>
                </a:solidFill>
                <a:latin typeface="+mn-lt"/>
              </a:rPr>
              <a:t>. </a:t>
            </a:r>
            <a:r>
              <a:rPr lang="es-ES" sz="1000" b="1" dirty="0" err="1">
                <a:solidFill>
                  <a:schemeClr val="bg1"/>
                </a:solidFill>
                <a:latin typeface="+mn-lt"/>
              </a:rPr>
              <a:t>Yoshihara</a:t>
            </a:r>
            <a:r>
              <a:rPr lang="es-ES" sz="1000" b="1" dirty="0">
                <a:solidFill>
                  <a:schemeClr val="bg1"/>
                </a:solidFill>
                <a:latin typeface="+mn-lt"/>
              </a:rPr>
              <a:t> K, et al. </a:t>
            </a:r>
            <a:r>
              <a:rPr lang="es-ES" sz="1000" b="1" i="1" dirty="0" err="1">
                <a:solidFill>
                  <a:schemeClr val="bg1"/>
                </a:solidFill>
                <a:latin typeface="+mn-lt"/>
              </a:rPr>
              <a:t>PLoS</a:t>
            </a:r>
            <a:r>
              <a:rPr lang="es-ES" sz="1000" b="1" i="1" dirty="0">
                <a:solidFill>
                  <a:schemeClr val="bg1"/>
                </a:solidFill>
                <a:latin typeface="+mn-lt"/>
              </a:rPr>
              <a:t> </a:t>
            </a:r>
            <a:r>
              <a:rPr lang="es-ES" sz="1000" b="1" i="1" dirty="0" err="1">
                <a:solidFill>
                  <a:schemeClr val="bg1"/>
                </a:solidFill>
                <a:latin typeface="+mn-lt"/>
              </a:rPr>
              <a:t>One</a:t>
            </a:r>
            <a:r>
              <a:rPr lang="es-ES" sz="1000" b="1" dirty="0">
                <a:solidFill>
                  <a:schemeClr val="bg1"/>
                </a:solidFill>
                <a:latin typeface="+mn-lt"/>
              </a:rPr>
              <a:t>. 2010;5(3):e9615</a:t>
            </a:r>
            <a:r>
              <a:rPr lang="es-ES" sz="1000" b="1" dirty="0" smtClean="0">
                <a:solidFill>
                  <a:schemeClr val="bg1"/>
                </a:solidFill>
                <a:latin typeface="+mn-lt"/>
              </a:rPr>
              <a:t>. </a:t>
            </a:r>
            <a:r>
              <a:rPr lang="fr-FR" sz="1000" b="1" dirty="0" err="1">
                <a:solidFill>
                  <a:schemeClr val="bg1"/>
                </a:solidFill>
                <a:latin typeface="+mn-lt"/>
              </a:rPr>
              <a:t>Bonome</a:t>
            </a:r>
            <a:r>
              <a:rPr lang="fr-FR" sz="1000" b="1" dirty="0">
                <a:solidFill>
                  <a:schemeClr val="bg1"/>
                </a:solidFill>
                <a:latin typeface="+mn-lt"/>
              </a:rPr>
              <a:t> T, et al. </a:t>
            </a:r>
            <a:r>
              <a:rPr lang="fr-FR" sz="1000" b="1" i="1" dirty="0">
                <a:solidFill>
                  <a:schemeClr val="bg1"/>
                </a:solidFill>
                <a:latin typeface="+mn-lt"/>
              </a:rPr>
              <a:t>Cancer </a:t>
            </a:r>
            <a:r>
              <a:rPr lang="fr-FR" sz="1000" b="1" i="1" dirty="0" err="1">
                <a:solidFill>
                  <a:schemeClr val="bg1"/>
                </a:solidFill>
                <a:latin typeface="+mn-lt"/>
              </a:rPr>
              <a:t>Res</a:t>
            </a:r>
            <a:r>
              <a:rPr lang="fr-FR" sz="1000" b="1" dirty="0">
                <a:solidFill>
                  <a:schemeClr val="bg1"/>
                </a:solidFill>
                <a:latin typeface="+mn-lt"/>
              </a:rPr>
              <a:t>. 2008;68(13):5478-5486. </a:t>
            </a:r>
            <a:r>
              <a:rPr lang="fr-FR" sz="1000" b="1" dirty="0" err="1">
                <a:solidFill>
                  <a:schemeClr val="bg1"/>
                </a:solidFill>
                <a:latin typeface="+mn-lt"/>
              </a:rPr>
              <a:t>Tothill</a:t>
            </a:r>
            <a:r>
              <a:rPr lang="fr-FR" sz="1000" b="1" dirty="0">
                <a:solidFill>
                  <a:schemeClr val="bg1"/>
                </a:solidFill>
                <a:latin typeface="+mn-lt"/>
              </a:rPr>
              <a:t> RW, et al. </a:t>
            </a:r>
            <a:r>
              <a:rPr lang="fr-FR" sz="1000" b="1" i="1" dirty="0">
                <a:solidFill>
                  <a:schemeClr val="bg1"/>
                </a:solidFill>
                <a:latin typeface="+mn-lt"/>
              </a:rPr>
              <a:t>Clin Cancer </a:t>
            </a:r>
            <a:r>
              <a:rPr lang="fr-FR" sz="1000" b="1" i="1" dirty="0" err="1">
                <a:solidFill>
                  <a:schemeClr val="bg1"/>
                </a:solidFill>
                <a:latin typeface="+mn-lt"/>
              </a:rPr>
              <a:t>Res</a:t>
            </a:r>
            <a:r>
              <a:rPr lang="fr-FR" sz="1000" b="1" dirty="0">
                <a:solidFill>
                  <a:schemeClr val="bg1"/>
                </a:solidFill>
                <a:latin typeface="+mn-lt"/>
              </a:rPr>
              <a:t>. 2008;14(16):</a:t>
            </a:r>
            <a:r>
              <a:rPr lang="fr-FR" sz="1000" b="1" dirty="0" smtClean="0">
                <a:solidFill>
                  <a:schemeClr val="bg1"/>
                </a:solidFill>
                <a:latin typeface="+mn-lt"/>
              </a:rPr>
              <a:t>5198-5208</a:t>
            </a:r>
            <a:r>
              <a:rPr lang="en-US" sz="1000" b="1" dirty="0" smtClean="0">
                <a:solidFill>
                  <a:schemeClr val="bg1"/>
                </a:solidFill>
                <a:latin typeface="+mn-lt"/>
              </a:rPr>
              <a:t>. </a:t>
            </a:r>
            <a:r>
              <a:rPr lang="nl-NL" sz="1000" b="1" dirty="0">
                <a:solidFill>
                  <a:schemeClr val="bg1"/>
                </a:solidFill>
              </a:rPr>
              <a:t>Dressman HK, et al. </a:t>
            </a:r>
            <a:r>
              <a:rPr lang="nl-NL" sz="1000" b="1" i="1" dirty="0">
                <a:solidFill>
                  <a:schemeClr val="bg1"/>
                </a:solidFill>
              </a:rPr>
              <a:t>J Clin Oncol</a:t>
            </a:r>
            <a:r>
              <a:rPr lang="nl-NL" sz="1000" b="1" dirty="0">
                <a:solidFill>
                  <a:schemeClr val="bg1"/>
                </a:solidFill>
              </a:rPr>
              <a:t>. 2007;25(5):517-525. </a:t>
            </a:r>
            <a:r>
              <a:rPr lang="fr-FR" sz="1000" b="1" dirty="0" err="1">
                <a:solidFill>
                  <a:schemeClr val="bg1"/>
                </a:solidFill>
              </a:rPr>
              <a:t>Konstantinopoulos</a:t>
            </a:r>
            <a:r>
              <a:rPr lang="fr-FR" sz="1000" b="1" dirty="0">
                <a:solidFill>
                  <a:schemeClr val="bg1"/>
                </a:solidFill>
              </a:rPr>
              <a:t> PA, et al. </a:t>
            </a:r>
            <a:r>
              <a:rPr lang="fr-FR" sz="1000" b="1" i="1" dirty="0">
                <a:solidFill>
                  <a:schemeClr val="bg1"/>
                </a:solidFill>
              </a:rPr>
              <a:t>J Clin </a:t>
            </a:r>
            <a:r>
              <a:rPr lang="fr-FR" sz="1000" b="1" i="1" dirty="0" err="1">
                <a:solidFill>
                  <a:schemeClr val="bg1"/>
                </a:solidFill>
              </a:rPr>
              <a:t>Oncol</a:t>
            </a:r>
            <a:r>
              <a:rPr lang="fr-FR" sz="1000" b="1" dirty="0">
                <a:solidFill>
                  <a:schemeClr val="bg1"/>
                </a:solidFill>
              </a:rPr>
              <a:t>. 2010;28(22):3555-3561. Gillet JP, et al. </a:t>
            </a:r>
            <a:r>
              <a:rPr lang="fr-FR" sz="1000" b="1" i="1" dirty="0">
                <a:solidFill>
                  <a:schemeClr val="bg1"/>
                </a:solidFill>
              </a:rPr>
              <a:t>Clin Cancer </a:t>
            </a:r>
            <a:r>
              <a:rPr lang="fr-FR" sz="1000" b="1" i="1" dirty="0" err="1">
                <a:solidFill>
                  <a:schemeClr val="bg1"/>
                </a:solidFill>
              </a:rPr>
              <a:t>Res</a:t>
            </a:r>
            <a:r>
              <a:rPr lang="fr-FR" sz="1000" b="1" dirty="0">
                <a:solidFill>
                  <a:schemeClr val="bg1"/>
                </a:solidFill>
              </a:rPr>
              <a:t>. 2012;18(11):3197-3206. </a:t>
            </a:r>
            <a:r>
              <a:rPr lang="fr-FR" sz="1000" b="1" dirty="0" err="1">
                <a:solidFill>
                  <a:schemeClr val="bg1"/>
                </a:solidFill>
              </a:rPr>
              <a:t>Yoshihara</a:t>
            </a:r>
            <a:r>
              <a:rPr lang="fr-FR" sz="1000" b="1" dirty="0">
                <a:solidFill>
                  <a:schemeClr val="bg1"/>
                </a:solidFill>
              </a:rPr>
              <a:t> K, et al. </a:t>
            </a:r>
            <a:r>
              <a:rPr lang="fr-FR" sz="1000" b="1" i="1" dirty="0">
                <a:solidFill>
                  <a:schemeClr val="bg1"/>
                </a:solidFill>
              </a:rPr>
              <a:t>Clin Cancer </a:t>
            </a:r>
            <a:r>
              <a:rPr lang="fr-FR" sz="1000" b="1" i="1" dirty="0" err="1">
                <a:solidFill>
                  <a:schemeClr val="bg1"/>
                </a:solidFill>
              </a:rPr>
              <a:t>Res</a:t>
            </a:r>
            <a:r>
              <a:rPr lang="fr-FR" sz="1000" b="1" dirty="0">
                <a:solidFill>
                  <a:schemeClr val="bg1"/>
                </a:solidFill>
              </a:rPr>
              <a:t>. 2012;18(5):1374-1385. </a:t>
            </a:r>
            <a:endParaRPr lang="en-US" sz="1000" b="1" dirty="0">
              <a:solidFill>
                <a:schemeClr val="bg1"/>
              </a:solidFill>
              <a:latin typeface="+mn-lt"/>
            </a:endParaRPr>
          </a:p>
        </p:txBody>
      </p:sp>
      <p:sp>
        <p:nvSpPr>
          <p:cNvPr id="6" name="Rectangle 5"/>
          <p:cNvSpPr/>
          <p:nvPr/>
        </p:nvSpPr>
        <p:spPr>
          <a:xfrm>
            <a:off x="352696" y="5892220"/>
            <a:ext cx="4572000" cy="276999"/>
          </a:xfrm>
          <a:prstGeom prst="rect">
            <a:avLst/>
          </a:prstGeom>
        </p:spPr>
        <p:txBody>
          <a:bodyPr>
            <a:spAutoFit/>
          </a:bodyPr>
          <a:lstStyle/>
          <a:p>
            <a:r>
              <a:rPr lang="da-DK" sz="1200" b="1" dirty="0">
                <a:solidFill>
                  <a:schemeClr val="bg1"/>
                </a:solidFill>
              </a:rPr>
              <a:t>Riester M, et al. </a:t>
            </a:r>
            <a:r>
              <a:rPr lang="da-DK" sz="1200" b="1" i="1" dirty="0">
                <a:solidFill>
                  <a:schemeClr val="bg1"/>
                </a:solidFill>
              </a:rPr>
              <a:t>J Natl Cancer Inst</a:t>
            </a:r>
            <a:r>
              <a:rPr lang="da-DK" sz="1200" b="1" dirty="0">
                <a:solidFill>
                  <a:schemeClr val="bg1"/>
                </a:solidFill>
              </a:rPr>
              <a:t>. 2014;106(5).</a:t>
            </a:r>
            <a:endParaRPr lang="en-US" sz="1200" b="1" dirty="0">
              <a:solidFill>
                <a:schemeClr val="bg1"/>
              </a:solidFill>
            </a:endParaRPr>
          </a:p>
        </p:txBody>
      </p:sp>
    </p:spTree>
    <p:extLst>
      <p:ext uri="{BB962C8B-B14F-4D97-AF65-F5344CB8AC3E}">
        <p14:creationId xmlns:p14="http://schemas.microsoft.com/office/powerpoint/2010/main" val="3303217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447800"/>
            <a:ext cx="7772400" cy="1470025"/>
          </a:xfrm>
        </p:spPr>
        <p:txBody>
          <a:bodyPr/>
          <a:lstStyle/>
          <a:p>
            <a:pPr>
              <a:lnSpc>
                <a:spcPct val="85000"/>
              </a:lnSpc>
            </a:pPr>
            <a:r>
              <a:rPr lang="en-US" dirty="0" smtClean="0"/>
              <a:t>Survival Signatures Still Not Clinically </a:t>
            </a:r>
            <a:r>
              <a:rPr lang="en-US" dirty="0"/>
              <a:t>R</a:t>
            </a:r>
            <a:r>
              <a:rPr lang="en-US" dirty="0" smtClean="0"/>
              <a:t>elevant</a:t>
            </a:r>
            <a:endParaRPr lang="en-US" dirty="0"/>
          </a:p>
        </p:txBody>
      </p:sp>
      <p:sp>
        <p:nvSpPr>
          <p:cNvPr id="5" name="Subtitle 4"/>
          <p:cNvSpPr>
            <a:spLocks noGrp="1"/>
          </p:cNvSpPr>
          <p:nvPr>
            <p:ph type="subTitle" idx="1"/>
          </p:nvPr>
        </p:nvSpPr>
        <p:spPr>
          <a:xfrm>
            <a:off x="457200" y="3429000"/>
            <a:ext cx="8229600" cy="1752600"/>
          </a:xfrm>
        </p:spPr>
        <p:txBody>
          <a:bodyPr/>
          <a:lstStyle/>
          <a:p>
            <a:pPr>
              <a:lnSpc>
                <a:spcPct val="85000"/>
              </a:lnSpc>
            </a:pPr>
            <a:r>
              <a:rPr lang="en-US" sz="4000" b="1" dirty="0" smtClean="0">
                <a:solidFill>
                  <a:schemeClr val="bg1"/>
                </a:solidFill>
              </a:rPr>
              <a:t>Can We Generate Clinically Relevant Signatures?</a:t>
            </a:r>
          </a:p>
          <a:p>
            <a:pPr>
              <a:lnSpc>
                <a:spcPct val="85000"/>
              </a:lnSpc>
            </a:pPr>
            <a:r>
              <a:rPr lang="en-US" sz="4000" b="1" dirty="0" smtClean="0">
                <a:solidFill>
                  <a:schemeClr val="tx2"/>
                </a:solidFill>
              </a:rPr>
              <a:t>Predictive Signatures</a:t>
            </a:r>
            <a:endParaRPr lang="en-US" sz="4000" b="1" dirty="0">
              <a:solidFill>
                <a:schemeClr val="tx2"/>
              </a:solidFill>
            </a:endParaRPr>
          </a:p>
        </p:txBody>
      </p:sp>
    </p:spTree>
    <p:extLst>
      <p:ext uri="{BB962C8B-B14F-4D97-AF65-F5344CB8AC3E}">
        <p14:creationId xmlns:p14="http://schemas.microsoft.com/office/powerpoint/2010/main" val="2450037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2166937" y="3567884"/>
            <a:ext cx="5224463" cy="2815444"/>
          </a:xfrm>
          <a:prstGeom prst="rect">
            <a:avLst/>
          </a:prstGeom>
          <a:noFill/>
          <a:ln w="9525">
            <a:noFill/>
            <a:miter lim="800000"/>
            <a:headEnd/>
            <a:tailEnd/>
          </a:ln>
          <a:effectLst/>
        </p:spPr>
      </p:pic>
      <p:pic>
        <p:nvPicPr>
          <p:cNvPr id="18435" name="Picture 3"/>
          <p:cNvPicPr>
            <a:picLocks noChangeAspect="1" noChangeArrowheads="1"/>
          </p:cNvPicPr>
          <p:nvPr/>
        </p:nvPicPr>
        <p:blipFill>
          <a:blip r:embed="rId3"/>
          <a:srcRect/>
          <a:stretch>
            <a:fillRect/>
          </a:stretch>
        </p:blipFill>
        <p:spPr bwMode="auto">
          <a:xfrm>
            <a:off x="2381250" y="260914"/>
            <a:ext cx="5010150" cy="3100531"/>
          </a:xfrm>
          <a:prstGeom prst="rect">
            <a:avLst/>
          </a:prstGeom>
          <a:noFill/>
          <a:ln w="9525">
            <a:noFill/>
            <a:miter lim="800000"/>
            <a:headEnd/>
            <a:tailEnd/>
          </a:ln>
          <a:effectLst/>
        </p:spPr>
      </p:pic>
      <p:pic>
        <p:nvPicPr>
          <p:cNvPr id="18436" name="Picture 2"/>
          <p:cNvPicPr>
            <a:picLocks noChangeAspect="1" noChangeArrowheads="1"/>
          </p:cNvPicPr>
          <p:nvPr/>
        </p:nvPicPr>
        <p:blipFill rotWithShape="1">
          <a:blip r:embed="rId4"/>
          <a:srcRect t="4071"/>
          <a:stretch/>
        </p:blipFill>
        <p:spPr bwMode="auto">
          <a:xfrm>
            <a:off x="557211" y="140678"/>
            <a:ext cx="4471989" cy="3220767"/>
          </a:xfrm>
          <a:prstGeom prst="rect">
            <a:avLst/>
          </a:prstGeom>
          <a:noFill/>
          <a:ln w="9525">
            <a:noFill/>
            <a:miter lim="800000"/>
            <a:headEnd/>
            <a:tailEnd/>
          </a:ln>
          <a:effectLst/>
        </p:spPr>
      </p:pic>
      <p:pic>
        <p:nvPicPr>
          <p:cNvPr id="18437" name="Picture 3"/>
          <p:cNvPicPr>
            <a:picLocks noChangeAspect="1" noChangeArrowheads="1"/>
          </p:cNvPicPr>
          <p:nvPr/>
        </p:nvPicPr>
        <p:blipFill rotWithShape="1">
          <a:blip r:embed="rId5"/>
          <a:srcRect b="8669"/>
          <a:stretch/>
        </p:blipFill>
        <p:spPr bwMode="auto">
          <a:xfrm>
            <a:off x="557211" y="3435350"/>
            <a:ext cx="4303714" cy="2947978"/>
          </a:xfrm>
          <a:prstGeom prst="rect">
            <a:avLst/>
          </a:prstGeom>
          <a:noFill/>
          <a:ln w="9525">
            <a:noFill/>
            <a:miter lim="800000"/>
            <a:headEnd/>
            <a:tailEnd/>
          </a:ln>
          <a:effectLst/>
        </p:spPr>
      </p:pic>
      <p:sp>
        <p:nvSpPr>
          <p:cNvPr id="6" name="TextBox 4"/>
          <p:cNvSpPr txBox="1">
            <a:spLocks noChangeArrowheads="1"/>
          </p:cNvSpPr>
          <p:nvPr/>
        </p:nvSpPr>
        <p:spPr bwMode="auto">
          <a:xfrm>
            <a:off x="346672" y="6428601"/>
            <a:ext cx="8246873" cy="276999"/>
          </a:xfrm>
          <a:prstGeom prst="rect">
            <a:avLst/>
          </a:prstGeom>
          <a:noFill/>
          <a:ln w="9525">
            <a:noFill/>
            <a:miter lim="800000"/>
            <a:headEnd/>
            <a:tailEnd/>
          </a:ln>
        </p:spPr>
        <p:txBody>
          <a:bodyPr wrap="none">
            <a:spAutoFit/>
          </a:bodyPr>
          <a:lstStyle/>
          <a:p>
            <a:r>
              <a:rPr lang="da-DK" sz="1200" b="1" dirty="0">
                <a:solidFill>
                  <a:srgbClr val="FFFFFF"/>
                </a:solidFill>
              </a:rPr>
              <a:t>Perren TJ, et al. </a:t>
            </a:r>
            <a:r>
              <a:rPr lang="da-DK" sz="1200" b="1" i="1" dirty="0">
                <a:solidFill>
                  <a:srgbClr val="FFFFFF"/>
                </a:solidFill>
              </a:rPr>
              <a:t>N Engl J Med</a:t>
            </a:r>
            <a:r>
              <a:rPr lang="da-DK" sz="1200" b="1" dirty="0">
                <a:solidFill>
                  <a:srgbClr val="FFFFFF"/>
                </a:solidFill>
              </a:rPr>
              <a:t>. 2011;365(26):2484-2496. Burger RA, et al</a:t>
            </a:r>
            <a:r>
              <a:rPr lang="da-DK" sz="1200" b="1" i="1" dirty="0">
                <a:solidFill>
                  <a:srgbClr val="FFFFFF"/>
                </a:solidFill>
              </a:rPr>
              <a:t>. N Engl J Med. </a:t>
            </a:r>
            <a:r>
              <a:rPr lang="da-DK" sz="1200" b="1" dirty="0">
                <a:solidFill>
                  <a:srgbClr val="FFFFFF"/>
                </a:solidFill>
              </a:rPr>
              <a:t>2011;365(26):2473-2483.</a:t>
            </a:r>
            <a:endParaRPr lang="en-US" sz="1200" b="1" dirty="0">
              <a:solidFill>
                <a:srgbClr val="FFFFFF"/>
              </a:solidFill>
            </a:endParaRPr>
          </a:p>
        </p:txBody>
      </p:sp>
    </p:spTree>
    <p:extLst>
      <p:ext uri="{BB962C8B-B14F-4D97-AF65-F5344CB8AC3E}">
        <p14:creationId xmlns:p14="http://schemas.microsoft.com/office/powerpoint/2010/main" val="33485918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457200" y="248941"/>
            <a:ext cx="4114800" cy="3089278"/>
          </a:xfrm>
          <a:prstGeom prst="rect">
            <a:avLst/>
          </a:prstGeom>
          <a:noFill/>
          <a:ln w="9525">
            <a:noFill/>
            <a:miter lim="800000"/>
            <a:headEnd/>
            <a:tailEnd/>
          </a:ln>
          <a:effectLst/>
        </p:spPr>
      </p:pic>
      <p:pic>
        <p:nvPicPr>
          <p:cNvPr id="19459" name="Picture 3"/>
          <p:cNvPicPr>
            <a:picLocks noChangeAspect="1" noChangeArrowheads="1"/>
          </p:cNvPicPr>
          <p:nvPr/>
        </p:nvPicPr>
        <p:blipFill>
          <a:blip r:embed="rId3"/>
          <a:srcRect/>
          <a:stretch>
            <a:fillRect/>
          </a:stretch>
        </p:blipFill>
        <p:spPr bwMode="auto">
          <a:xfrm>
            <a:off x="457200" y="3342169"/>
            <a:ext cx="4114800" cy="3086099"/>
          </a:xfrm>
          <a:prstGeom prst="rect">
            <a:avLst/>
          </a:prstGeom>
          <a:noFill/>
          <a:ln w="9525">
            <a:noFill/>
            <a:miter lim="800000"/>
            <a:headEnd/>
            <a:tailEnd/>
          </a:ln>
          <a:effectLst/>
        </p:spPr>
      </p:pic>
      <p:sp>
        <p:nvSpPr>
          <p:cNvPr id="3" name="TextBox 2"/>
          <p:cNvSpPr txBox="1"/>
          <p:nvPr/>
        </p:nvSpPr>
        <p:spPr>
          <a:xfrm>
            <a:off x="4572000" y="914400"/>
            <a:ext cx="4384675" cy="3477875"/>
          </a:xfrm>
          <a:prstGeom prst="rect">
            <a:avLst/>
          </a:prstGeom>
          <a:noFill/>
        </p:spPr>
        <p:txBody>
          <a:bodyPr>
            <a:spAutoFit/>
          </a:bodyPr>
          <a:lstStyle/>
          <a:p>
            <a:pPr marL="285750" indent="-285750">
              <a:buClr>
                <a:srgbClr val="F09828"/>
              </a:buClr>
              <a:buFont typeface="Arial" panose="020B0604020202020204" pitchFamily="34" charset="0"/>
              <a:buChar char="•"/>
              <a:defRPr/>
            </a:pPr>
            <a:r>
              <a:rPr lang="en-GB" sz="2000" b="1" dirty="0">
                <a:solidFill>
                  <a:schemeClr val="bg1"/>
                </a:solidFill>
              </a:rPr>
              <a:t>European Medicines Agency (EMA) granted </a:t>
            </a:r>
            <a:r>
              <a:rPr lang="en-GB" sz="2000" b="1" dirty="0" err="1">
                <a:solidFill>
                  <a:schemeClr val="bg1"/>
                </a:solidFill>
              </a:rPr>
              <a:t>bevacizumab</a:t>
            </a:r>
            <a:r>
              <a:rPr lang="en-GB" sz="2000" b="1" dirty="0">
                <a:solidFill>
                  <a:schemeClr val="bg1"/>
                </a:solidFill>
              </a:rPr>
              <a:t> a license for first line treatment of stage IIIB, IIIC and IV ovarian cancer in 2011</a:t>
            </a:r>
          </a:p>
          <a:p>
            <a:pPr>
              <a:buClr>
                <a:srgbClr val="F09828"/>
              </a:buClr>
              <a:defRPr/>
            </a:pPr>
            <a:endParaRPr lang="en-GB" sz="2000" b="1" dirty="0">
              <a:solidFill>
                <a:schemeClr val="bg1"/>
              </a:solidFill>
            </a:endParaRPr>
          </a:p>
          <a:p>
            <a:pPr marL="285750" indent="-285750">
              <a:buClr>
                <a:srgbClr val="F09828"/>
              </a:buClr>
              <a:buFont typeface="Arial" panose="020B0604020202020204" pitchFamily="34" charset="0"/>
              <a:buChar char="•"/>
              <a:defRPr/>
            </a:pPr>
            <a:r>
              <a:rPr lang="en-GB" sz="2000" b="1" dirty="0" err="1">
                <a:solidFill>
                  <a:schemeClr val="bg1"/>
                </a:solidFill>
              </a:rPr>
              <a:t>Bevacizumab</a:t>
            </a:r>
            <a:r>
              <a:rPr lang="en-GB" sz="2000" b="1" dirty="0">
                <a:solidFill>
                  <a:schemeClr val="bg1"/>
                </a:solidFill>
              </a:rPr>
              <a:t> </a:t>
            </a:r>
            <a:r>
              <a:rPr lang="en-GB" sz="2000" b="1" dirty="0" smtClean="0">
                <a:solidFill>
                  <a:schemeClr val="bg1"/>
                </a:solidFill>
              </a:rPr>
              <a:t>currently licensed </a:t>
            </a:r>
            <a:r>
              <a:rPr lang="en-GB" sz="2000" b="1" dirty="0">
                <a:solidFill>
                  <a:schemeClr val="bg1"/>
                </a:solidFill>
              </a:rPr>
              <a:t>for the treatment of </a:t>
            </a:r>
            <a:r>
              <a:rPr lang="en-GB" sz="2000" b="1" dirty="0" smtClean="0">
                <a:solidFill>
                  <a:schemeClr val="bg1"/>
                </a:solidFill>
              </a:rPr>
              <a:t>recurrent platinum resistant ovarian </a:t>
            </a:r>
            <a:r>
              <a:rPr lang="en-GB" sz="2000" b="1" dirty="0">
                <a:solidFill>
                  <a:schemeClr val="bg1"/>
                </a:solidFill>
              </a:rPr>
              <a:t>cancer in the USA</a:t>
            </a:r>
          </a:p>
          <a:p>
            <a:pPr>
              <a:buClr>
                <a:srgbClr val="F09828"/>
              </a:buClr>
              <a:defRPr/>
            </a:pPr>
            <a:endParaRPr lang="en-GB" sz="2000" b="1" dirty="0">
              <a:solidFill>
                <a:schemeClr val="bg1"/>
              </a:solidFill>
            </a:endParaRPr>
          </a:p>
        </p:txBody>
      </p:sp>
      <p:sp>
        <p:nvSpPr>
          <p:cNvPr id="5" name="TextBox 4"/>
          <p:cNvSpPr txBox="1">
            <a:spLocks noChangeArrowheads="1"/>
          </p:cNvSpPr>
          <p:nvPr/>
        </p:nvSpPr>
        <p:spPr bwMode="auto">
          <a:xfrm>
            <a:off x="346672" y="6428601"/>
            <a:ext cx="8246873" cy="276999"/>
          </a:xfrm>
          <a:prstGeom prst="rect">
            <a:avLst/>
          </a:prstGeom>
          <a:noFill/>
          <a:ln w="9525">
            <a:noFill/>
            <a:miter lim="800000"/>
            <a:headEnd/>
            <a:tailEnd/>
          </a:ln>
        </p:spPr>
        <p:txBody>
          <a:bodyPr wrap="none">
            <a:spAutoFit/>
          </a:bodyPr>
          <a:lstStyle/>
          <a:p>
            <a:r>
              <a:rPr lang="da-DK" sz="1200" b="1" dirty="0">
                <a:solidFill>
                  <a:srgbClr val="FFFFFF"/>
                </a:solidFill>
              </a:rPr>
              <a:t>Perren TJ, et al. </a:t>
            </a:r>
            <a:r>
              <a:rPr lang="da-DK" sz="1200" b="1" i="1" dirty="0">
                <a:solidFill>
                  <a:srgbClr val="FFFFFF"/>
                </a:solidFill>
              </a:rPr>
              <a:t>N Engl J Med</a:t>
            </a:r>
            <a:r>
              <a:rPr lang="da-DK" sz="1200" b="1" dirty="0">
                <a:solidFill>
                  <a:srgbClr val="FFFFFF"/>
                </a:solidFill>
              </a:rPr>
              <a:t>. 2011;365(26):2484-2496. Burger RA, et al</a:t>
            </a:r>
            <a:r>
              <a:rPr lang="da-DK" sz="1200" b="1" i="1" dirty="0">
                <a:solidFill>
                  <a:srgbClr val="FFFFFF"/>
                </a:solidFill>
              </a:rPr>
              <a:t>. N Engl J Med. </a:t>
            </a:r>
            <a:r>
              <a:rPr lang="da-DK" sz="1200" b="1" dirty="0">
                <a:solidFill>
                  <a:srgbClr val="FFFFFF"/>
                </a:solidFill>
              </a:rPr>
              <a:t>2011;365(26):2473-2483.</a:t>
            </a:r>
            <a:endParaRPr lang="en-US" sz="1200" b="1" dirty="0">
              <a:solidFill>
                <a:srgbClr val="FFFFFF"/>
              </a:solidFill>
            </a:endParaRPr>
          </a:p>
        </p:txBody>
      </p:sp>
    </p:spTree>
    <p:extLst>
      <p:ext uri="{BB962C8B-B14F-4D97-AF65-F5344CB8AC3E}">
        <p14:creationId xmlns:p14="http://schemas.microsoft.com/office/powerpoint/2010/main" val="5251289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26"/>
          <p:cNvSpPr>
            <a:spLocks noGrp="1" noChangeArrowheads="1"/>
          </p:cNvSpPr>
          <p:nvPr>
            <p:ph type="title"/>
          </p:nvPr>
        </p:nvSpPr>
        <p:spPr>
          <a:xfrm>
            <a:off x="0" y="295072"/>
            <a:ext cx="9143999" cy="739775"/>
          </a:xfrm>
        </p:spPr>
        <p:txBody>
          <a:bodyPr/>
          <a:lstStyle/>
          <a:p>
            <a:pPr eaLnBrk="1" hangingPunct="1"/>
            <a:r>
              <a:rPr lang="en-GB" altLang="en-US" sz="3600" smtClean="0"/>
              <a:t>Methods</a:t>
            </a:r>
          </a:p>
        </p:txBody>
      </p:sp>
      <p:grpSp>
        <p:nvGrpSpPr>
          <p:cNvPr id="48" name="Group 47"/>
          <p:cNvGrpSpPr/>
          <p:nvPr/>
        </p:nvGrpSpPr>
        <p:grpSpPr>
          <a:xfrm>
            <a:off x="458788" y="1196975"/>
            <a:ext cx="8347075" cy="5203825"/>
            <a:chOff x="458788" y="874713"/>
            <a:chExt cx="8347075" cy="5203825"/>
          </a:xfrm>
        </p:grpSpPr>
        <p:sp>
          <p:nvSpPr>
            <p:cNvPr id="49" name="TextBox 48"/>
            <p:cNvSpPr txBox="1">
              <a:spLocks noChangeArrowheads="1"/>
            </p:cNvSpPr>
            <p:nvPr/>
          </p:nvSpPr>
          <p:spPr bwMode="auto">
            <a:xfrm>
              <a:off x="458788" y="1450975"/>
              <a:ext cx="2411412" cy="646113"/>
            </a:xfrm>
            <a:prstGeom prst="rect">
              <a:avLst/>
            </a:prstGeom>
            <a:noFill/>
            <a:ln w="9525">
              <a:solidFill>
                <a:sysClr val="window" lastClr="FFFFFF"/>
              </a:solid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altLang="en-US" sz="1800" b="0" i="0" u="none" strike="noStrike" kern="0" cap="none" spc="0" normalizeH="0" baseline="0" noProof="0">
                  <a:ln>
                    <a:noFill/>
                  </a:ln>
                  <a:solidFill>
                    <a:sysClr val="window" lastClr="FFFFFF"/>
                  </a:solidFill>
                  <a:effectLst/>
                  <a:uLnTx/>
                  <a:uFillTx/>
                </a:rPr>
                <a:t>Edinburgh: </a:t>
              </a:r>
            </a:p>
            <a:p>
              <a:pPr marL="0" marR="0" lvl="0" indent="0" defTabSz="914400" eaLnBrk="1" fontAlgn="auto" latinLnBrk="0" hangingPunct="1">
                <a:lnSpc>
                  <a:spcPct val="100000"/>
                </a:lnSpc>
                <a:spcBef>
                  <a:spcPts val="0"/>
                </a:spcBef>
                <a:spcAft>
                  <a:spcPts val="0"/>
                </a:spcAft>
                <a:buClrTx/>
                <a:buSzTx/>
                <a:buFontTx/>
                <a:buNone/>
                <a:tabLst/>
                <a:defRPr/>
              </a:pPr>
              <a:r>
                <a:rPr kumimoji="0" lang="en-GB" altLang="en-US" sz="1800" b="0" i="0" u="none" strike="noStrike" kern="0" cap="none" spc="0" normalizeH="0" baseline="0" noProof="0">
                  <a:ln>
                    <a:noFill/>
                  </a:ln>
                  <a:solidFill>
                    <a:sysClr val="window" lastClr="FFFFFF"/>
                  </a:solidFill>
                  <a:effectLst/>
                  <a:uLnTx/>
                  <a:uFillTx/>
                </a:rPr>
                <a:t>387 ovarian cancers</a:t>
              </a:r>
            </a:p>
          </p:txBody>
        </p:sp>
        <p:sp>
          <p:nvSpPr>
            <p:cNvPr id="50" name="TextBox 49"/>
            <p:cNvSpPr txBox="1">
              <a:spLocks noChangeArrowheads="1"/>
            </p:cNvSpPr>
            <p:nvPr/>
          </p:nvSpPr>
          <p:spPr bwMode="auto">
            <a:xfrm>
              <a:off x="3643313" y="3633788"/>
              <a:ext cx="1866900" cy="368300"/>
            </a:xfrm>
            <a:prstGeom prst="rect">
              <a:avLst/>
            </a:prstGeom>
            <a:noFill/>
            <a:ln w="9525">
              <a:solidFill>
                <a:sysClr val="window" lastClr="FFFFFF"/>
              </a:solid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altLang="en-US" sz="1800" b="0" i="0" u="none" strike="noStrike" kern="0" cap="none" spc="0" normalizeH="0" baseline="0" noProof="0">
                  <a:ln>
                    <a:noFill/>
                  </a:ln>
                  <a:solidFill>
                    <a:sysClr val="window" lastClr="FFFFFF"/>
                  </a:solidFill>
                  <a:effectLst/>
                  <a:uLnTx/>
                  <a:uFillTx/>
                </a:rPr>
                <a:t>mRNA isolation</a:t>
              </a:r>
            </a:p>
          </p:txBody>
        </p:sp>
        <p:sp>
          <p:nvSpPr>
            <p:cNvPr id="51" name="TextBox 50"/>
            <p:cNvSpPr txBox="1">
              <a:spLocks noChangeArrowheads="1"/>
            </p:cNvSpPr>
            <p:nvPr/>
          </p:nvSpPr>
          <p:spPr bwMode="auto">
            <a:xfrm>
              <a:off x="1671638" y="4319588"/>
              <a:ext cx="5813425" cy="369887"/>
            </a:xfrm>
            <a:prstGeom prst="rect">
              <a:avLst/>
            </a:prstGeom>
            <a:noFill/>
            <a:ln w="9525">
              <a:solidFill>
                <a:sysClr val="window" lastClr="FFFFFF"/>
              </a:solid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altLang="en-US" sz="1800" b="0" i="0" u="none" strike="noStrike" kern="0" cap="none" spc="0" normalizeH="0" baseline="0" noProof="0">
                  <a:ln>
                    <a:noFill/>
                  </a:ln>
                  <a:solidFill>
                    <a:sysClr val="window" lastClr="FFFFFF"/>
                  </a:solidFill>
                  <a:effectLst/>
                  <a:uLnTx/>
                  <a:uFillTx/>
                </a:rPr>
                <a:t>Expression microarray analysis (Almac Ovarian DSA®)</a:t>
              </a:r>
            </a:p>
          </p:txBody>
        </p:sp>
        <p:sp>
          <p:nvSpPr>
            <p:cNvPr id="52" name="TextBox 51"/>
            <p:cNvSpPr txBox="1">
              <a:spLocks noChangeArrowheads="1"/>
            </p:cNvSpPr>
            <p:nvPr/>
          </p:nvSpPr>
          <p:spPr bwMode="auto">
            <a:xfrm>
              <a:off x="2903538" y="5021263"/>
              <a:ext cx="3344862" cy="368300"/>
            </a:xfrm>
            <a:prstGeom prst="rect">
              <a:avLst/>
            </a:prstGeom>
            <a:noFill/>
            <a:ln w="9525">
              <a:solidFill>
                <a:sysClr val="window" lastClr="FFFFFF"/>
              </a:solid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altLang="en-US" sz="1800" b="0" i="0" u="none" strike="noStrike" kern="0" cap="none" spc="0" normalizeH="0" baseline="0" noProof="0">
                  <a:ln>
                    <a:noFill/>
                  </a:ln>
                  <a:solidFill>
                    <a:sysClr val="window" lastClr="FFFFFF"/>
                  </a:solidFill>
                  <a:effectLst/>
                  <a:uLnTx/>
                  <a:uFillTx/>
                </a:rPr>
                <a:t>Independent pathology review</a:t>
              </a:r>
            </a:p>
          </p:txBody>
        </p:sp>
        <p:sp>
          <p:nvSpPr>
            <p:cNvPr id="53" name="TextBox 52"/>
            <p:cNvSpPr txBox="1">
              <a:spLocks noChangeArrowheads="1"/>
            </p:cNvSpPr>
            <p:nvPr/>
          </p:nvSpPr>
          <p:spPr bwMode="auto">
            <a:xfrm>
              <a:off x="6497638" y="1450975"/>
              <a:ext cx="2308225" cy="646113"/>
            </a:xfrm>
            <a:prstGeom prst="rect">
              <a:avLst/>
            </a:prstGeom>
            <a:noFill/>
            <a:ln w="9525">
              <a:solidFill>
                <a:sysClr val="window" lastClr="FFFFFF"/>
              </a:solid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altLang="en-US" sz="1800" b="0" i="0" u="none" strike="noStrike" kern="0" cap="none" spc="0" normalizeH="0" baseline="0" noProof="0">
                  <a:ln>
                    <a:noFill/>
                  </a:ln>
                  <a:solidFill>
                    <a:sysClr val="window" lastClr="FFFFFF"/>
                  </a:solidFill>
                  <a:effectLst/>
                  <a:uLnTx/>
                  <a:uFillTx/>
                </a:rPr>
                <a:t>ICON7: </a:t>
              </a:r>
            </a:p>
            <a:p>
              <a:pPr marL="0" marR="0" lvl="0" indent="0" defTabSz="914400" eaLnBrk="1" fontAlgn="auto" latinLnBrk="0" hangingPunct="1">
                <a:lnSpc>
                  <a:spcPct val="100000"/>
                </a:lnSpc>
                <a:spcBef>
                  <a:spcPts val="0"/>
                </a:spcBef>
                <a:spcAft>
                  <a:spcPts val="0"/>
                </a:spcAft>
                <a:buClrTx/>
                <a:buSzTx/>
                <a:buFontTx/>
                <a:buNone/>
                <a:tabLst/>
                <a:defRPr/>
              </a:pPr>
              <a:r>
                <a:rPr kumimoji="0" lang="en-GB" altLang="en-US" sz="1800" b="0" i="0" u="none" strike="noStrike" kern="0" cap="none" spc="0" normalizeH="0" baseline="0" noProof="0">
                  <a:ln>
                    <a:noFill/>
                  </a:ln>
                  <a:solidFill>
                    <a:sysClr val="window" lastClr="FFFFFF"/>
                  </a:solidFill>
                  <a:effectLst/>
                  <a:uLnTx/>
                  <a:uFillTx/>
                </a:rPr>
                <a:t>375 ovarian cancers</a:t>
              </a:r>
            </a:p>
          </p:txBody>
        </p:sp>
        <p:cxnSp>
          <p:nvCxnSpPr>
            <p:cNvPr id="54" name="Straight Arrow Connector 53"/>
            <p:cNvCxnSpPr>
              <a:stCxn id="49" idx="2"/>
              <a:endCxn id="58" idx="0"/>
            </p:cNvCxnSpPr>
            <p:nvPr/>
          </p:nvCxnSpPr>
          <p:spPr>
            <a:xfrm>
              <a:off x="1665288" y="2097088"/>
              <a:ext cx="2913062" cy="838200"/>
            </a:xfrm>
            <a:prstGeom prst="straightConnector1">
              <a:avLst/>
            </a:prstGeom>
            <a:noFill/>
            <a:ln w="38100" cap="flat" cmpd="sng" algn="ctr">
              <a:solidFill>
                <a:sysClr val="window" lastClr="FFFFFF"/>
              </a:solidFill>
              <a:prstDash val="solid"/>
              <a:tailEnd type="arrow"/>
            </a:ln>
            <a:effectLst>
              <a:outerShdw blurRad="40000" dist="20000" dir="5400000" rotWithShape="0">
                <a:srgbClr val="000000">
                  <a:alpha val="38000"/>
                </a:srgbClr>
              </a:outerShdw>
            </a:effectLst>
          </p:spPr>
        </p:cxnSp>
        <p:cxnSp>
          <p:nvCxnSpPr>
            <p:cNvPr id="55" name="Straight Arrow Connector 54"/>
            <p:cNvCxnSpPr>
              <a:stCxn id="53" idx="2"/>
              <a:endCxn id="58" idx="0"/>
            </p:cNvCxnSpPr>
            <p:nvPr/>
          </p:nvCxnSpPr>
          <p:spPr>
            <a:xfrm flipH="1">
              <a:off x="4578350" y="2097088"/>
              <a:ext cx="3073400" cy="838200"/>
            </a:xfrm>
            <a:prstGeom prst="straightConnector1">
              <a:avLst/>
            </a:prstGeom>
            <a:noFill/>
            <a:ln w="38100" cap="flat" cmpd="sng" algn="ctr">
              <a:solidFill>
                <a:sysClr val="window" lastClr="FFFFFF"/>
              </a:solidFill>
              <a:prstDash val="solid"/>
              <a:tailEnd type="arrow"/>
            </a:ln>
            <a:effectLst>
              <a:outerShdw blurRad="40000" dist="20000" dir="5400000" rotWithShape="0">
                <a:srgbClr val="000000">
                  <a:alpha val="38000"/>
                </a:srgbClr>
              </a:outerShdw>
            </a:effectLst>
          </p:spPr>
        </p:cxnSp>
        <p:cxnSp>
          <p:nvCxnSpPr>
            <p:cNvPr id="56" name="Straight Arrow Connector 55"/>
            <p:cNvCxnSpPr>
              <a:stCxn id="52" idx="2"/>
            </p:cNvCxnSpPr>
            <p:nvPr/>
          </p:nvCxnSpPr>
          <p:spPr>
            <a:xfrm>
              <a:off x="4576763" y="5389563"/>
              <a:ext cx="1587" cy="309562"/>
            </a:xfrm>
            <a:prstGeom prst="straightConnector1">
              <a:avLst/>
            </a:prstGeom>
            <a:noFill/>
            <a:ln w="38100" cap="flat" cmpd="sng" algn="ctr">
              <a:solidFill>
                <a:sysClr val="window" lastClr="FFFFFF"/>
              </a:solidFill>
              <a:prstDash val="solid"/>
              <a:tailEnd type="arrow"/>
            </a:ln>
            <a:effectLst>
              <a:outerShdw blurRad="40000" dist="20000" dir="5400000" rotWithShape="0">
                <a:srgbClr val="000000">
                  <a:alpha val="38000"/>
                </a:srgbClr>
              </a:outerShdw>
            </a:effectLst>
          </p:spPr>
        </p:cxnSp>
        <p:sp>
          <p:nvSpPr>
            <p:cNvPr id="57" name="TextBox 56"/>
            <p:cNvSpPr txBox="1">
              <a:spLocks noChangeArrowheads="1"/>
            </p:cNvSpPr>
            <p:nvPr/>
          </p:nvSpPr>
          <p:spPr bwMode="auto">
            <a:xfrm>
              <a:off x="2514600" y="5710238"/>
              <a:ext cx="4121150" cy="368300"/>
            </a:xfrm>
            <a:prstGeom prst="rect">
              <a:avLst/>
            </a:prstGeom>
            <a:noFill/>
            <a:ln w="9525">
              <a:solidFill>
                <a:sysClr val="window" lastClr="FFFFFF"/>
              </a:solid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altLang="en-US" sz="1800" b="0" i="0" u="none" strike="noStrike" kern="0" cap="none" spc="0" normalizeH="0" baseline="0" noProof="0">
                  <a:ln>
                    <a:noFill/>
                  </a:ln>
                  <a:solidFill>
                    <a:sysClr val="window" lastClr="FFFFFF"/>
                  </a:solidFill>
                  <a:effectLst/>
                  <a:uLnTx/>
                  <a:uFillTx/>
                </a:rPr>
                <a:t>Analysis of high grade serous tumours</a:t>
              </a:r>
            </a:p>
          </p:txBody>
        </p:sp>
        <p:sp>
          <p:nvSpPr>
            <p:cNvPr id="58" name="TextBox 57"/>
            <p:cNvSpPr txBox="1">
              <a:spLocks noChangeArrowheads="1"/>
            </p:cNvSpPr>
            <p:nvPr/>
          </p:nvSpPr>
          <p:spPr bwMode="auto">
            <a:xfrm>
              <a:off x="2906713" y="2935288"/>
              <a:ext cx="3343275" cy="369887"/>
            </a:xfrm>
            <a:prstGeom prst="rect">
              <a:avLst/>
            </a:prstGeom>
            <a:noFill/>
            <a:ln w="9525">
              <a:solidFill>
                <a:sysClr val="window" lastClr="FFFFFF"/>
              </a:solid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altLang="en-US" sz="1800" b="0" i="0" u="none" strike="noStrike" kern="0" cap="none" spc="0" normalizeH="0" baseline="0" noProof="0">
                  <a:ln>
                    <a:noFill/>
                  </a:ln>
                  <a:solidFill>
                    <a:sysClr val="window" lastClr="FFFFFF"/>
                  </a:solidFill>
                  <a:effectLst/>
                  <a:uLnTx/>
                  <a:uFillTx/>
                </a:rPr>
                <a:t>FFPE tumour macrodissection</a:t>
              </a:r>
            </a:p>
          </p:txBody>
        </p:sp>
        <p:sp>
          <p:nvSpPr>
            <p:cNvPr id="59" name="TextBox 58"/>
            <p:cNvSpPr txBox="1">
              <a:spLocks noChangeArrowheads="1"/>
            </p:cNvSpPr>
            <p:nvPr/>
          </p:nvSpPr>
          <p:spPr bwMode="auto">
            <a:xfrm>
              <a:off x="973138" y="874713"/>
              <a:ext cx="1382712" cy="369887"/>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altLang="en-US" sz="1800" b="1" i="0" u="sng" strike="noStrike" kern="0" cap="none" spc="0" normalizeH="0" baseline="0" noProof="0">
                  <a:ln>
                    <a:noFill/>
                  </a:ln>
                  <a:solidFill>
                    <a:sysClr val="window" lastClr="FFFFFF"/>
                  </a:solidFill>
                  <a:effectLst/>
                  <a:uLnTx/>
                  <a:uFillTx/>
                </a:rPr>
                <a:t>Discovery</a:t>
              </a:r>
            </a:p>
          </p:txBody>
        </p:sp>
        <p:sp>
          <p:nvSpPr>
            <p:cNvPr id="60" name="TextBox 59"/>
            <p:cNvSpPr txBox="1">
              <a:spLocks noChangeArrowheads="1"/>
            </p:cNvSpPr>
            <p:nvPr/>
          </p:nvSpPr>
          <p:spPr bwMode="auto">
            <a:xfrm>
              <a:off x="6892925" y="874713"/>
              <a:ext cx="1517650" cy="369887"/>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altLang="en-US" sz="1800" b="1" i="0" u="sng" strike="noStrike" kern="0" cap="none" spc="0" normalizeH="0" baseline="0" noProof="0">
                  <a:ln>
                    <a:noFill/>
                  </a:ln>
                  <a:solidFill>
                    <a:sysClr val="window" lastClr="FFFFFF"/>
                  </a:solidFill>
                  <a:effectLst/>
                  <a:uLnTx/>
                  <a:uFillTx/>
                </a:rPr>
                <a:t>Validation 2</a:t>
              </a:r>
            </a:p>
          </p:txBody>
        </p:sp>
        <p:cxnSp>
          <p:nvCxnSpPr>
            <p:cNvPr id="61" name="Straight Arrow Connector 60"/>
            <p:cNvCxnSpPr/>
            <p:nvPr/>
          </p:nvCxnSpPr>
          <p:spPr>
            <a:xfrm>
              <a:off x="4573588" y="4700588"/>
              <a:ext cx="1587" cy="307975"/>
            </a:xfrm>
            <a:prstGeom prst="straightConnector1">
              <a:avLst/>
            </a:prstGeom>
            <a:noFill/>
            <a:ln w="38100" cap="flat" cmpd="sng" algn="ctr">
              <a:solidFill>
                <a:sysClr val="window" lastClr="FFFFFF"/>
              </a:solidFill>
              <a:prstDash val="solid"/>
              <a:tailEnd type="arrow"/>
            </a:ln>
            <a:effectLst>
              <a:outerShdw blurRad="40000" dist="20000" dir="5400000" rotWithShape="0">
                <a:srgbClr val="000000">
                  <a:alpha val="38000"/>
                </a:srgbClr>
              </a:outerShdw>
            </a:effectLst>
          </p:spPr>
        </p:cxnSp>
        <p:cxnSp>
          <p:nvCxnSpPr>
            <p:cNvPr id="62" name="Straight Arrow Connector 61"/>
            <p:cNvCxnSpPr/>
            <p:nvPr/>
          </p:nvCxnSpPr>
          <p:spPr>
            <a:xfrm>
              <a:off x="4570413" y="4013200"/>
              <a:ext cx="3175" cy="309563"/>
            </a:xfrm>
            <a:prstGeom prst="straightConnector1">
              <a:avLst/>
            </a:prstGeom>
            <a:noFill/>
            <a:ln w="38100" cap="flat" cmpd="sng" algn="ctr">
              <a:solidFill>
                <a:sysClr val="window" lastClr="FFFFFF"/>
              </a:solidFill>
              <a:prstDash val="solid"/>
              <a:tailEnd type="arrow"/>
            </a:ln>
            <a:effectLst>
              <a:outerShdw blurRad="40000" dist="20000" dir="5400000" rotWithShape="0">
                <a:srgbClr val="000000">
                  <a:alpha val="38000"/>
                </a:srgbClr>
              </a:outerShdw>
            </a:effectLst>
          </p:spPr>
        </p:cxnSp>
        <p:cxnSp>
          <p:nvCxnSpPr>
            <p:cNvPr id="63" name="Straight Arrow Connector 62"/>
            <p:cNvCxnSpPr/>
            <p:nvPr/>
          </p:nvCxnSpPr>
          <p:spPr>
            <a:xfrm>
              <a:off x="4576763" y="3314700"/>
              <a:ext cx="1587" cy="309563"/>
            </a:xfrm>
            <a:prstGeom prst="straightConnector1">
              <a:avLst/>
            </a:prstGeom>
            <a:noFill/>
            <a:ln w="38100" cap="flat" cmpd="sng" algn="ctr">
              <a:solidFill>
                <a:sysClr val="window" lastClr="FFFFFF"/>
              </a:solidFill>
              <a:prstDash val="solid"/>
              <a:tailEnd type="arrow"/>
            </a:ln>
            <a:effectLst>
              <a:outerShdw blurRad="40000" dist="20000" dir="5400000" rotWithShape="0">
                <a:srgbClr val="000000">
                  <a:alpha val="38000"/>
                </a:srgbClr>
              </a:outerShdw>
            </a:effectLst>
          </p:spPr>
        </p:cxnSp>
        <p:sp>
          <p:nvSpPr>
            <p:cNvPr id="64" name="TextBox 63"/>
            <p:cNvSpPr txBox="1">
              <a:spLocks noChangeArrowheads="1"/>
            </p:cNvSpPr>
            <p:nvPr/>
          </p:nvSpPr>
          <p:spPr bwMode="auto">
            <a:xfrm>
              <a:off x="3249613" y="876300"/>
              <a:ext cx="2657475" cy="368300"/>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altLang="en-US" sz="1800" b="1" i="0" u="sng" strike="noStrike" kern="0" cap="none" spc="0" normalizeH="0" baseline="0" noProof="0">
                  <a:ln>
                    <a:noFill/>
                  </a:ln>
                  <a:solidFill>
                    <a:sysClr val="window" lastClr="FFFFFF"/>
                  </a:solidFill>
                  <a:effectLst/>
                  <a:uLnTx/>
                  <a:uFillTx/>
                </a:rPr>
                <a:t>Validation 1 (in silico)</a:t>
              </a:r>
            </a:p>
          </p:txBody>
        </p:sp>
        <p:sp>
          <p:nvSpPr>
            <p:cNvPr id="65" name="TextBox 64"/>
            <p:cNvSpPr txBox="1">
              <a:spLocks noChangeArrowheads="1"/>
            </p:cNvSpPr>
            <p:nvPr/>
          </p:nvSpPr>
          <p:spPr bwMode="auto">
            <a:xfrm>
              <a:off x="3368675" y="1450975"/>
              <a:ext cx="2411413" cy="646113"/>
            </a:xfrm>
            <a:prstGeom prst="rect">
              <a:avLst/>
            </a:prstGeom>
            <a:noFill/>
            <a:ln w="9525">
              <a:solidFill>
                <a:sysClr val="window" lastClr="FFFFFF"/>
              </a:solid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altLang="en-US" sz="1800" b="0" i="0" u="none" strike="noStrike" kern="0" cap="none" spc="0" normalizeH="0" baseline="0" noProof="0">
                  <a:ln>
                    <a:noFill/>
                  </a:ln>
                  <a:solidFill>
                    <a:sysClr val="window" lastClr="FFFFFF"/>
                  </a:solidFill>
                  <a:effectLst/>
                  <a:uLnTx/>
                  <a:uFillTx/>
                </a:rPr>
                <a:t>Australia (Tothill): </a:t>
              </a:r>
            </a:p>
            <a:p>
              <a:pPr marL="0" marR="0" lvl="0" indent="0" defTabSz="914400" eaLnBrk="1" fontAlgn="auto" latinLnBrk="0" hangingPunct="1">
                <a:lnSpc>
                  <a:spcPct val="100000"/>
                </a:lnSpc>
                <a:spcBef>
                  <a:spcPts val="0"/>
                </a:spcBef>
                <a:spcAft>
                  <a:spcPts val="0"/>
                </a:spcAft>
                <a:buClrTx/>
                <a:buSzTx/>
                <a:buFontTx/>
                <a:buNone/>
                <a:tabLst/>
                <a:defRPr/>
              </a:pPr>
              <a:r>
                <a:rPr kumimoji="0" lang="en-GB" altLang="en-US" sz="1800" b="0" i="0" u="none" strike="noStrike" kern="0" cap="none" spc="0" normalizeH="0" baseline="0" noProof="0">
                  <a:ln>
                    <a:noFill/>
                  </a:ln>
                  <a:solidFill>
                    <a:sysClr val="window" lastClr="FFFFFF"/>
                  </a:solidFill>
                  <a:effectLst/>
                  <a:uLnTx/>
                  <a:uFillTx/>
                </a:rPr>
                <a:t>285 ovarian cancers</a:t>
              </a:r>
            </a:p>
          </p:txBody>
        </p:sp>
      </p:grpSp>
    </p:spTree>
    <p:extLst>
      <p:ext uri="{BB962C8B-B14F-4D97-AF65-F5344CB8AC3E}">
        <p14:creationId xmlns:p14="http://schemas.microsoft.com/office/powerpoint/2010/main" val="373425102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nSpc>
                <a:spcPct val="85000"/>
              </a:lnSpc>
            </a:pPr>
            <a:r>
              <a:rPr lang="en-US" dirty="0" smtClean="0"/>
              <a:t>Impact of Molecular Analysis</a:t>
            </a:r>
            <a:endParaRPr lang="en-US" dirty="0"/>
          </a:p>
        </p:txBody>
      </p:sp>
      <p:sp>
        <p:nvSpPr>
          <p:cNvPr id="5" name="Subtitle 4"/>
          <p:cNvSpPr>
            <a:spLocks noGrp="1"/>
          </p:cNvSpPr>
          <p:nvPr>
            <p:ph type="subTitle" idx="1"/>
          </p:nvPr>
        </p:nvSpPr>
        <p:spPr/>
        <p:txBody>
          <a:bodyPr/>
          <a:lstStyle/>
          <a:p>
            <a:r>
              <a:rPr lang="en-US" sz="3600" b="1" dirty="0" smtClean="0">
                <a:solidFill>
                  <a:schemeClr val="bg1"/>
                </a:solidFill>
              </a:rPr>
              <a:t>Identifying Unique Diseases and Their Pathways</a:t>
            </a:r>
            <a:endParaRPr lang="en-US" sz="3600" b="1" dirty="0">
              <a:solidFill>
                <a:schemeClr val="bg1"/>
              </a:solidFill>
            </a:endParaRPr>
          </a:p>
        </p:txBody>
      </p:sp>
    </p:spTree>
    <p:extLst>
      <p:ext uri="{BB962C8B-B14F-4D97-AF65-F5344CB8AC3E}">
        <p14:creationId xmlns:p14="http://schemas.microsoft.com/office/powerpoint/2010/main" val="2440323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Box 6"/>
          <p:cNvSpPr txBox="1">
            <a:spLocks noChangeArrowheads="1"/>
          </p:cNvSpPr>
          <p:nvPr/>
        </p:nvSpPr>
        <p:spPr bwMode="auto">
          <a:xfrm>
            <a:off x="1" y="224135"/>
            <a:ext cx="9144000" cy="461665"/>
          </a:xfrm>
          <a:prstGeom prst="rect">
            <a:avLst/>
          </a:prstGeom>
          <a:noFill/>
          <a:ln w="9525">
            <a:noFill/>
            <a:miter lim="800000"/>
            <a:headEnd/>
            <a:tailEnd/>
          </a:ln>
        </p:spPr>
        <p:txBody>
          <a:bodyPr wrap="square">
            <a:spAutoFit/>
          </a:bodyPr>
          <a:lstStyle/>
          <a:p>
            <a:pPr algn="ctr"/>
            <a:r>
              <a:rPr lang="en-GB" altLang="en-US" sz="2400" b="1" dirty="0">
                <a:solidFill>
                  <a:srgbClr val="F09828"/>
                </a:solidFill>
              </a:rPr>
              <a:t>Edinburgh </a:t>
            </a:r>
            <a:r>
              <a:rPr lang="en-GB" altLang="en-US" sz="2400" b="1" dirty="0" smtClean="0">
                <a:solidFill>
                  <a:srgbClr val="F09828"/>
                </a:solidFill>
              </a:rPr>
              <a:t>Dataset; Unsupervised Hierarchical Clustering</a:t>
            </a:r>
            <a:endParaRPr lang="en-GB" altLang="en-US" sz="2400" b="1" dirty="0">
              <a:solidFill>
                <a:srgbClr val="F09828"/>
              </a:solidFill>
            </a:endParaRPr>
          </a:p>
        </p:txBody>
      </p:sp>
      <p:pic>
        <p:nvPicPr>
          <p:cNvPr id="23556" name="Picture 6"/>
          <p:cNvPicPr>
            <a:picLocks noChangeAspect="1" noChangeArrowheads="1"/>
          </p:cNvPicPr>
          <p:nvPr/>
        </p:nvPicPr>
        <p:blipFill>
          <a:blip r:embed="rId2"/>
          <a:srcRect/>
          <a:stretch>
            <a:fillRect/>
          </a:stretch>
        </p:blipFill>
        <p:spPr bwMode="auto">
          <a:xfrm>
            <a:off x="490537" y="709084"/>
            <a:ext cx="8120063" cy="5676544"/>
          </a:xfrm>
          <a:prstGeom prst="rect">
            <a:avLst/>
          </a:prstGeom>
          <a:noFill/>
          <a:ln w="9525">
            <a:noFill/>
            <a:miter lim="800000"/>
            <a:headEnd/>
            <a:tailEnd/>
          </a:ln>
        </p:spPr>
      </p:pic>
      <p:sp>
        <p:nvSpPr>
          <p:cNvPr id="5" name="Rectangle 4"/>
          <p:cNvSpPr/>
          <p:nvPr/>
        </p:nvSpPr>
        <p:spPr>
          <a:xfrm>
            <a:off x="1057840" y="4809270"/>
            <a:ext cx="7519878" cy="1612063"/>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srgbClr val="F09828"/>
              </a:solidFill>
            </a:endParaRPr>
          </a:p>
        </p:txBody>
      </p:sp>
      <p:sp>
        <p:nvSpPr>
          <p:cNvPr id="6" name="TextBox 5"/>
          <p:cNvSpPr txBox="1">
            <a:spLocks noChangeArrowheads="1"/>
          </p:cNvSpPr>
          <p:nvPr/>
        </p:nvSpPr>
        <p:spPr bwMode="auto">
          <a:xfrm>
            <a:off x="353987" y="6428601"/>
            <a:ext cx="4636910" cy="276999"/>
          </a:xfrm>
          <a:prstGeom prst="rect">
            <a:avLst/>
          </a:prstGeom>
          <a:noFill/>
          <a:ln w="9525">
            <a:noFill/>
            <a:miter lim="800000"/>
            <a:headEnd/>
            <a:tailEnd/>
          </a:ln>
        </p:spPr>
        <p:txBody>
          <a:bodyPr wrap="none">
            <a:spAutoFit/>
          </a:bodyPr>
          <a:lstStyle/>
          <a:p>
            <a:r>
              <a:rPr lang="da-DK" sz="1200" b="1" dirty="0" smtClean="0">
                <a:solidFill>
                  <a:srgbClr val="FFFFFF"/>
                </a:solidFill>
              </a:rPr>
              <a:t>Gourley C, et al. </a:t>
            </a:r>
            <a:r>
              <a:rPr lang="da-DK" sz="1200" b="1" i="1" dirty="0" smtClean="0">
                <a:solidFill>
                  <a:srgbClr val="FFFFFF"/>
                </a:solidFill>
              </a:rPr>
              <a:t>J </a:t>
            </a:r>
            <a:r>
              <a:rPr lang="da-DK" sz="1200" b="1" i="1" dirty="0">
                <a:solidFill>
                  <a:srgbClr val="FFFFFF"/>
                </a:solidFill>
              </a:rPr>
              <a:t>Clin Oncol</a:t>
            </a:r>
            <a:r>
              <a:rPr lang="da-DK" sz="1200" b="1" dirty="0">
                <a:solidFill>
                  <a:srgbClr val="FFFFFF"/>
                </a:solidFill>
              </a:rPr>
              <a:t>. </a:t>
            </a:r>
            <a:r>
              <a:rPr lang="da-DK" sz="1200" b="1" dirty="0" smtClean="0">
                <a:solidFill>
                  <a:srgbClr val="FFFFFF"/>
                </a:solidFill>
              </a:rPr>
              <a:t>2014;32(Suppl</a:t>
            </a:r>
            <a:r>
              <a:rPr lang="da-DK" sz="1200" b="1" dirty="0">
                <a:solidFill>
                  <a:srgbClr val="FFFFFF"/>
                </a:solidFill>
              </a:rPr>
              <a:t>): Abstract </a:t>
            </a:r>
            <a:r>
              <a:rPr lang="da-DK" sz="1200" b="1" dirty="0" smtClean="0">
                <a:solidFill>
                  <a:srgbClr val="FFFFFF"/>
                </a:solidFill>
              </a:rPr>
              <a:t>5502. </a:t>
            </a:r>
            <a:endParaRPr lang="en-US" sz="1200" b="1" dirty="0">
              <a:solidFill>
                <a:srgbClr val="FFFFFF"/>
              </a:solidFill>
            </a:endParaRPr>
          </a:p>
        </p:txBody>
      </p:sp>
    </p:spTree>
    <p:extLst>
      <p:ext uri="{BB962C8B-B14F-4D97-AF65-F5344CB8AC3E}">
        <p14:creationId xmlns:p14="http://schemas.microsoft.com/office/powerpoint/2010/main" val="25109951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Group 4"/>
          <p:cNvGrpSpPr>
            <a:grpSpLocks/>
          </p:cNvGrpSpPr>
          <p:nvPr/>
        </p:nvGrpSpPr>
        <p:grpSpPr bwMode="auto">
          <a:xfrm>
            <a:off x="92075" y="2178050"/>
            <a:ext cx="8939213" cy="2155825"/>
            <a:chOff x="204826" y="2020824"/>
            <a:chExt cx="8939174" cy="2155154"/>
          </a:xfrm>
        </p:grpSpPr>
        <p:pic>
          <p:nvPicPr>
            <p:cNvPr id="24584" name="Picture 3" descr="N:\Charlie\Laboratory Research\Collaborations\Almac\ASCO 2014\Figure 2AB for ASCO.jpg"/>
            <p:cNvPicPr>
              <a:picLocks noChangeAspect="1" noChangeArrowheads="1"/>
            </p:cNvPicPr>
            <p:nvPr/>
          </p:nvPicPr>
          <p:blipFill>
            <a:blip r:embed="rId2"/>
            <a:srcRect b="36230"/>
            <a:stretch>
              <a:fillRect/>
            </a:stretch>
          </p:blipFill>
          <p:spPr bwMode="auto">
            <a:xfrm>
              <a:off x="204826" y="2020824"/>
              <a:ext cx="8939174" cy="2155154"/>
            </a:xfrm>
            <a:prstGeom prst="rect">
              <a:avLst/>
            </a:prstGeom>
            <a:noFill/>
            <a:ln w="9525">
              <a:noFill/>
              <a:miter lim="800000"/>
              <a:headEnd/>
              <a:tailEnd/>
            </a:ln>
          </p:spPr>
        </p:pic>
        <p:sp>
          <p:nvSpPr>
            <p:cNvPr id="4" name="Rectangle 3"/>
            <p:cNvSpPr/>
            <p:nvPr/>
          </p:nvSpPr>
          <p:spPr>
            <a:xfrm>
              <a:off x="4675206" y="2020824"/>
              <a:ext cx="184149" cy="258682"/>
            </a:xfrm>
            <a:prstGeom prst="rect">
              <a:avLst/>
            </a:prstGeom>
            <a:solidFill>
              <a:schemeClr val="bg1"/>
            </a:solidFill>
            <a:ln>
              <a:no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schemeClr val="bg1"/>
                </a:solidFill>
              </a:endParaRPr>
            </a:p>
          </p:txBody>
        </p:sp>
      </p:grpSp>
      <p:sp>
        <p:nvSpPr>
          <p:cNvPr id="24579" name="TextBox 5"/>
          <p:cNvSpPr txBox="1">
            <a:spLocks noChangeArrowheads="1"/>
          </p:cNvSpPr>
          <p:nvPr/>
        </p:nvSpPr>
        <p:spPr bwMode="auto">
          <a:xfrm>
            <a:off x="901700" y="1501914"/>
            <a:ext cx="3132138" cy="707886"/>
          </a:xfrm>
          <a:prstGeom prst="rect">
            <a:avLst/>
          </a:prstGeom>
          <a:noFill/>
          <a:ln w="9525">
            <a:noFill/>
            <a:miter lim="800000"/>
            <a:headEnd/>
            <a:tailEnd/>
          </a:ln>
        </p:spPr>
        <p:txBody>
          <a:bodyPr>
            <a:spAutoFit/>
          </a:bodyPr>
          <a:lstStyle/>
          <a:p>
            <a:pPr algn="ctr"/>
            <a:r>
              <a:rPr lang="en-GB" altLang="en-US" sz="2000" b="1" dirty="0" smtClean="0">
                <a:solidFill>
                  <a:schemeClr val="bg1"/>
                </a:solidFill>
              </a:rPr>
              <a:t>Progression-free </a:t>
            </a:r>
            <a:r>
              <a:rPr lang="en-GB" altLang="en-US" sz="2000" b="1" dirty="0">
                <a:solidFill>
                  <a:schemeClr val="bg1"/>
                </a:solidFill>
              </a:rPr>
              <a:t>survival</a:t>
            </a:r>
          </a:p>
        </p:txBody>
      </p:sp>
      <p:sp>
        <p:nvSpPr>
          <p:cNvPr id="24580" name="TextBox 8"/>
          <p:cNvSpPr txBox="1">
            <a:spLocks noChangeArrowheads="1"/>
          </p:cNvSpPr>
          <p:nvPr/>
        </p:nvSpPr>
        <p:spPr bwMode="auto">
          <a:xfrm>
            <a:off x="5926138" y="1490801"/>
            <a:ext cx="2016125" cy="707886"/>
          </a:xfrm>
          <a:prstGeom prst="rect">
            <a:avLst/>
          </a:prstGeom>
          <a:noFill/>
          <a:ln w="9525">
            <a:noFill/>
            <a:miter lim="800000"/>
            <a:headEnd/>
            <a:tailEnd/>
          </a:ln>
        </p:spPr>
        <p:txBody>
          <a:bodyPr>
            <a:spAutoFit/>
          </a:bodyPr>
          <a:lstStyle/>
          <a:p>
            <a:pPr algn="ctr"/>
            <a:r>
              <a:rPr lang="en-GB" altLang="en-US" sz="2000" b="1">
                <a:solidFill>
                  <a:schemeClr val="bg1"/>
                </a:solidFill>
              </a:rPr>
              <a:t>Overall survival</a:t>
            </a:r>
          </a:p>
        </p:txBody>
      </p:sp>
      <p:sp>
        <p:nvSpPr>
          <p:cNvPr id="24581" name="TextBox 6"/>
          <p:cNvSpPr txBox="1">
            <a:spLocks noChangeArrowheads="1"/>
          </p:cNvSpPr>
          <p:nvPr/>
        </p:nvSpPr>
        <p:spPr bwMode="auto">
          <a:xfrm>
            <a:off x="1" y="548497"/>
            <a:ext cx="9144000" cy="584775"/>
          </a:xfrm>
          <a:prstGeom prst="rect">
            <a:avLst/>
          </a:prstGeom>
          <a:noFill/>
          <a:ln w="9525">
            <a:noFill/>
            <a:miter lim="800000"/>
            <a:headEnd/>
            <a:tailEnd/>
          </a:ln>
        </p:spPr>
        <p:txBody>
          <a:bodyPr wrap="square">
            <a:spAutoFit/>
          </a:bodyPr>
          <a:lstStyle/>
          <a:p>
            <a:pPr algn="ctr"/>
            <a:r>
              <a:rPr lang="en-GB" altLang="en-US" sz="3200" b="1" dirty="0" smtClean="0">
                <a:solidFill>
                  <a:srgbClr val="F09828"/>
                </a:solidFill>
              </a:rPr>
              <a:t>Edinburgh Dataset; Survival Analysis</a:t>
            </a:r>
            <a:endParaRPr lang="en-GB" altLang="en-US" sz="3200" b="1" dirty="0">
              <a:solidFill>
                <a:srgbClr val="F09828"/>
              </a:solidFill>
            </a:endParaRPr>
          </a:p>
        </p:txBody>
      </p:sp>
      <p:sp>
        <p:nvSpPr>
          <p:cNvPr id="24582" name="TextBox 7"/>
          <p:cNvSpPr txBox="1">
            <a:spLocks noChangeArrowheads="1"/>
          </p:cNvSpPr>
          <p:nvPr/>
        </p:nvSpPr>
        <p:spPr bwMode="auto">
          <a:xfrm>
            <a:off x="4687888" y="4751388"/>
            <a:ext cx="4343400" cy="646331"/>
          </a:xfrm>
          <a:prstGeom prst="rect">
            <a:avLst/>
          </a:prstGeom>
          <a:noFill/>
          <a:ln w="19050">
            <a:noFill/>
            <a:miter lim="800000"/>
            <a:headEnd/>
            <a:tailEnd/>
          </a:ln>
        </p:spPr>
        <p:txBody>
          <a:bodyPr>
            <a:spAutoFit/>
          </a:bodyPr>
          <a:lstStyle/>
          <a:p>
            <a:r>
              <a:rPr lang="en-GB" altLang="en-US" sz="1200" b="1" dirty="0">
                <a:solidFill>
                  <a:schemeClr val="bg1"/>
                </a:solidFill>
              </a:rPr>
              <a:t>                                           </a:t>
            </a:r>
            <a:r>
              <a:rPr lang="en-GB" altLang="en-US" sz="1200" b="1" u="sng" dirty="0">
                <a:solidFill>
                  <a:schemeClr val="bg1"/>
                </a:solidFill>
              </a:rPr>
              <a:t>HR      95% </a:t>
            </a:r>
            <a:r>
              <a:rPr lang="en-GB" altLang="en-US" sz="1200" b="1" u="sng" dirty="0" smtClean="0">
                <a:solidFill>
                  <a:schemeClr val="bg1"/>
                </a:solidFill>
              </a:rPr>
              <a:t>CI       </a:t>
            </a:r>
            <a:r>
              <a:rPr lang="en-GB" altLang="en-US" sz="1200" b="1" i="1" u="sng" dirty="0" smtClean="0">
                <a:solidFill>
                  <a:schemeClr val="bg1"/>
                </a:solidFill>
              </a:rPr>
              <a:t>P</a:t>
            </a:r>
            <a:r>
              <a:rPr lang="en-GB" altLang="en-US" sz="1200" b="1" u="sng" dirty="0" smtClean="0">
                <a:solidFill>
                  <a:schemeClr val="bg1"/>
                </a:solidFill>
              </a:rPr>
              <a:t> value</a:t>
            </a:r>
            <a:endParaRPr lang="en-GB" altLang="en-US" sz="1200" b="1" u="sng" dirty="0">
              <a:solidFill>
                <a:schemeClr val="bg1"/>
              </a:solidFill>
            </a:endParaRPr>
          </a:p>
          <a:p>
            <a:r>
              <a:rPr lang="en-GB" altLang="en-US" sz="1200" b="1" dirty="0">
                <a:solidFill>
                  <a:schemeClr val="bg1"/>
                </a:solidFill>
              </a:rPr>
              <a:t>Immune vs </a:t>
            </a:r>
            <a:r>
              <a:rPr lang="en-GB" altLang="en-US" sz="1200" b="1" dirty="0" err="1" smtClean="0">
                <a:solidFill>
                  <a:schemeClr val="bg1"/>
                </a:solidFill>
              </a:rPr>
              <a:t>angioimmune</a:t>
            </a:r>
            <a:r>
              <a:rPr lang="en-GB" altLang="en-US" sz="1200" b="1" dirty="0" smtClean="0">
                <a:solidFill>
                  <a:schemeClr val="bg1"/>
                </a:solidFill>
              </a:rPr>
              <a:t>  </a:t>
            </a:r>
            <a:r>
              <a:rPr lang="en-GB" altLang="en-US" sz="1200" b="1" dirty="0">
                <a:solidFill>
                  <a:schemeClr val="bg1"/>
                </a:solidFill>
              </a:rPr>
              <a:t>0.58    0.41-0.82    </a:t>
            </a:r>
            <a:r>
              <a:rPr lang="en-GB" altLang="en-US" sz="1200" b="1" dirty="0" smtClean="0">
                <a:solidFill>
                  <a:schemeClr val="bg1"/>
                </a:solidFill>
              </a:rPr>
              <a:t> .</a:t>
            </a:r>
            <a:r>
              <a:rPr lang="en-GB" altLang="en-US" sz="1200" b="1" dirty="0">
                <a:solidFill>
                  <a:schemeClr val="bg1"/>
                </a:solidFill>
              </a:rPr>
              <a:t>001</a:t>
            </a:r>
          </a:p>
          <a:p>
            <a:r>
              <a:rPr lang="en-GB" altLang="en-US" sz="1200" b="1" dirty="0">
                <a:solidFill>
                  <a:schemeClr val="bg1"/>
                </a:solidFill>
              </a:rPr>
              <a:t>Immune vs </a:t>
            </a:r>
            <a:r>
              <a:rPr lang="en-GB" altLang="en-US" sz="1200" b="1" dirty="0" err="1" smtClean="0">
                <a:solidFill>
                  <a:schemeClr val="bg1"/>
                </a:solidFill>
              </a:rPr>
              <a:t>angio</a:t>
            </a:r>
            <a:r>
              <a:rPr lang="en-GB" altLang="en-US" sz="1200" b="1" dirty="0" smtClean="0">
                <a:solidFill>
                  <a:schemeClr val="bg1"/>
                </a:solidFill>
              </a:rPr>
              <a:t>                </a:t>
            </a:r>
            <a:r>
              <a:rPr lang="en-GB" altLang="en-US" sz="1200" b="1" dirty="0">
                <a:solidFill>
                  <a:schemeClr val="bg1"/>
                </a:solidFill>
              </a:rPr>
              <a:t>0.55   </a:t>
            </a:r>
            <a:r>
              <a:rPr lang="en-GB" altLang="en-US" sz="1200" b="1" dirty="0" smtClean="0">
                <a:solidFill>
                  <a:schemeClr val="bg1"/>
                </a:solidFill>
              </a:rPr>
              <a:t> 0.37-0.80     .</a:t>
            </a:r>
            <a:r>
              <a:rPr lang="en-GB" altLang="en-US" sz="1200" b="1" dirty="0">
                <a:solidFill>
                  <a:schemeClr val="bg1"/>
                </a:solidFill>
              </a:rPr>
              <a:t>001</a:t>
            </a:r>
          </a:p>
        </p:txBody>
      </p:sp>
      <p:sp>
        <p:nvSpPr>
          <p:cNvPr id="24583" name="TextBox 11"/>
          <p:cNvSpPr txBox="1">
            <a:spLocks noChangeArrowheads="1"/>
          </p:cNvSpPr>
          <p:nvPr/>
        </p:nvSpPr>
        <p:spPr bwMode="auto">
          <a:xfrm>
            <a:off x="217488" y="4764088"/>
            <a:ext cx="4344987" cy="646331"/>
          </a:xfrm>
          <a:prstGeom prst="rect">
            <a:avLst/>
          </a:prstGeom>
          <a:noFill/>
          <a:ln w="19050">
            <a:noFill/>
            <a:miter lim="800000"/>
            <a:headEnd/>
            <a:tailEnd/>
          </a:ln>
        </p:spPr>
        <p:txBody>
          <a:bodyPr>
            <a:spAutoFit/>
          </a:bodyPr>
          <a:lstStyle/>
          <a:p>
            <a:r>
              <a:rPr lang="en-GB" altLang="en-US" sz="1200" b="1" dirty="0">
                <a:solidFill>
                  <a:schemeClr val="bg1"/>
                </a:solidFill>
              </a:rPr>
              <a:t>                                           </a:t>
            </a:r>
            <a:r>
              <a:rPr lang="en-GB" altLang="en-US" sz="1200" b="1" u="sng" dirty="0">
                <a:solidFill>
                  <a:schemeClr val="bg1"/>
                </a:solidFill>
              </a:rPr>
              <a:t>HR     </a:t>
            </a:r>
            <a:r>
              <a:rPr lang="en-GB" altLang="en-US" sz="1200" b="1" u="sng" dirty="0" smtClean="0">
                <a:solidFill>
                  <a:schemeClr val="bg1"/>
                </a:solidFill>
              </a:rPr>
              <a:t>  </a:t>
            </a:r>
            <a:r>
              <a:rPr lang="en-GB" altLang="en-US" sz="1200" b="1" u="sng" dirty="0">
                <a:solidFill>
                  <a:schemeClr val="bg1"/>
                </a:solidFill>
              </a:rPr>
              <a:t>95% </a:t>
            </a:r>
            <a:r>
              <a:rPr lang="en-GB" altLang="en-US" sz="1200" b="1" u="sng" dirty="0" smtClean="0">
                <a:solidFill>
                  <a:schemeClr val="bg1"/>
                </a:solidFill>
              </a:rPr>
              <a:t>CI      </a:t>
            </a:r>
            <a:r>
              <a:rPr lang="en-GB" altLang="en-US" sz="1200" b="1" i="1" u="sng" dirty="0" smtClean="0">
                <a:solidFill>
                  <a:schemeClr val="bg1"/>
                </a:solidFill>
              </a:rPr>
              <a:t>P </a:t>
            </a:r>
            <a:r>
              <a:rPr lang="en-GB" altLang="en-US" sz="1200" b="1" u="sng" dirty="0" smtClean="0">
                <a:solidFill>
                  <a:schemeClr val="bg1"/>
                </a:solidFill>
              </a:rPr>
              <a:t>value</a:t>
            </a:r>
            <a:endParaRPr lang="en-GB" altLang="en-US" sz="1200" b="1" u="sng" dirty="0">
              <a:solidFill>
                <a:schemeClr val="bg1"/>
              </a:solidFill>
            </a:endParaRPr>
          </a:p>
          <a:p>
            <a:r>
              <a:rPr lang="en-GB" altLang="en-US" sz="1200" b="1" dirty="0">
                <a:solidFill>
                  <a:schemeClr val="bg1"/>
                </a:solidFill>
              </a:rPr>
              <a:t>Immune vs </a:t>
            </a:r>
            <a:r>
              <a:rPr lang="en-GB" altLang="en-US" sz="1200" b="1" dirty="0" err="1">
                <a:solidFill>
                  <a:schemeClr val="bg1"/>
                </a:solidFill>
              </a:rPr>
              <a:t>a</a:t>
            </a:r>
            <a:r>
              <a:rPr lang="en-GB" altLang="en-US" sz="1200" b="1" dirty="0" err="1" smtClean="0">
                <a:solidFill>
                  <a:schemeClr val="bg1"/>
                </a:solidFill>
              </a:rPr>
              <a:t>ngioimmune</a:t>
            </a:r>
            <a:r>
              <a:rPr lang="en-GB" altLang="en-US" sz="1200" b="1" dirty="0" smtClean="0">
                <a:solidFill>
                  <a:schemeClr val="bg1"/>
                </a:solidFill>
              </a:rPr>
              <a:t>  </a:t>
            </a:r>
            <a:r>
              <a:rPr lang="en-GB" altLang="en-US" sz="1200" b="1" dirty="0">
                <a:solidFill>
                  <a:schemeClr val="bg1"/>
                </a:solidFill>
              </a:rPr>
              <a:t>0.60    0.44-0.82    </a:t>
            </a:r>
            <a:r>
              <a:rPr lang="en-GB" altLang="en-US" sz="1200" b="1" dirty="0" smtClean="0">
                <a:solidFill>
                  <a:schemeClr val="bg1"/>
                </a:solidFill>
              </a:rPr>
              <a:t> .</a:t>
            </a:r>
            <a:r>
              <a:rPr lang="en-GB" altLang="en-US" sz="1200" b="1" dirty="0">
                <a:solidFill>
                  <a:schemeClr val="bg1"/>
                </a:solidFill>
              </a:rPr>
              <a:t>002</a:t>
            </a:r>
          </a:p>
          <a:p>
            <a:r>
              <a:rPr lang="en-GB" altLang="en-US" sz="1200" b="1" dirty="0">
                <a:solidFill>
                  <a:schemeClr val="bg1"/>
                </a:solidFill>
              </a:rPr>
              <a:t>Immune vs </a:t>
            </a:r>
            <a:r>
              <a:rPr lang="en-GB" altLang="en-US" sz="1200" b="1" dirty="0" err="1" smtClean="0">
                <a:solidFill>
                  <a:schemeClr val="bg1"/>
                </a:solidFill>
              </a:rPr>
              <a:t>angio</a:t>
            </a:r>
            <a:r>
              <a:rPr lang="en-GB" altLang="en-US" sz="1200" b="1" dirty="0" smtClean="0">
                <a:solidFill>
                  <a:schemeClr val="bg1"/>
                </a:solidFill>
              </a:rPr>
              <a:t>                0.64    </a:t>
            </a:r>
            <a:r>
              <a:rPr lang="en-GB" altLang="en-US" sz="1200" b="1" dirty="0">
                <a:solidFill>
                  <a:schemeClr val="bg1"/>
                </a:solidFill>
              </a:rPr>
              <a:t>0.45-0.92    </a:t>
            </a:r>
            <a:r>
              <a:rPr lang="en-GB" altLang="en-US" sz="1200" b="1" dirty="0" smtClean="0">
                <a:solidFill>
                  <a:schemeClr val="bg1"/>
                </a:solidFill>
              </a:rPr>
              <a:t> .</a:t>
            </a:r>
            <a:r>
              <a:rPr lang="en-GB" altLang="en-US" sz="1200" b="1" dirty="0">
                <a:solidFill>
                  <a:schemeClr val="bg1"/>
                </a:solidFill>
              </a:rPr>
              <a:t>02</a:t>
            </a:r>
          </a:p>
        </p:txBody>
      </p:sp>
      <p:sp>
        <p:nvSpPr>
          <p:cNvPr id="11" name="TextBox 10"/>
          <p:cNvSpPr txBox="1">
            <a:spLocks noChangeArrowheads="1"/>
          </p:cNvSpPr>
          <p:nvPr/>
        </p:nvSpPr>
        <p:spPr bwMode="auto">
          <a:xfrm>
            <a:off x="353987" y="6428601"/>
            <a:ext cx="4636910" cy="276999"/>
          </a:xfrm>
          <a:prstGeom prst="rect">
            <a:avLst/>
          </a:prstGeom>
          <a:noFill/>
          <a:ln w="9525">
            <a:noFill/>
            <a:miter lim="800000"/>
            <a:headEnd/>
            <a:tailEnd/>
          </a:ln>
        </p:spPr>
        <p:txBody>
          <a:bodyPr wrap="none">
            <a:spAutoFit/>
          </a:bodyPr>
          <a:lstStyle/>
          <a:p>
            <a:r>
              <a:rPr lang="da-DK" sz="1200" b="1" dirty="0" smtClean="0">
                <a:solidFill>
                  <a:srgbClr val="FFFFFF"/>
                </a:solidFill>
              </a:rPr>
              <a:t>Gourley C, et al. </a:t>
            </a:r>
            <a:r>
              <a:rPr lang="da-DK" sz="1200" b="1" i="1" dirty="0" smtClean="0">
                <a:solidFill>
                  <a:srgbClr val="FFFFFF"/>
                </a:solidFill>
              </a:rPr>
              <a:t>J </a:t>
            </a:r>
            <a:r>
              <a:rPr lang="da-DK" sz="1200" b="1" i="1" dirty="0">
                <a:solidFill>
                  <a:srgbClr val="FFFFFF"/>
                </a:solidFill>
              </a:rPr>
              <a:t>Clin Oncol</a:t>
            </a:r>
            <a:r>
              <a:rPr lang="da-DK" sz="1200" b="1" dirty="0">
                <a:solidFill>
                  <a:srgbClr val="FFFFFF"/>
                </a:solidFill>
              </a:rPr>
              <a:t>. </a:t>
            </a:r>
            <a:r>
              <a:rPr lang="da-DK" sz="1200" b="1" dirty="0" smtClean="0">
                <a:solidFill>
                  <a:srgbClr val="FFFFFF"/>
                </a:solidFill>
              </a:rPr>
              <a:t>2014;32(Suppl</a:t>
            </a:r>
            <a:r>
              <a:rPr lang="da-DK" sz="1200" b="1" dirty="0">
                <a:solidFill>
                  <a:srgbClr val="FFFFFF"/>
                </a:solidFill>
              </a:rPr>
              <a:t>): Abstract </a:t>
            </a:r>
            <a:r>
              <a:rPr lang="da-DK" sz="1200" b="1" dirty="0" smtClean="0">
                <a:solidFill>
                  <a:srgbClr val="FFFFFF"/>
                </a:solidFill>
              </a:rPr>
              <a:t>5502. </a:t>
            </a:r>
            <a:endParaRPr lang="en-US" sz="1200" b="1" dirty="0">
              <a:solidFill>
                <a:srgbClr val="FFFFFF"/>
              </a:solidFill>
            </a:endParaRPr>
          </a:p>
        </p:txBody>
      </p:sp>
    </p:spTree>
    <p:extLst>
      <p:ext uri="{BB962C8B-B14F-4D97-AF65-F5344CB8AC3E}">
        <p14:creationId xmlns:p14="http://schemas.microsoft.com/office/powerpoint/2010/main" val="30916632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Box 6"/>
          <p:cNvSpPr txBox="1">
            <a:spLocks noChangeArrowheads="1"/>
          </p:cNvSpPr>
          <p:nvPr/>
        </p:nvSpPr>
        <p:spPr bwMode="auto">
          <a:xfrm>
            <a:off x="1" y="137910"/>
            <a:ext cx="9144000" cy="461962"/>
          </a:xfrm>
          <a:prstGeom prst="rect">
            <a:avLst/>
          </a:prstGeom>
          <a:noFill/>
          <a:ln w="9525">
            <a:noFill/>
            <a:miter lim="800000"/>
            <a:headEnd/>
            <a:tailEnd/>
          </a:ln>
        </p:spPr>
        <p:txBody>
          <a:bodyPr wrap="square">
            <a:spAutoFit/>
          </a:bodyPr>
          <a:lstStyle/>
          <a:p>
            <a:pPr algn="ctr"/>
            <a:r>
              <a:rPr lang="en-GB" altLang="en-US" sz="2400" b="1" dirty="0" smtClean="0">
                <a:solidFill>
                  <a:srgbClr val="F09828"/>
                </a:solidFill>
              </a:rPr>
              <a:t>Edinburgh Dataset; Unsupervised Hierarchical Clustering</a:t>
            </a:r>
            <a:endParaRPr lang="en-GB" altLang="en-US" sz="2400" b="1" dirty="0">
              <a:solidFill>
                <a:srgbClr val="F09828"/>
              </a:solidFill>
            </a:endParaRPr>
          </a:p>
        </p:txBody>
      </p:sp>
      <p:pic>
        <p:nvPicPr>
          <p:cNvPr id="25604" name="Picture 6"/>
          <p:cNvPicPr>
            <a:picLocks noChangeAspect="1" noChangeArrowheads="1"/>
          </p:cNvPicPr>
          <p:nvPr/>
        </p:nvPicPr>
        <p:blipFill>
          <a:blip r:embed="rId2"/>
          <a:srcRect/>
          <a:stretch>
            <a:fillRect/>
          </a:stretch>
        </p:blipFill>
        <p:spPr bwMode="auto">
          <a:xfrm>
            <a:off x="445429" y="619933"/>
            <a:ext cx="8265319" cy="5778090"/>
          </a:xfrm>
          <a:prstGeom prst="rect">
            <a:avLst/>
          </a:prstGeom>
          <a:noFill/>
          <a:ln w="9525">
            <a:noFill/>
            <a:miter lim="800000"/>
            <a:headEnd/>
            <a:tailEnd/>
          </a:ln>
        </p:spPr>
      </p:pic>
      <p:sp>
        <p:nvSpPr>
          <p:cNvPr id="5" name="Rectangle 4"/>
          <p:cNvSpPr/>
          <p:nvPr/>
        </p:nvSpPr>
        <p:spPr>
          <a:xfrm>
            <a:off x="3506129" y="1432732"/>
            <a:ext cx="1687916" cy="447302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srgbClr val="F09828"/>
              </a:solidFill>
            </a:endParaRPr>
          </a:p>
        </p:txBody>
      </p:sp>
      <p:sp>
        <p:nvSpPr>
          <p:cNvPr id="25606" name="TextBox 2"/>
          <p:cNvSpPr txBox="1">
            <a:spLocks noChangeArrowheads="1"/>
          </p:cNvSpPr>
          <p:nvPr/>
        </p:nvSpPr>
        <p:spPr bwMode="auto">
          <a:xfrm>
            <a:off x="2097088" y="2590800"/>
            <a:ext cx="857250" cy="461665"/>
          </a:xfrm>
          <a:prstGeom prst="rect">
            <a:avLst/>
          </a:prstGeom>
          <a:noFill/>
          <a:ln w="19050">
            <a:noFill/>
            <a:miter lim="800000"/>
            <a:headEnd/>
            <a:tailEnd/>
          </a:ln>
        </p:spPr>
        <p:txBody>
          <a:bodyPr wrap="square">
            <a:spAutoFit/>
          </a:bodyPr>
          <a:lstStyle/>
          <a:p>
            <a:r>
              <a:rPr lang="en-GB" altLang="en-US" b="1" dirty="0">
                <a:solidFill>
                  <a:schemeClr val="bg1"/>
                </a:solidFill>
              </a:rPr>
              <a:t>25%</a:t>
            </a:r>
          </a:p>
        </p:txBody>
      </p:sp>
      <p:sp>
        <p:nvSpPr>
          <p:cNvPr id="25607" name="TextBox 6"/>
          <p:cNvSpPr txBox="1">
            <a:spLocks noChangeArrowheads="1"/>
          </p:cNvSpPr>
          <p:nvPr/>
        </p:nvSpPr>
        <p:spPr bwMode="auto">
          <a:xfrm>
            <a:off x="3819525" y="2609850"/>
            <a:ext cx="857250" cy="461665"/>
          </a:xfrm>
          <a:prstGeom prst="rect">
            <a:avLst/>
          </a:prstGeom>
          <a:noFill/>
          <a:ln w="19050">
            <a:noFill/>
            <a:miter lim="800000"/>
            <a:headEnd/>
            <a:tailEnd/>
          </a:ln>
        </p:spPr>
        <p:txBody>
          <a:bodyPr wrap="square">
            <a:spAutoFit/>
          </a:bodyPr>
          <a:lstStyle/>
          <a:p>
            <a:r>
              <a:rPr lang="en-GB" altLang="en-US" b="1">
                <a:solidFill>
                  <a:schemeClr val="bg1"/>
                </a:solidFill>
              </a:rPr>
              <a:t>31%</a:t>
            </a:r>
          </a:p>
        </p:txBody>
      </p:sp>
      <p:sp>
        <p:nvSpPr>
          <p:cNvPr id="25608" name="TextBox 7"/>
          <p:cNvSpPr txBox="1">
            <a:spLocks noChangeArrowheads="1"/>
          </p:cNvSpPr>
          <p:nvPr/>
        </p:nvSpPr>
        <p:spPr bwMode="auto">
          <a:xfrm>
            <a:off x="6076950" y="2609850"/>
            <a:ext cx="857250" cy="461665"/>
          </a:xfrm>
          <a:prstGeom prst="rect">
            <a:avLst/>
          </a:prstGeom>
          <a:noFill/>
          <a:ln w="19050">
            <a:noFill/>
            <a:miter lim="800000"/>
            <a:headEnd/>
            <a:tailEnd/>
          </a:ln>
        </p:spPr>
        <p:txBody>
          <a:bodyPr wrap="square">
            <a:spAutoFit/>
          </a:bodyPr>
          <a:lstStyle/>
          <a:p>
            <a:r>
              <a:rPr lang="en-GB" altLang="en-US" b="1">
                <a:solidFill>
                  <a:schemeClr val="bg1"/>
                </a:solidFill>
              </a:rPr>
              <a:t>44%</a:t>
            </a:r>
          </a:p>
        </p:txBody>
      </p:sp>
      <p:sp>
        <p:nvSpPr>
          <p:cNvPr id="8" name="TextBox 7"/>
          <p:cNvSpPr txBox="1">
            <a:spLocks noChangeArrowheads="1"/>
          </p:cNvSpPr>
          <p:nvPr/>
        </p:nvSpPr>
        <p:spPr bwMode="auto">
          <a:xfrm>
            <a:off x="353987" y="6428601"/>
            <a:ext cx="4636910" cy="276999"/>
          </a:xfrm>
          <a:prstGeom prst="rect">
            <a:avLst/>
          </a:prstGeom>
          <a:noFill/>
          <a:ln w="9525">
            <a:noFill/>
            <a:miter lim="800000"/>
            <a:headEnd/>
            <a:tailEnd/>
          </a:ln>
        </p:spPr>
        <p:txBody>
          <a:bodyPr wrap="none">
            <a:spAutoFit/>
          </a:bodyPr>
          <a:lstStyle/>
          <a:p>
            <a:r>
              <a:rPr lang="da-DK" sz="1200" b="1" dirty="0" smtClean="0">
                <a:solidFill>
                  <a:srgbClr val="FFFFFF"/>
                </a:solidFill>
              </a:rPr>
              <a:t>Gourley C, et al. </a:t>
            </a:r>
            <a:r>
              <a:rPr lang="da-DK" sz="1200" b="1" i="1" dirty="0" smtClean="0">
                <a:solidFill>
                  <a:srgbClr val="FFFFFF"/>
                </a:solidFill>
              </a:rPr>
              <a:t>J </a:t>
            </a:r>
            <a:r>
              <a:rPr lang="da-DK" sz="1200" b="1" i="1" dirty="0">
                <a:solidFill>
                  <a:srgbClr val="FFFFFF"/>
                </a:solidFill>
              </a:rPr>
              <a:t>Clin Oncol</a:t>
            </a:r>
            <a:r>
              <a:rPr lang="da-DK" sz="1200" b="1" dirty="0">
                <a:solidFill>
                  <a:srgbClr val="FFFFFF"/>
                </a:solidFill>
              </a:rPr>
              <a:t>. </a:t>
            </a:r>
            <a:r>
              <a:rPr lang="da-DK" sz="1200" b="1" dirty="0" smtClean="0">
                <a:solidFill>
                  <a:srgbClr val="FFFFFF"/>
                </a:solidFill>
              </a:rPr>
              <a:t>2014;32(Suppl</a:t>
            </a:r>
            <a:r>
              <a:rPr lang="da-DK" sz="1200" b="1" dirty="0">
                <a:solidFill>
                  <a:srgbClr val="FFFFFF"/>
                </a:solidFill>
              </a:rPr>
              <a:t>): Abstract </a:t>
            </a:r>
            <a:r>
              <a:rPr lang="da-DK" sz="1200" b="1" dirty="0" smtClean="0">
                <a:solidFill>
                  <a:srgbClr val="FFFFFF"/>
                </a:solidFill>
              </a:rPr>
              <a:t>5502. </a:t>
            </a:r>
            <a:endParaRPr lang="en-US" sz="1200" b="1" dirty="0">
              <a:solidFill>
                <a:srgbClr val="FFFFFF"/>
              </a:solidFill>
            </a:endParaRPr>
          </a:p>
        </p:txBody>
      </p:sp>
    </p:spTree>
    <p:extLst>
      <p:ext uri="{BB962C8B-B14F-4D97-AF65-F5344CB8AC3E}">
        <p14:creationId xmlns:p14="http://schemas.microsoft.com/office/powerpoint/2010/main" val="2548053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2"/>
          <p:cNvGrpSpPr>
            <a:grpSpLocks/>
          </p:cNvGrpSpPr>
          <p:nvPr/>
        </p:nvGrpSpPr>
        <p:grpSpPr bwMode="auto">
          <a:xfrm>
            <a:off x="190500" y="1181100"/>
            <a:ext cx="8813800" cy="5271551"/>
            <a:chOff x="190038" y="1181298"/>
            <a:chExt cx="8815038" cy="5270831"/>
          </a:xfrm>
        </p:grpSpPr>
        <p:sp>
          <p:nvSpPr>
            <p:cNvPr id="4" name="Rounded Rectangle 3"/>
            <p:cNvSpPr/>
            <p:nvPr/>
          </p:nvSpPr>
          <p:spPr bwMode="auto">
            <a:xfrm>
              <a:off x="5435875" y="3068578"/>
              <a:ext cx="2414927" cy="1815852"/>
            </a:xfrm>
            <a:prstGeom prst="roundRect">
              <a:avLst/>
            </a:prstGeom>
            <a:solidFill>
              <a:srgbClr val="FFFFFF"/>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a:extLst/>
          </p:spPr>
          <p:txBody>
            <a:bodyPr/>
            <a:lstStyle/>
            <a:p>
              <a:pPr defTabSz="449263" fontAlgn="auto" hangingPunct="0">
                <a:lnSpc>
                  <a:spcPct val="93000"/>
                </a:lnSpc>
                <a:spcBef>
                  <a:spcPts val="0"/>
                </a:spcBef>
                <a:spcAft>
                  <a:spcPts val="0"/>
                </a:spcAft>
                <a:buClr>
                  <a:srgbClr val="000000"/>
                </a:buClr>
                <a:buSzPct val="100000"/>
                <a:buFont typeface="Times New Roman" pitchFamily="16" charset="0"/>
                <a:buNone/>
                <a:defRPr/>
              </a:pPr>
              <a:endParaRPr lang="en-GB" kern="0">
                <a:solidFill>
                  <a:srgbClr val="FFFFFF"/>
                </a:solidFill>
                <a:latin typeface="Arial"/>
                <a:ea typeface="SimSun"/>
                <a:cs typeface="Arial" charset="0"/>
              </a:endParaRPr>
            </a:p>
          </p:txBody>
        </p:sp>
        <p:sp>
          <p:nvSpPr>
            <p:cNvPr id="5" name="Rounded Rectangle 4"/>
            <p:cNvSpPr/>
            <p:nvPr/>
          </p:nvSpPr>
          <p:spPr bwMode="auto">
            <a:xfrm>
              <a:off x="5435875" y="1181298"/>
              <a:ext cx="2414927" cy="1815852"/>
            </a:xfrm>
            <a:prstGeom prst="roundRect">
              <a:avLst/>
            </a:prstGeom>
            <a:solidFill>
              <a:srgbClr val="FFFFFF"/>
            </a:solidFill>
            <a:ln w="38100" cap="flat" cmpd="sng" algn="ctr">
              <a:solidFill>
                <a:srgbClr val="FFFFFF"/>
              </a:solidFill>
              <a:prstDash val="solid"/>
              <a:headEnd type="none" w="med" len="med"/>
              <a:tailEnd type="none" w="med" len="med"/>
            </a:ln>
            <a:effectLst>
              <a:outerShdw blurRad="40000" dist="20000" dir="5400000" rotWithShape="0">
                <a:srgbClr val="000000">
                  <a:alpha val="38000"/>
                </a:srgbClr>
              </a:outerShdw>
            </a:effectLst>
            <a:extLst/>
          </p:spPr>
          <p:txBody>
            <a:bodyPr/>
            <a:lstStyle/>
            <a:p>
              <a:pPr defTabSz="449263" fontAlgn="auto" hangingPunct="0">
                <a:lnSpc>
                  <a:spcPct val="93000"/>
                </a:lnSpc>
                <a:spcBef>
                  <a:spcPts val="0"/>
                </a:spcBef>
                <a:spcAft>
                  <a:spcPts val="0"/>
                </a:spcAft>
                <a:buClr>
                  <a:srgbClr val="000000"/>
                </a:buClr>
                <a:buSzPct val="100000"/>
                <a:buFont typeface="Times New Roman" pitchFamily="16" charset="0"/>
                <a:buNone/>
                <a:defRPr/>
              </a:pPr>
              <a:endParaRPr lang="en-GB" kern="0">
                <a:solidFill>
                  <a:srgbClr val="FFFFFF"/>
                </a:solidFill>
                <a:latin typeface="Arial"/>
                <a:ea typeface="SimSun"/>
                <a:cs typeface="Arial" charset="0"/>
              </a:endParaRPr>
            </a:p>
          </p:txBody>
        </p:sp>
        <p:pic>
          <p:nvPicPr>
            <p:cNvPr id="26630" name="Picture 59" descr="FET_FFS_pathwaycommons"/>
            <p:cNvPicPr>
              <a:picLocks noChangeAspect="1" noChangeArrowheads="1"/>
            </p:cNvPicPr>
            <p:nvPr/>
          </p:nvPicPr>
          <p:blipFill>
            <a:blip r:embed="rId2"/>
            <a:srcRect l="28717" b="6506"/>
            <a:stretch>
              <a:fillRect/>
            </a:stretch>
          </p:blipFill>
          <p:spPr bwMode="auto">
            <a:xfrm>
              <a:off x="5796136" y="3320438"/>
              <a:ext cx="1694036" cy="1548020"/>
            </a:xfrm>
            <a:prstGeom prst="rect">
              <a:avLst/>
            </a:prstGeom>
            <a:noFill/>
            <a:ln w="9525">
              <a:noFill/>
              <a:miter lim="800000"/>
              <a:headEnd/>
              <a:tailEnd/>
            </a:ln>
          </p:spPr>
        </p:pic>
        <p:pic>
          <p:nvPicPr>
            <p:cNvPr id="26631" name="Picture 60" descr="PLS_FFS_Training_AUC"/>
            <p:cNvPicPr>
              <a:picLocks noChangeAspect="1" noChangeArrowheads="1"/>
            </p:cNvPicPr>
            <p:nvPr/>
          </p:nvPicPr>
          <p:blipFill>
            <a:blip r:embed="rId3"/>
            <a:srcRect/>
            <a:stretch>
              <a:fillRect/>
            </a:stretch>
          </p:blipFill>
          <p:spPr bwMode="auto">
            <a:xfrm>
              <a:off x="5626179" y="1516047"/>
              <a:ext cx="2042165" cy="1393442"/>
            </a:xfrm>
            <a:prstGeom prst="rect">
              <a:avLst/>
            </a:prstGeom>
            <a:noFill/>
            <a:ln w="9525">
              <a:noFill/>
              <a:miter lim="800000"/>
              <a:headEnd/>
              <a:tailEnd/>
            </a:ln>
          </p:spPr>
        </p:pic>
        <p:sp>
          <p:nvSpPr>
            <p:cNvPr id="8" name="TextBox 7"/>
            <p:cNvSpPr txBox="1"/>
            <p:nvPr/>
          </p:nvSpPr>
          <p:spPr>
            <a:xfrm>
              <a:off x="4386390" y="5128871"/>
              <a:ext cx="4618686" cy="1323258"/>
            </a:xfrm>
            <a:prstGeom prst="rect">
              <a:avLst/>
            </a:prstGeom>
            <a:noFill/>
            <a:ln w="25400" cap="flat" cmpd="sng" algn="ctr">
              <a:noFill/>
              <a:prstDash val="solid"/>
            </a:ln>
            <a:effectLst/>
          </p:spPr>
          <p:txBody>
            <a:bodyPr>
              <a:spAutoFit/>
            </a:bodyPr>
            <a:lstStyle/>
            <a:p>
              <a:pPr defTabSz="914400" fontAlgn="auto">
                <a:spcBef>
                  <a:spcPts val="0"/>
                </a:spcBef>
                <a:spcAft>
                  <a:spcPts val="0"/>
                </a:spcAft>
                <a:buClr>
                  <a:srgbClr val="E5352C"/>
                </a:buClr>
                <a:buSzPct val="120000"/>
                <a:defRPr/>
              </a:pPr>
              <a:r>
                <a:rPr lang="en-US" sz="2000" b="1" kern="0" dirty="0">
                  <a:solidFill>
                    <a:schemeClr val="bg1"/>
                  </a:solidFill>
                  <a:latin typeface="Arial"/>
                  <a:ea typeface="SimSun"/>
                  <a:cs typeface="Arial" charset="0"/>
                </a:rPr>
                <a:t>63-gene signature developed to distinguish Immune subgroup patients from those in the </a:t>
              </a:r>
              <a:r>
                <a:rPr lang="en-US" sz="2000" b="1" kern="0" dirty="0" err="1" smtClean="0">
                  <a:solidFill>
                    <a:schemeClr val="bg1"/>
                  </a:solidFill>
                  <a:latin typeface="Arial"/>
                  <a:ea typeface="SimSun"/>
                  <a:cs typeface="Arial" charset="0"/>
                </a:rPr>
                <a:t>angio</a:t>
              </a:r>
              <a:r>
                <a:rPr lang="en-US" sz="2000" b="1" kern="0" dirty="0" smtClean="0">
                  <a:solidFill>
                    <a:schemeClr val="bg1"/>
                  </a:solidFill>
                  <a:latin typeface="Arial"/>
                  <a:ea typeface="SimSun"/>
                  <a:cs typeface="Arial" charset="0"/>
                </a:rPr>
                <a:t> </a:t>
              </a:r>
              <a:br>
                <a:rPr lang="en-US" sz="2000" b="1" kern="0" dirty="0" smtClean="0">
                  <a:solidFill>
                    <a:schemeClr val="bg1"/>
                  </a:solidFill>
                  <a:latin typeface="Arial"/>
                  <a:ea typeface="SimSun"/>
                  <a:cs typeface="Arial" charset="0"/>
                </a:rPr>
              </a:br>
              <a:r>
                <a:rPr lang="en-US" sz="2000" b="1" kern="0" dirty="0" smtClean="0">
                  <a:solidFill>
                    <a:schemeClr val="bg1"/>
                  </a:solidFill>
                  <a:latin typeface="Arial"/>
                  <a:ea typeface="SimSun"/>
                  <a:cs typeface="Arial" charset="0"/>
                </a:rPr>
                <a:t>and </a:t>
              </a:r>
              <a:r>
                <a:rPr lang="en-US" sz="2000" b="1" kern="0" dirty="0" err="1" smtClean="0">
                  <a:solidFill>
                    <a:schemeClr val="bg1"/>
                  </a:solidFill>
                  <a:latin typeface="Arial"/>
                  <a:ea typeface="SimSun"/>
                  <a:cs typeface="Arial" charset="0"/>
                </a:rPr>
                <a:t>angioimmune</a:t>
              </a:r>
              <a:r>
                <a:rPr lang="en-US" sz="2000" b="1" kern="0" dirty="0" smtClean="0">
                  <a:solidFill>
                    <a:schemeClr val="bg1"/>
                  </a:solidFill>
                  <a:latin typeface="Arial"/>
                  <a:ea typeface="SimSun"/>
                  <a:cs typeface="Arial" charset="0"/>
                </a:rPr>
                <a:t> subgroups</a:t>
              </a:r>
              <a:r>
                <a:rPr lang="en-US" sz="2000" b="1" kern="0" dirty="0">
                  <a:solidFill>
                    <a:schemeClr val="bg1"/>
                  </a:solidFill>
                  <a:latin typeface="Arial"/>
                  <a:ea typeface="SimSun"/>
                  <a:cs typeface="Arial" charset="0"/>
                </a:rPr>
                <a:t>.</a:t>
              </a:r>
            </a:p>
          </p:txBody>
        </p:sp>
        <p:grpSp>
          <p:nvGrpSpPr>
            <p:cNvPr id="26633" name="Group 8"/>
            <p:cNvGrpSpPr>
              <a:grpSpLocks/>
            </p:cNvGrpSpPr>
            <p:nvPr/>
          </p:nvGrpSpPr>
          <p:grpSpPr bwMode="auto">
            <a:xfrm>
              <a:off x="190038" y="1181298"/>
              <a:ext cx="4032448" cy="4965021"/>
              <a:chOff x="179512" y="1019200"/>
              <a:chExt cx="4032448" cy="4965021"/>
            </a:xfrm>
          </p:grpSpPr>
          <p:sp>
            <p:nvSpPr>
              <p:cNvPr id="13" name="Rectangle 12"/>
              <p:cNvSpPr/>
              <p:nvPr/>
            </p:nvSpPr>
            <p:spPr bwMode="auto">
              <a:xfrm>
                <a:off x="179512" y="1019200"/>
                <a:ext cx="4032448" cy="4965021"/>
              </a:xfrm>
              <a:prstGeom prst="rect">
                <a:avLst/>
              </a:prstGeom>
              <a:solidFill>
                <a:srgbClr val="FFFFFF">
                  <a:lumMod val="85000"/>
                </a:srgbClr>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a:extLst/>
            </p:spPr>
            <p:txBody>
              <a:bodyPr/>
              <a:lstStyle/>
              <a:p>
                <a:pPr defTabSz="449263" fontAlgn="auto" hangingPunct="0">
                  <a:lnSpc>
                    <a:spcPct val="93000"/>
                  </a:lnSpc>
                  <a:spcBef>
                    <a:spcPts val="0"/>
                  </a:spcBef>
                  <a:spcAft>
                    <a:spcPts val="0"/>
                  </a:spcAft>
                  <a:buClr>
                    <a:srgbClr val="000000"/>
                  </a:buClr>
                  <a:buSzPct val="100000"/>
                  <a:buFont typeface="Times New Roman" pitchFamily="16" charset="0"/>
                  <a:buNone/>
                  <a:defRPr/>
                </a:pPr>
                <a:endParaRPr lang="en-GB" kern="0">
                  <a:solidFill>
                    <a:srgbClr val="000000"/>
                  </a:solidFill>
                  <a:latin typeface="Arial" charset="0"/>
                  <a:ea typeface="SimSun"/>
                  <a:cs typeface="Arial" charset="0"/>
                </a:endParaRPr>
              </a:p>
            </p:txBody>
          </p:sp>
          <p:cxnSp>
            <p:nvCxnSpPr>
              <p:cNvPr id="26640" name="AutoShape 61"/>
              <p:cNvCxnSpPr>
                <a:cxnSpLocks noChangeShapeType="1"/>
              </p:cNvCxnSpPr>
              <p:nvPr/>
            </p:nvCxnSpPr>
            <p:spPr bwMode="auto">
              <a:xfrm>
                <a:off x="1515415" y="3971132"/>
                <a:ext cx="1587" cy="217488"/>
              </a:xfrm>
              <a:prstGeom prst="straightConnector1">
                <a:avLst/>
              </a:prstGeom>
              <a:noFill/>
              <a:ln w="9525">
                <a:solidFill>
                  <a:srgbClr val="4C575F"/>
                </a:solidFill>
                <a:round/>
                <a:headEnd/>
                <a:tailEnd/>
              </a:ln>
            </p:spPr>
          </p:cxnSp>
          <p:sp>
            <p:nvSpPr>
              <p:cNvPr id="15" name="Rectangle 2"/>
              <p:cNvSpPr>
                <a:spLocks noChangeArrowheads="1"/>
              </p:cNvSpPr>
              <p:nvPr/>
            </p:nvSpPr>
            <p:spPr bwMode="auto">
              <a:xfrm>
                <a:off x="611373" y="1485861"/>
                <a:ext cx="2753111" cy="2457114"/>
              </a:xfrm>
              <a:prstGeom prst="rect">
                <a:avLst/>
              </a:prstGeom>
              <a:noFill/>
              <a:ln w="12700">
                <a:solidFill>
                  <a:srgbClr val="4C575F"/>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p>
                <a:pPr defTabSz="914400" fontAlgn="auto">
                  <a:spcBef>
                    <a:spcPts val="0"/>
                  </a:spcBef>
                  <a:spcAft>
                    <a:spcPts val="0"/>
                  </a:spcAft>
                  <a:defRPr/>
                </a:pPr>
                <a:endParaRPr lang="en-US" kern="0" dirty="0">
                  <a:solidFill>
                    <a:srgbClr val="000000"/>
                  </a:solidFill>
                  <a:latin typeface="Arial"/>
                  <a:ea typeface="SimSun"/>
                  <a:cs typeface="Arial" charset="0"/>
                </a:endParaRPr>
              </a:p>
            </p:txBody>
          </p:sp>
          <p:sp>
            <p:nvSpPr>
              <p:cNvPr id="16" name="Text Box 3"/>
              <p:cNvSpPr txBox="1">
                <a:spLocks noChangeArrowheads="1"/>
              </p:cNvSpPr>
              <p:nvPr/>
            </p:nvSpPr>
            <p:spPr bwMode="auto">
              <a:xfrm>
                <a:off x="1679985" y="2796382"/>
                <a:ext cx="862067" cy="431800"/>
              </a:xfrm>
              <a:prstGeom prst="rect">
                <a:avLst/>
              </a:prstGeom>
              <a:solidFill>
                <a:srgbClr val="4C575F"/>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defPPr>
                  <a:defRPr lang="en-US"/>
                </a:defPPr>
                <a:lvl1pPr algn="ctr">
                  <a:lnSpc>
                    <a:spcPct val="100000"/>
                  </a:lnSpc>
                  <a:defRPr sz="1200" b="1">
                    <a:cs typeface="Arial" charset="0"/>
                  </a:defRPr>
                </a:lvl1pPr>
              </a:lstStyle>
              <a:p>
                <a:pPr defTabSz="914400" fontAlgn="auto">
                  <a:spcBef>
                    <a:spcPts val="0"/>
                  </a:spcBef>
                  <a:spcAft>
                    <a:spcPts val="0"/>
                  </a:spcAft>
                  <a:defRPr/>
                </a:pPr>
                <a:r>
                  <a:rPr lang="en-GB" sz="1000" b="0" kern="0" dirty="0">
                    <a:solidFill>
                      <a:srgbClr val="FFFFFF"/>
                    </a:solidFill>
                    <a:latin typeface="Arial"/>
                    <a:ea typeface="SimSun"/>
                  </a:rPr>
                  <a:t>Rank Features </a:t>
                </a:r>
                <a:endParaRPr lang="en-GB" sz="1000" b="0" kern="0" dirty="0" smtClean="0">
                  <a:solidFill>
                    <a:srgbClr val="FFFFFF"/>
                  </a:solidFill>
                  <a:latin typeface="Arial"/>
                  <a:ea typeface="SimSun"/>
                </a:endParaRPr>
              </a:p>
            </p:txBody>
          </p:sp>
          <p:sp>
            <p:nvSpPr>
              <p:cNvPr id="17" name="Text Box 5"/>
              <p:cNvSpPr txBox="1">
                <a:spLocks noChangeArrowheads="1"/>
              </p:cNvSpPr>
              <p:nvPr/>
            </p:nvSpPr>
            <p:spPr bwMode="auto">
              <a:xfrm>
                <a:off x="1153710" y="1648619"/>
                <a:ext cx="886488" cy="287338"/>
              </a:xfrm>
              <a:prstGeom prst="rect">
                <a:avLst/>
              </a:prstGeom>
              <a:solidFill>
                <a:srgbClr val="4C575F"/>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defPPr>
                  <a:defRPr lang="en-US"/>
                </a:defPPr>
                <a:lvl1pPr algn="ctr">
                  <a:lnSpc>
                    <a:spcPct val="100000"/>
                  </a:lnSpc>
                  <a:defRPr sz="1200" b="1">
                    <a:cs typeface="Arial" charset="0"/>
                  </a:defRPr>
                </a:lvl1pPr>
              </a:lstStyle>
              <a:p>
                <a:pPr defTabSz="914400" fontAlgn="auto">
                  <a:spcBef>
                    <a:spcPts val="0"/>
                  </a:spcBef>
                  <a:spcAft>
                    <a:spcPts val="0"/>
                  </a:spcAft>
                  <a:defRPr/>
                </a:pPr>
                <a:r>
                  <a:rPr lang="en-GB" sz="1100" kern="0" dirty="0">
                    <a:solidFill>
                      <a:srgbClr val="FFFFFF"/>
                    </a:solidFill>
                    <a:latin typeface="Arial"/>
                    <a:ea typeface="SimSun"/>
                  </a:rPr>
                  <a:t>Training</a:t>
                </a:r>
                <a:endParaRPr lang="en-US" sz="1100" kern="0" dirty="0">
                  <a:solidFill>
                    <a:srgbClr val="FFFFFF"/>
                  </a:solidFill>
                  <a:latin typeface="Arial"/>
                  <a:ea typeface="SimSun"/>
                </a:endParaRPr>
              </a:p>
            </p:txBody>
          </p:sp>
          <p:sp>
            <p:nvSpPr>
              <p:cNvPr id="18" name="Text Box 6"/>
              <p:cNvSpPr txBox="1">
                <a:spLocks noChangeArrowheads="1"/>
              </p:cNvSpPr>
              <p:nvPr/>
            </p:nvSpPr>
            <p:spPr bwMode="auto">
              <a:xfrm>
                <a:off x="2308831" y="1648619"/>
                <a:ext cx="996383" cy="287338"/>
              </a:xfrm>
              <a:prstGeom prst="rect">
                <a:avLst/>
              </a:prstGeom>
              <a:solidFill>
                <a:srgbClr val="4C575F"/>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defPPr>
                  <a:defRPr lang="en-US"/>
                </a:defPPr>
                <a:lvl1pPr algn="ctr">
                  <a:lnSpc>
                    <a:spcPct val="100000"/>
                  </a:lnSpc>
                  <a:defRPr sz="1200" b="1">
                    <a:cs typeface="Arial" charset="0"/>
                  </a:defRPr>
                </a:lvl1pPr>
              </a:lstStyle>
              <a:p>
                <a:pPr defTabSz="914400" fontAlgn="auto">
                  <a:spcBef>
                    <a:spcPts val="0"/>
                  </a:spcBef>
                  <a:spcAft>
                    <a:spcPts val="0"/>
                  </a:spcAft>
                  <a:defRPr/>
                </a:pPr>
                <a:r>
                  <a:rPr lang="en-GB" sz="1100" kern="0" dirty="0">
                    <a:solidFill>
                      <a:srgbClr val="FFFFFF"/>
                    </a:solidFill>
                    <a:latin typeface="Arial"/>
                    <a:ea typeface="SimSun"/>
                  </a:rPr>
                  <a:t>Test</a:t>
                </a:r>
                <a:endParaRPr lang="en-US" sz="1100" kern="0" dirty="0">
                  <a:solidFill>
                    <a:srgbClr val="FFFFFF"/>
                  </a:solidFill>
                  <a:latin typeface="Arial"/>
                  <a:ea typeface="SimSun"/>
                </a:endParaRPr>
              </a:p>
            </p:txBody>
          </p:sp>
          <p:sp>
            <p:nvSpPr>
              <p:cNvPr id="19" name="Text Box 7"/>
              <p:cNvSpPr txBox="1">
                <a:spLocks noChangeArrowheads="1"/>
              </p:cNvSpPr>
              <p:nvPr/>
            </p:nvSpPr>
            <p:spPr bwMode="auto">
              <a:xfrm>
                <a:off x="964445" y="2215357"/>
                <a:ext cx="1273564" cy="349250"/>
              </a:xfrm>
              <a:prstGeom prst="rect">
                <a:avLst/>
              </a:prstGeom>
              <a:solidFill>
                <a:srgbClr val="4C575F"/>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defPPr>
                  <a:defRPr lang="en-US"/>
                </a:defPPr>
                <a:lvl1pPr algn="ctr">
                  <a:lnSpc>
                    <a:spcPct val="100000"/>
                  </a:lnSpc>
                  <a:defRPr sz="1200" b="1">
                    <a:cs typeface="Arial" charset="0"/>
                  </a:defRPr>
                </a:lvl1pPr>
              </a:lstStyle>
              <a:p>
                <a:pPr defTabSz="914400" fontAlgn="auto">
                  <a:spcBef>
                    <a:spcPts val="0"/>
                  </a:spcBef>
                  <a:spcAft>
                    <a:spcPts val="0"/>
                  </a:spcAft>
                  <a:defRPr/>
                </a:pPr>
                <a:r>
                  <a:rPr lang="en-GB" sz="1100" kern="0" dirty="0">
                    <a:solidFill>
                      <a:srgbClr val="FFFFFF"/>
                    </a:solidFill>
                    <a:latin typeface="Arial"/>
                    <a:ea typeface="SimSun"/>
                  </a:rPr>
                  <a:t>Optimise </a:t>
                </a:r>
                <a:r>
                  <a:rPr lang="en-GB" sz="1100" kern="0" dirty="0" smtClean="0">
                    <a:solidFill>
                      <a:srgbClr val="FFFFFF"/>
                    </a:solidFill>
                    <a:latin typeface="Arial"/>
                    <a:ea typeface="SimSun"/>
                  </a:rPr>
                  <a:t>model</a:t>
                </a:r>
                <a:endParaRPr lang="en-US" sz="1100" kern="0" dirty="0">
                  <a:solidFill>
                    <a:srgbClr val="FFFFFF"/>
                  </a:solidFill>
                  <a:latin typeface="Arial"/>
                  <a:ea typeface="SimSun"/>
                </a:endParaRPr>
              </a:p>
            </p:txBody>
          </p:sp>
          <p:sp>
            <p:nvSpPr>
              <p:cNvPr id="20" name="Text Box 8"/>
              <p:cNvSpPr txBox="1">
                <a:spLocks noChangeArrowheads="1"/>
              </p:cNvSpPr>
              <p:nvPr/>
            </p:nvSpPr>
            <p:spPr bwMode="auto">
              <a:xfrm>
                <a:off x="753203" y="2796382"/>
                <a:ext cx="815667" cy="431800"/>
              </a:xfrm>
              <a:prstGeom prst="rect">
                <a:avLst/>
              </a:prstGeom>
              <a:solidFill>
                <a:srgbClr val="4C575F"/>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defPPr>
                  <a:defRPr lang="en-US"/>
                </a:defPPr>
                <a:lvl1pPr algn="ctr">
                  <a:lnSpc>
                    <a:spcPct val="100000"/>
                  </a:lnSpc>
                  <a:defRPr sz="1200" b="1">
                    <a:cs typeface="Arial" charset="0"/>
                  </a:defRPr>
                </a:lvl1pPr>
              </a:lstStyle>
              <a:p>
                <a:pPr defTabSz="914400" fontAlgn="auto">
                  <a:spcBef>
                    <a:spcPts val="0"/>
                  </a:spcBef>
                  <a:spcAft>
                    <a:spcPts val="0"/>
                  </a:spcAft>
                  <a:defRPr/>
                </a:pPr>
                <a:r>
                  <a:rPr lang="en-GB" sz="1000" b="0" kern="0" dirty="0">
                    <a:solidFill>
                      <a:srgbClr val="FFFFFF"/>
                    </a:solidFill>
                    <a:latin typeface="Arial"/>
                    <a:ea typeface="SimSun"/>
                  </a:rPr>
                  <a:t>Remove </a:t>
                </a:r>
                <a:endParaRPr lang="en-GB" sz="1000" b="0" kern="0" dirty="0" smtClean="0">
                  <a:solidFill>
                    <a:srgbClr val="FFFFFF"/>
                  </a:solidFill>
                  <a:latin typeface="Arial"/>
                  <a:ea typeface="SimSun"/>
                </a:endParaRPr>
              </a:p>
              <a:p>
                <a:pPr defTabSz="914400" fontAlgn="auto">
                  <a:spcBef>
                    <a:spcPts val="0"/>
                  </a:spcBef>
                  <a:spcAft>
                    <a:spcPts val="0"/>
                  </a:spcAft>
                  <a:defRPr/>
                </a:pPr>
                <a:r>
                  <a:rPr lang="en-GB" sz="1000" b="0" kern="0" dirty="0" smtClean="0">
                    <a:solidFill>
                      <a:srgbClr val="FFFFFF"/>
                    </a:solidFill>
                    <a:latin typeface="Arial"/>
                    <a:ea typeface="SimSun"/>
                  </a:rPr>
                  <a:t>Features</a:t>
                </a:r>
                <a:endParaRPr lang="en-US" sz="1000" b="0" kern="0" dirty="0">
                  <a:solidFill>
                    <a:srgbClr val="FFFFFF"/>
                  </a:solidFill>
                  <a:latin typeface="Arial"/>
                  <a:ea typeface="SimSun"/>
                </a:endParaRPr>
              </a:p>
            </p:txBody>
          </p:sp>
          <p:sp>
            <p:nvSpPr>
              <p:cNvPr id="21" name="Text Box 9"/>
              <p:cNvSpPr txBox="1">
                <a:spLocks noChangeArrowheads="1"/>
              </p:cNvSpPr>
              <p:nvPr/>
            </p:nvSpPr>
            <p:spPr bwMode="auto">
              <a:xfrm>
                <a:off x="1070678" y="3391694"/>
                <a:ext cx="1107499" cy="360363"/>
              </a:xfrm>
              <a:prstGeom prst="rect">
                <a:avLst/>
              </a:prstGeom>
              <a:solidFill>
                <a:srgbClr val="4C575F"/>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defPPr>
                  <a:defRPr lang="en-US"/>
                </a:defPPr>
                <a:lvl1pPr algn="ctr">
                  <a:lnSpc>
                    <a:spcPct val="100000"/>
                  </a:lnSpc>
                  <a:defRPr sz="1200" b="1">
                    <a:cs typeface="Arial" charset="0"/>
                  </a:defRPr>
                </a:lvl1pPr>
              </a:lstStyle>
              <a:p>
                <a:pPr defTabSz="914400" fontAlgn="auto">
                  <a:spcBef>
                    <a:spcPts val="0"/>
                  </a:spcBef>
                  <a:spcAft>
                    <a:spcPts val="0"/>
                  </a:spcAft>
                  <a:defRPr/>
                </a:pPr>
                <a:r>
                  <a:rPr lang="en-GB" kern="0" dirty="0">
                    <a:solidFill>
                      <a:srgbClr val="FFFFFF"/>
                    </a:solidFill>
                    <a:latin typeface="Arial"/>
                    <a:ea typeface="SimSun"/>
                  </a:rPr>
                  <a:t>Predict </a:t>
                </a:r>
                <a:r>
                  <a:rPr lang="en-GB" kern="0" dirty="0" smtClean="0">
                    <a:solidFill>
                      <a:srgbClr val="FFFFFF"/>
                    </a:solidFill>
                    <a:latin typeface="Arial"/>
                    <a:ea typeface="SimSun"/>
                  </a:rPr>
                  <a:t>test</a:t>
                </a:r>
                <a:endParaRPr lang="en-US" kern="0" dirty="0">
                  <a:solidFill>
                    <a:srgbClr val="FFFFFF"/>
                  </a:solidFill>
                  <a:latin typeface="Arial"/>
                  <a:ea typeface="SimSun"/>
                </a:endParaRPr>
              </a:p>
            </p:txBody>
          </p:sp>
          <p:sp>
            <p:nvSpPr>
              <p:cNvPr id="22" name="AutoShape 11"/>
              <p:cNvSpPr>
                <a:spLocks noChangeArrowheads="1"/>
              </p:cNvSpPr>
              <p:nvPr/>
            </p:nvSpPr>
            <p:spPr bwMode="auto">
              <a:xfrm>
                <a:off x="1791102" y="1124744"/>
                <a:ext cx="829098" cy="288925"/>
              </a:xfrm>
              <a:prstGeom prst="flowChartAlternateProcess">
                <a:avLst/>
              </a:prstGeom>
              <a:solidFill>
                <a:srgbClr val="E5352C"/>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defTabSz="914400" fontAlgn="auto">
                  <a:spcBef>
                    <a:spcPts val="0"/>
                  </a:spcBef>
                  <a:spcAft>
                    <a:spcPts val="0"/>
                  </a:spcAft>
                  <a:defRPr/>
                </a:pPr>
                <a:r>
                  <a:rPr lang="en-GB" sz="1200" b="1" kern="0" dirty="0">
                    <a:solidFill>
                      <a:srgbClr val="FFFFFF"/>
                    </a:solidFill>
                    <a:latin typeface="Arial"/>
                    <a:ea typeface="SimSun"/>
                    <a:cs typeface="Arial" charset="0"/>
                  </a:rPr>
                  <a:t>Data set</a:t>
                </a:r>
              </a:p>
            </p:txBody>
          </p:sp>
          <p:cxnSp>
            <p:nvCxnSpPr>
              <p:cNvPr id="26663" name="AutoShape 11"/>
              <p:cNvCxnSpPr>
                <a:cxnSpLocks noChangeShapeType="1"/>
              </p:cNvCxnSpPr>
              <p:nvPr/>
            </p:nvCxnSpPr>
            <p:spPr bwMode="auto">
              <a:xfrm>
                <a:off x="1601838" y="2572544"/>
                <a:ext cx="509182" cy="215900"/>
              </a:xfrm>
              <a:prstGeom prst="straightConnector1">
                <a:avLst/>
              </a:prstGeom>
              <a:noFill/>
              <a:ln w="15875">
                <a:solidFill>
                  <a:srgbClr val="4C575F"/>
                </a:solidFill>
                <a:round/>
                <a:headEnd/>
                <a:tailEnd type="triangle" w="med" len="med"/>
              </a:ln>
            </p:spPr>
          </p:cxnSp>
          <p:cxnSp>
            <p:nvCxnSpPr>
              <p:cNvPr id="26664" name="AutoShape 12"/>
              <p:cNvCxnSpPr>
                <a:cxnSpLocks noChangeShapeType="1"/>
              </p:cNvCxnSpPr>
              <p:nvPr/>
            </p:nvCxnSpPr>
            <p:spPr bwMode="auto">
              <a:xfrm flipH="1">
                <a:off x="1625038" y="3236119"/>
                <a:ext cx="485981" cy="147638"/>
              </a:xfrm>
              <a:prstGeom prst="straightConnector1">
                <a:avLst/>
              </a:prstGeom>
              <a:noFill/>
              <a:ln w="15875">
                <a:solidFill>
                  <a:srgbClr val="4C575F"/>
                </a:solidFill>
                <a:round/>
                <a:headEnd/>
                <a:tailEnd type="triangle" w="med" len="med"/>
              </a:ln>
            </p:spPr>
          </p:cxnSp>
          <p:cxnSp>
            <p:nvCxnSpPr>
              <p:cNvPr id="26665" name="AutoShape 13"/>
              <p:cNvCxnSpPr>
                <a:cxnSpLocks noChangeShapeType="1"/>
              </p:cNvCxnSpPr>
              <p:nvPr/>
            </p:nvCxnSpPr>
            <p:spPr bwMode="auto">
              <a:xfrm flipH="1" flipV="1">
                <a:off x="1161036" y="3236119"/>
                <a:ext cx="464002" cy="147638"/>
              </a:xfrm>
              <a:prstGeom prst="straightConnector1">
                <a:avLst/>
              </a:prstGeom>
              <a:noFill/>
              <a:ln w="15875">
                <a:solidFill>
                  <a:srgbClr val="4C575F"/>
                </a:solidFill>
                <a:round/>
                <a:headEnd/>
                <a:tailEnd type="triangle" w="med" len="med"/>
              </a:ln>
            </p:spPr>
          </p:cxnSp>
          <p:cxnSp>
            <p:nvCxnSpPr>
              <p:cNvPr id="26666" name="AutoShape 14"/>
              <p:cNvCxnSpPr>
                <a:cxnSpLocks noChangeShapeType="1"/>
              </p:cNvCxnSpPr>
              <p:nvPr/>
            </p:nvCxnSpPr>
            <p:spPr bwMode="auto">
              <a:xfrm flipV="1">
                <a:off x="1161036" y="2572544"/>
                <a:ext cx="440802" cy="215900"/>
              </a:xfrm>
              <a:prstGeom prst="straightConnector1">
                <a:avLst/>
              </a:prstGeom>
              <a:noFill/>
              <a:ln w="15875">
                <a:solidFill>
                  <a:srgbClr val="4C575F"/>
                </a:solidFill>
                <a:round/>
                <a:headEnd/>
                <a:tailEnd type="triangle" w="med" len="med"/>
              </a:ln>
            </p:spPr>
          </p:cxnSp>
          <p:cxnSp>
            <p:nvCxnSpPr>
              <p:cNvPr id="26667" name="AutoShape 15"/>
              <p:cNvCxnSpPr>
                <a:cxnSpLocks noChangeShapeType="1"/>
              </p:cNvCxnSpPr>
              <p:nvPr/>
            </p:nvCxnSpPr>
            <p:spPr bwMode="auto">
              <a:xfrm rot="5400000">
                <a:off x="1681265" y="2446912"/>
                <a:ext cx="1628775" cy="622740"/>
              </a:xfrm>
              <a:prstGeom prst="bentConnector2">
                <a:avLst/>
              </a:prstGeom>
              <a:noFill/>
              <a:ln w="19050">
                <a:solidFill>
                  <a:srgbClr val="4C575F"/>
                </a:solidFill>
                <a:miter lim="800000"/>
                <a:headEnd/>
                <a:tailEnd type="triangle" w="med" len="med"/>
              </a:ln>
            </p:spPr>
          </p:cxnSp>
          <p:cxnSp>
            <p:nvCxnSpPr>
              <p:cNvPr id="26668" name="AutoShape 16"/>
              <p:cNvCxnSpPr>
                <a:cxnSpLocks noChangeShapeType="1"/>
                <a:stCxn id="15" idx="0"/>
                <a:endCxn id="15" idx="0"/>
              </p:cNvCxnSpPr>
              <p:nvPr/>
            </p:nvCxnSpPr>
            <p:spPr bwMode="auto">
              <a:xfrm>
                <a:off x="1987692" y="1485107"/>
                <a:ext cx="0" cy="0"/>
              </a:xfrm>
              <a:prstGeom prst="straightConnector1">
                <a:avLst/>
              </a:prstGeom>
              <a:noFill/>
              <a:ln w="9525">
                <a:solidFill>
                  <a:srgbClr val="000000"/>
                </a:solidFill>
                <a:round/>
                <a:headEnd/>
                <a:tailEnd type="triangle" w="med" len="med"/>
              </a:ln>
            </p:spPr>
          </p:cxnSp>
          <p:cxnSp>
            <p:nvCxnSpPr>
              <p:cNvPr id="26669" name="AutoShape 17"/>
              <p:cNvCxnSpPr>
                <a:cxnSpLocks noChangeShapeType="1"/>
              </p:cNvCxnSpPr>
              <p:nvPr/>
            </p:nvCxnSpPr>
            <p:spPr bwMode="auto">
              <a:xfrm>
                <a:off x="1596954" y="1943894"/>
                <a:ext cx="4884" cy="263525"/>
              </a:xfrm>
              <a:prstGeom prst="straightConnector1">
                <a:avLst/>
              </a:prstGeom>
              <a:noFill/>
              <a:ln w="19050">
                <a:solidFill>
                  <a:srgbClr val="4C575F"/>
                </a:solidFill>
                <a:round/>
                <a:headEnd/>
                <a:tailEnd type="triangle" w="med" len="med"/>
              </a:ln>
            </p:spPr>
          </p:cxnSp>
          <p:sp>
            <p:nvSpPr>
              <p:cNvPr id="30" name="Text Box 18"/>
              <p:cNvSpPr txBox="1">
                <a:spLocks noChangeArrowheads="1"/>
              </p:cNvSpPr>
              <p:nvPr/>
            </p:nvSpPr>
            <p:spPr bwMode="auto">
              <a:xfrm>
                <a:off x="611560" y="4257203"/>
                <a:ext cx="2763254" cy="360000"/>
              </a:xfrm>
              <a:prstGeom prst="rect">
                <a:avLst/>
              </a:prstGeom>
              <a:solidFill>
                <a:srgbClr val="4C575F"/>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defPPr>
                  <a:defRPr lang="en-US"/>
                </a:defPPr>
                <a:lvl1pPr algn="ctr">
                  <a:lnSpc>
                    <a:spcPct val="100000"/>
                  </a:lnSpc>
                  <a:defRPr sz="1200" b="1">
                    <a:cs typeface="Arial" charset="0"/>
                  </a:defRPr>
                </a:lvl1pPr>
              </a:lstStyle>
              <a:p>
                <a:pPr defTabSz="914400" fontAlgn="auto">
                  <a:spcBef>
                    <a:spcPts val="0"/>
                  </a:spcBef>
                  <a:spcAft>
                    <a:spcPts val="0"/>
                  </a:spcAft>
                  <a:defRPr/>
                </a:pPr>
                <a:r>
                  <a:rPr lang="en-GB" kern="0" dirty="0">
                    <a:solidFill>
                      <a:srgbClr val="FFFFFF"/>
                    </a:solidFill>
                    <a:latin typeface="Arial"/>
                    <a:ea typeface="SimSun"/>
                  </a:rPr>
                  <a:t>Select best performing model</a:t>
                </a:r>
                <a:endParaRPr lang="en-US" kern="0" dirty="0">
                  <a:solidFill>
                    <a:srgbClr val="FFFFFF"/>
                  </a:solidFill>
                  <a:latin typeface="Arial"/>
                  <a:ea typeface="SimSun"/>
                </a:endParaRPr>
              </a:p>
            </p:txBody>
          </p:sp>
          <p:sp>
            <p:nvSpPr>
              <p:cNvPr id="31" name="Text Box 20"/>
              <p:cNvSpPr txBox="1">
                <a:spLocks noChangeArrowheads="1"/>
              </p:cNvSpPr>
              <p:nvPr/>
            </p:nvSpPr>
            <p:spPr bwMode="auto">
              <a:xfrm>
                <a:off x="2456307" y="3698534"/>
                <a:ext cx="1052661" cy="43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tabLst>
                    <a:tab pos="85725" algn="l"/>
                    <a:tab pos="452438" algn="l"/>
                  </a:tabLst>
                  <a:defRPr>
                    <a:solidFill>
                      <a:schemeClr val="tx1"/>
                    </a:solidFill>
                    <a:latin typeface="Arial" charset="0"/>
                    <a:ea typeface="MS PGothic" pitchFamily="34" charset="-128"/>
                  </a:defRPr>
                </a:lvl1pPr>
                <a:lvl2pPr marL="742950" indent="-285750" eaLnBrk="0" hangingPunct="0">
                  <a:tabLst>
                    <a:tab pos="85725" algn="l"/>
                    <a:tab pos="452438" algn="l"/>
                  </a:tabLst>
                  <a:defRPr>
                    <a:solidFill>
                      <a:schemeClr val="tx1"/>
                    </a:solidFill>
                    <a:latin typeface="Arial" charset="0"/>
                    <a:ea typeface="MS PGothic" pitchFamily="34" charset="-128"/>
                  </a:defRPr>
                </a:lvl2pPr>
                <a:lvl3pPr marL="1143000" indent="-228600" eaLnBrk="0" hangingPunct="0">
                  <a:tabLst>
                    <a:tab pos="85725" algn="l"/>
                    <a:tab pos="452438" algn="l"/>
                  </a:tabLst>
                  <a:defRPr>
                    <a:solidFill>
                      <a:schemeClr val="tx1"/>
                    </a:solidFill>
                    <a:latin typeface="Arial" charset="0"/>
                    <a:ea typeface="MS PGothic" pitchFamily="34" charset="-128"/>
                  </a:defRPr>
                </a:lvl3pPr>
                <a:lvl4pPr marL="1600200" indent="-228600" eaLnBrk="0" hangingPunct="0">
                  <a:tabLst>
                    <a:tab pos="85725" algn="l"/>
                    <a:tab pos="452438" algn="l"/>
                  </a:tabLst>
                  <a:defRPr>
                    <a:solidFill>
                      <a:schemeClr val="tx1"/>
                    </a:solidFill>
                    <a:latin typeface="Arial" charset="0"/>
                    <a:ea typeface="MS PGothic" pitchFamily="34" charset="-128"/>
                  </a:defRPr>
                </a:lvl4pPr>
                <a:lvl5pPr marL="2057400" indent="-228600" eaLnBrk="0" hangingPunct="0">
                  <a:tabLst>
                    <a:tab pos="85725" algn="l"/>
                    <a:tab pos="452438" algn="l"/>
                  </a:tabLst>
                  <a:defRPr>
                    <a:solidFill>
                      <a:schemeClr val="tx1"/>
                    </a:solidFill>
                    <a:latin typeface="Arial" charset="0"/>
                    <a:ea typeface="MS PGothic" pitchFamily="34" charset="-128"/>
                  </a:defRPr>
                </a:lvl5pPr>
                <a:lvl6pPr marL="2514600" indent="-228600" eaLnBrk="0" fontAlgn="base" hangingPunct="0">
                  <a:spcBef>
                    <a:spcPct val="0"/>
                  </a:spcBef>
                  <a:spcAft>
                    <a:spcPct val="0"/>
                  </a:spcAft>
                  <a:tabLst>
                    <a:tab pos="85725" algn="l"/>
                    <a:tab pos="452438" algn="l"/>
                  </a:tabLst>
                  <a:defRPr>
                    <a:solidFill>
                      <a:schemeClr val="tx1"/>
                    </a:solidFill>
                    <a:latin typeface="Arial" charset="0"/>
                    <a:ea typeface="MS PGothic" pitchFamily="34" charset="-128"/>
                  </a:defRPr>
                </a:lvl6pPr>
                <a:lvl7pPr marL="2971800" indent="-228600" eaLnBrk="0" fontAlgn="base" hangingPunct="0">
                  <a:spcBef>
                    <a:spcPct val="0"/>
                  </a:spcBef>
                  <a:spcAft>
                    <a:spcPct val="0"/>
                  </a:spcAft>
                  <a:tabLst>
                    <a:tab pos="85725" algn="l"/>
                    <a:tab pos="452438" algn="l"/>
                  </a:tabLst>
                  <a:defRPr>
                    <a:solidFill>
                      <a:schemeClr val="tx1"/>
                    </a:solidFill>
                    <a:latin typeface="Arial" charset="0"/>
                    <a:ea typeface="MS PGothic" pitchFamily="34" charset="-128"/>
                  </a:defRPr>
                </a:lvl7pPr>
                <a:lvl8pPr marL="3429000" indent="-228600" eaLnBrk="0" fontAlgn="base" hangingPunct="0">
                  <a:spcBef>
                    <a:spcPct val="0"/>
                  </a:spcBef>
                  <a:spcAft>
                    <a:spcPct val="0"/>
                  </a:spcAft>
                  <a:tabLst>
                    <a:tab pos="85725" algn="l"/>
                    <a:tab pos="452438" algn="l"/>
                  </a:tabLst>
                  <a:defRPr>
                    <a:solidFill>
                      <a:schemeClr val="tx1"/>
                    </a:solidFill>
                    <a:latin typeface="Arial" charset="0"/>
                    <a:ea typeface="MS PGothic" pitchFamily="34" charset="-128"/>
                  </a:defRPr>
                </a:lvl8pPr>
                <a:lvl9pPr marL="3886200" indent="-228600" eaLnBrk="0" fontAlgn="base" hangingPunct="0">
                  <a:spcBef>
                    <a:spcPct val="0"/>
                  </a:spcBef>
                  <a:spcAft>
                    <a:spcPct val="0"/>
                  </a:spcAft>
                  <a:tabLst>
                    <a:tab pos="85725" algn="l"/>
                    <a:tab pos="452438" algn="l"/>
                  </a:tabLst>
                  <a:defRPr>
                    <a:solidFill>
                      <a:schemeClr val="tx1"/>
                    </a:solidFill>
                    <a:latin typeface="Arial" charset="0"/>
                    <a:ea typeface="MS PGothic" pitchFamily="34" charset="-128"/>
                  </a:defRPr>
                </a:lvl9pPr>
              </a:lstStyle>
              <a:p>
                <a:pPr algn="ctr" defTabSz="914400" eaLnBrk="1" fontAlgn="auto" hangingPunct="1">
                  <a:spcBef>
                    <a:spcPts val="0"/>
                  </a:spcBef>
                  <a:spcAft>
                    <a:spcPts val="0"/>
                  </a:spcAft>
                  <a:buClr>
                    <a:srgbClr val="FF3300"/>
                  </a:buClr>
                  <a:defRPr/>
                </a:pPr>
                <a:r>
                  <a:rPr lang="en-US" sz="1000" b="1" kern="0" dirty="0">
                    <a:solidFill>
                      <a:schemeClr val="bg1"/>
                    </a:solidFill>
                    <a:latin typeface="Arial" panose="020B0604020202020204" pitchFamily="34" charset="0"/>
                    <a:cs typeface="Times New Roman" pitchFamily="18" charset="0"/>
                  </a:rPr>
                  <a:t>Repeat within cross validation</a:t>
                </a:r>
                <a:endParaRPr lang="en-GB" sz="1000" b="1" kern="0" dirty="0">
                  <a:solidFill>
                    <a:schemeClr val="bg1"/>
                  </a:solidFill>
                  <a:latin typeface="Arial" panose="020B0604020202020204" pitchFamily="34" charset="0"/>
                  <a:cs typeface="Times New Roman" pitchFamily="18" charset="0"/>
                </a:endParaRPr>
              </a:p>
            </p:txBody>
          </p:sp>
          <p:sp>
            <p:nvSpPr>
              <p:cNvPr id="32" name="Text Box 21"/>
              <p:cNvSpPr txBox="1">
                <a:spLocks noChangeArrowheads="1"/>
              </p:cNvSpPr>
              <p:nvPr/>
            </p:nvSpPr>
            <p:spPr bwMode="auto">
              <a:xfrm>
                <a:off x="616444" y="4833466"/>
                <a:ext cx="2758370" cy="360000"/>
              </a:xfrm>
              <a:prstGeom prst="rect">
                <a:avLst/>
              </a:prstGeom>
              <a:solidFill>
                <a:srgbClr val="4C575F"/>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defPPr>
                  <a:defRPr lang="en-US"/>
                </a:defPPr>
                <a:lvl1pPr algn="ctr">
                  <a:lnSpc>
                    <a:spcPct val="100000"/>
                  </a:lnSpc>
                  <a:defRPr sz="1200" b="1">
                    <a:cs typeface="Arial" charset="0"/>
                  </a:defRPr>
                </a:lvl1pPr>
              </a:lstStyle>
              <a:p>
                <a:pPr defTabSz="914400" fontAlgn="auto">
                  <a:spcBef>
                    <a:spcPts val="0"/>
                  </a:spcBef>
                  <a:spcAft>
                    <a:spcPts val="0"/>
                  </a:spcAft>
                  <a:defRPr/>
                </a:pPr>
                <a:r>
                  <a:rPr lang="en-GB" kern="0" dirty="0">
                    <a:solidFill>
                      <a:srgbClr val="FFFFFF"/>
                    </a:solidFill>
                    <a:latin typeface="Arial"/>
                    <a:ea typeface="SimSun"/>
                  </a:rPr>
                  <a:t>Build final model on whole dataset</a:t>
                </a:r>
                <a:endParaRPr lang="en-US" kern="0" dirty="0">
                  <a:solidFill>
                    <a:srgbClr val="FFFFFF"/>
                  </a:solidFill>
                  <a:latin typeface="Arial"/>
                  <a:ea typeface="SimSun"/>
                </a:endParaRPr>
              </a:p>
            </p:txBody>
          </p:sp>
          <p:cxnSp>
            <p:nvCxnSpPr>
              <p:cNvPr id="26677" name="AutoShape 22"/>
              <p:cNvCxnSpPr>
                <a:cxnSpLocks noChangeShapeType="1"/>
              </p:cNvCxnSpPr>
              <p:nvPr/>
            </p:nvCxnSpPr>
            <p:spPr bwMode="auto">
              <a:xfrm rot="10800000" flipV="1">
                <a:off x="616444" y="1269206"/>
                <a:ext cx="1174658" cy="3744259"/>
              </a:xfrm>
              <a:prstGeom prst="bentConnector3">
                <a:avLst>
                  <a:gd name="adj1" fmla="val 119463"/>
                </a:avLst>
              </a:prstGeom>
              <a:noFill/>
              <a:ln w="19050">
                <a:solidFill>
                  <a:srgbClr val="4C575F"/>
                </a:solidFill>
                <a:miter lim="800000"/>
                <a:headEnd/>
                <a:tailEnd type="triangle" w="med" len="med"/>
              </a:ln>
            </p:spPr>
          </p:cxnSp>
          <p:sp>
            <p:nvSpPr>
              <p:cNvPr id="34" name="Text Box 23"/>
              <p:cNvSpPr txBox="1">
                <a:spLocks noChangeArrowheads="1"/>
              </p:cNvSpPr>
              <p:nvPr/>
            </p:nvSpPr>
            <p:spPr bwMode="auto">
              <a:xfrm>
                <a:off x="616444" y="5409728"/>
                <a:ext cx="2758370" cy="360363"/>
              </a:xfrm>
              <a:prstGeom prst="rect">
                <a:avLst/>
              </a:prstGeom>
              <a:solidFill>
                <a:srgbClr val="4C575F"/>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defPPr>
                  <a:defRPr lang="en-US"/>
                </a:defPPr>
                <a:lvl1pPr algn="ctr">
                  <a:lnSpc>
                    <a:spcPct val="100000"/>
                  </a:lnSpc>
                  <a:defRPr sz="1200" b="1">
                    <a:cs typeface="Arial" charset="0"/>
                  </a:defRPr>
                </a:lvl1pPr>
              </a:lstStyle>
              <a:p>
                <a:pPr defTabSz="914400" fontAlgn="auto">
                  <a:spcBef>
                    <a:spcPts val="0"/>
                  </a:spcBef>
                  <a:spcAft>
                    <a:spcPts val="0"/>
                  </a:spcAft>
                  <a:defRPr/>
                </a:pPr>
                <a:r>
                  <a:rPr lang="en-GB" kern="0" dirty="0">
                    <a:solidFill>
                      <a:srgbClr val="FFFFFF"/>
                    </a:solidFill>
                    <a:latin typeface="Arial"/>
                    <a:ea typeface="SimSun"/>
                  </a:rPr>
                  <a:t>Validate on </a:t>
                </a:r>
                <a:r>
                  <a:rPr lang="en-GB" kern="0" dirty="0" smtClean="0">
                    <a:solidFill>
                      <a:srgbClr val="FFFFFF"/>
                    </a:solidFill>
                    <a:latin typeface="Arial"/>
                    <a:ea typeface="SimSun"/>
                  </a:rPr>
                  <a:t>independent data</a:t>
                </a:r>
                <a:endParaRPr lang="en-US" kern="0" dirty="0">
                  <a:solidFill>
                    <a:srgbClr val="FFFFFF"/>
                  </a:solidFill>
                  <a:latin typeface="Arial"/>
                  <a:ea typeface="SimSun"/>
                </a:endParaRPr>
              </a:p>
            </p:txBody>
          </p:sp>
          <p:cxnSp>
            <p:nvCxnSpPr>
              <p:cNvPr id="26681" name="AutoShape 24"/>
              <p:cNvCxnSpPr>
                <a:cxnSpLocks noChangeShapeType="1"/>
              </p:cNvCxnSpPr>
              <p:nvPr/>
            </p:nvCxnSpPr>
            <p:spPr bwMode="auto">
              <a:xfrm rot="5400000">
                <a:off x="1792070" y="1226490"/>
                <a:ext cx="219075" cy="609308"/>
              </a:xfrm>
              <a:prstGeom prst="bentConnector3">
                <a:avLst>
                  <a:gd name="adj1" fmla="val 50000"/>
                </a:avLst>
              </a:prstGeom>
              <a:noFill/>
              <a:ln w="19050">
                <a:solidFill>
                  <a:srgbClr val="4C575F"/>
                </a:solidFill>
                <a:miter lim="800000"/>
                <a:headEnd/>
                <a:tailEnd type="triangle" w="med" len="med"/>
              </a:ln>
            </p:spPr>
          </p:cxnSp>
          <p:cxnSp>
            <p:nvCxnSpPr>
              <p:cNvPr id="26682" name="AutoShape 25"/>
              <p:cNvCxnSpPr>
                <a:cxnSpLocks noChangeShapeType="1"/>
              </p:cNvCxnSpPr>
              <p:nvPr/>
            </p:nvCxnSpPr>
            <p:spPr bwMode="auto">
              <a:xfrm rot="16200000" flipH="1">
                <a:off x="2397104" y="1230765"/>
                <a:ext cx="219075" cy="600761"/>
              </a:xfrm>
              <a:prstGeom prst="bentConnector3">
                <a:avLst>
                  <a:gd name="adj1" fmla="val 50000"/>
                </a:avLst>
              </a:prstGeom>
              <a:noFill/>
              <a:ln w="19050">
                <a:solidFill>
                  <a:srgbClr val="4C575F"/>
                </a:solidFill>
                <a:miter lim="800000"/>
                <a:headEnd/>
                <a:tailEnd type="triangle" w="med" len="med"/>
              </a:ln>
            </p:spPr>
          </p:cxnSp>
          <p:cxnSp>
            <p:nvCxnSpPr>
              <p:cNvPr id="26683" name="AutoShape 27"/>
              <p:cNvCxnSpPr>
                <a:cxnSpLocks noChangeShapeType="1"/>
              </p:cNvCxnSpPr>
              <p:nvPr/>
            </p:nvCxnSpPr>
            <p:spPr bwMode="auto">
              <a:xfrm>
                <a:off x="1987693" y="3968278"/>
                <a:ext cx="5494" cy="288925"/>
              </a:xfrm>
              <a:prstGeom prst="straightConnector1">
                <a:avLst/>
              </a:prstGeom>
              <a:noFill/>
              <a:ln w="19050">
                <a:solidFill>
                  <a:srgbClr val="4C575F"/>
                </a:solidFill>
                <a:round/>
                <a:headEnd/>
                <a:tailEnd type="triangle" w="med" len="med"/>
              </a:ln>
            </p:spPr>
          </p:cxnSp>
          <p:cxnSp>
            <p:nvCxnSpPr>
              <p:cNvPr id="26684" name="AutoShape 28"/>
              <p:cNvCxnSpPr>
                <a:cxnSpLocks noChangeShapeType="1"/>
              </p:cNvCxnSpPr>
              <p:nvPr/>
            </p:nvCxnSpPr>
            <p:spPr bwMode="auto">
              <a:xfrm>
                <a:off x="1993187" y="4617203"/>
                <a:ext cx="2442" cy="216263"/>
              </a:xfrm>
              <a:prstGeom prst="straightConnector1">
                <a:avLst/>
              </a:prstGeom>
              <a:noFill/>
              <a:ln w="19050">
                <a:solidFill>
                  <a:srgbClr val="4C575F"/>
                </a:solidFill>
                <a:round/>
                <a:headEnd/>
                <a:tailEnd type="triangle" w="med" len="med"/>
              </a:ln>
            </p:spPr>
          </p:cxnSp>
          <p:cxnSp>
            <p:nvCxnSpPr>
              <p:cNvPr id="26685" name="AutoShape 29"/>
              <p:cNvCxnSpPr>
                <a:cxnSpLocks noChangeShapeType="1"/>
              </p:cNvCxnSpPr>
              <p:nvPr/>
            </p:nvCxnSpPr>
            <p:spPr bwMode="auto">
              <a:xfrm>
                <a:off x="1995629" y="5193466"/>
                <a:ext cx="0" cy="216262"/>
              </a:xfrm>
              <a:prstGeom prst="straightConnector1">
                <a:avLst/>
              </a:prstGeom>
              <a:noFill/>
              <a:ln w="19050">
                <a:solidFill>
                  <a:srgbClr val="4C575F"/>
                </a:solidFill>
                <a:round/>
                <a:headEnd/>
                <a:tailEnd type="triangle" w="med" len="med"/>
              </a:ln>
            </p:spPr>
          </p:cxnSp>
          <p:sp>
            <p:nvSpPr>
              <p:cNvPr id="40" name="Line 31"/>
              <p:cNvSpPr>
                <a:spLocks noChangeShapeType="1"/>
              </p:cNvSpPr>
              <p:nvPr/>
            </p:nvSpPr>
            <p:spPr bwMode="auto">
              <a:xfrm flipH="1">
                <a:off x="3551835" y="1254118"/>
                <a:ext cx="7939" cy="2804729"/>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defTabSz="914400" fontAlgn="auto">
                  <a:spcBef>
                    <a:spcPts val="0"/>
                  </a:spcBef>
                  <a:spcAft>
                    <a:spcPts val="0"/>
                  </a:spcAft>
                  <a:defRPr/>
                </a:pPr>
                <a:endParaRPr lang="en-GB" kern="0" dirty="0">
                  <a:solidFill>
                    <a:srgbClr val="000000"/>
                  </a:solidFill>
                  <a:latin typeface="Arial"/>
                  <a:ea typeface="SimSun"/>
                  <a:cs typeface="Arial" charset="0"/>
                </a:endParaRPr>
              </a:p>
            </p:txBody>
          </p:sp>
          <p:sp>
            <p:nvSpPr>
              <p:cNvPr id="41" name="Line 32"/>
              <p:cNvSpPr>
                <a:spLocks noChangeShapeType="1"/>
              </p:cNvSpPr>
              <p:nvPr/>
            </p:nvSpPr>
            <p:spPr bwMode="auto">
              <a:xfrm>
                <a:off x="3394651" y="4066783"/>
                <a:ext cx="166710" cy="1588"/>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defTabSz="914400" fontAlgn="auto">
                  <a:spcBef>
                    <a:spcPts val="0"/>
                  </a:spcBef>
                  <a:spcAft>
                    <a:spcPts val="0"/>
                  </a:spcAft>
                  <a:defRPr/>
                </a:pPr>
                <a:endParaRPr lang="en-GB" kern="0" dirty="0">
                  <a:solidFill>
                    <a:srgbClr val="000000"/>
                  </a:solidFill>
                  <a:latin typeface="Arial"/>
                  <a:ea typeface="SimSun"/>
                  <a:cs typeface="Arial" charset="0"/>
                </a:endParaRPr>
              </a:p>
            </p:txBody>
          </p:sp>
          <p:sp>
            <p:nvSpPr>
              <p:cNvPr id="42" name="Line 33"/>
              <p:cNvSpPr>
                <a:spLocks noChangeShapeType="1"/>
              </p:cNvSpPr>
              <p:nvPr/>
            </p:nvSpPr>
            <p:spPr bwMode="auto">
              <a:xfrm>
                <a:off x="3394651" y="1263642"/>
                <a:ext cx="166710" cy="1588"/>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pPr defTabSz="914400" fontAlgn="auto">
                  <a:spcBef>
                    <a:spcPts val="0"/>
                  </a:spcBef>
                  <a:spcAft>
                    <a:spcPts val="0"/>
                  </a:spcAft>
                  <a:defRPr/>
                </a:pPr>
                <a:endParaRPr lang="en-GB" kern="0" dirty="0">
                  <a:solidFill>
                    <a:srgbClr val="000000"/>
                  </a:solidFill>
                  <a:latin typeface="Arial"/>
                  <a:ea typeface="SimSun"/>
                  <a:cs typeface="Arial" charset="0"/>
                </a:endParaRPr>
              </a:p>
            </p:txBody>
          </p:sp>
          <p:sp>
            <p:nvSpPr>
              <p:cNvPr id="43" name="AutoShape 11"/>
              <p:cNvSpPr>
                <a:spLocks noChangeArrowheads="1"/>
              </p:cNvSpPr>
              <p:nvPr/>
            </p:nvSpPr>
            <p:spPr bwMode="auto">
              <a:xfrm>
                <a:off x="2906319" y="2358206"/>
                <a:ext cx="1089617" cy="566738"/>
              </a:xfrm>
              <a:prstGeom prst="flowChartAlternateProcess">
                <a:avLst/>
              </a:prstGeom>
              <a:solidFill>
                <a:srgbClr val="E5352C"/>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defTabSz="914400" fontAlgn="auto">
                  <a:spcBef>
                    <a:spcPts val="0"/>
                  </a:spcBef>
                  <a:spcAft>
                    <a:spcPts val="0"/>
                  </a:spcAft>
                  <a:defRPr/>
                </a:pPr>
                <a:r>
                  <a:rPr lang="en-GB" sz="900" b="1" kern="0" dirty="0">
                    <a:solidFill>
                      <a:srgbClr val="FFFFFF"/>
                    </a:solidFill>
                    <a:latin typeface="Arial"/>
                    <a:ea typeface="SimSun"/>
                    <a:cs typeface="Arial" charset="0"/>
                  </a:rPr>
                  <a:t>Repeat using </a:t>
                </a:r>
              </a:p>
              <a:p>
                <a:pPr algn="ctr" defTabSz="914400" fontAlgn="auto">
                  <a:spcBef>
                    <a:spcPts val="0"/>
                  </a:spcBef>
                  <a:spcAft>
                    <a:spcPts val="0"/>
                  </a:spcAft>
                  <a:defRPr/>
                </a:pPr>
                <a:r>
                  <a:rPr lang="en-GB" sz="900" b="1" kern="0" dirty="0">
                    <a:solidFill>
                      <a:srgbClr val="FFFFFF"/>
                    </a:solidFill>
                    <a:latin typeface="Arial"/>
                    <a:ea typeface="SimSun"/>
                    <a:cs typeface="Arial" charset="0"/>
                  </a:rPr>
                  <a:t>different methods</a:t>
                </a:r>
              </a:p>
            </p:txBody>
          </p:sp>
        </p:grpSp>
        <p:sp>
          <p:nvSpPr>
            <p:cNvPr id="10" name="Striped Right Arrow 9"/>
            <p:cNvSpPr/>
            <p:nvPr/>
          </p:nvSpPr>
          <p:spPr bwMode="auto">
            <a:xfrm>
              <a:off x="4313672" y="2780928"/>
              <a:ext cx="978408" cy="484632"/>
            </a:xfrm>
            <a:prstGeom prst="stripedRightArrow">
              <a:avLst/>
            </a:prstGeom>
            <a:solidFill>
              <a:schemeClr val="bg1"/>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a:lstStyle/>
            <a:p>
              <a:pPr defTabSz="449263" fontAlgn="auto" hangingPunct="0">
                <a:lnSpc>
                  <a:spcPct val="93000"/>
                </a:lnSpc>
                <a:spcBef>
                  <a:spcPts val="0"/>
                </a:spcBef>
                <a:spcAft>
                  <a:spcPts val="0"/>
                </a:spcAft>
                <a:buClr>
                  <a:srgbClr val="000000"/>
                </a:buClr>
                <a:buSzPct val="100000"/>
                <a:buFont typeface="Times New Roman" pitchFamily="16" charset="0"/>
                <a:buNone/>
                <a:defRPr/>
              </a:pPr>
              <a:endParaRPr lang="en-GB" kern="0">
                <a:solidFill>
                  <a:srgbClr val="FFFFFF"/>
                </a:solidFill>
                <a:latin typeface="Arial"/>
                <a:ea typeface="SimSun"/>
                <a:cs typeface="Arial" charset="0"/>
              </a:endParaRPr>
            </a:p>
          </p:txBody>
        </p:sp>
        <p:sp>
          <p:nvSpPr>
            <p:cNvPr id="11" name="TextBox 10"/>
            <p:cNvSpPr txBox="1"/>
            <p:nvPr/>
          </p:nvSpPr>
          <p:spPr>
            <a:xfrm>
              <a:off x="5688323" y="1181298"/>
              <a:ext cx="1938609" cy="338092"/>
            </a:xfrm>
            <a:prstGeom prst="rect">
              <a:avLst/>
            </a:prstGeom>
            <a:noFill/>
          </p:spPr>
          <p:txBody>
            <a:bodyPr wrap="none">
              <a:spAutoFit/>
            </a:bodyPr>
            <a:lstStyle/>
            <a:p>
              <a:pPr defTabSz="914400" fontAlgn="auto">
                <a:spcBef>
                  <a:spcPts val="0"/>
                </a:spcBef>
                <a:spcAft>
                  <a:spcPts val="0"/>
                </a:spcAft>
                <a:defRPr/>
              </a:pPr>
              <a:r>
                <a:rPr lang="en-GB" sz="1600" b="1" kern="0" dirty="0">
                  <a:solidFill>
                    <a:srgbClr val="000000"/>
                  </a:solidFill>
                  <a:latin typeface="Arial"/>
                  <a:ea typeface="SimSun"/>
                  <a:cs typeface="Arial" charset="0"/>
                </a:rPr>
                <a:t>AUC Performance</a:t>
              </a:r>
            </a:p>
          </p:txBody>
        </p:sp>
        <p:sp>
          <p:nvSpPr>
            <p:cNvPr id="12" name="TextBox 11"/>
            <p:cNvSpPr txBox="1"/>
            <p:nvPr/>
          </p:nvSpPr>
          <p:spPr>
            <a:xfrm>
              <a:off x="5588296" y="3073339"/>
              <a:ext cx="2235514" cy="338092"/>
            </a:xfrm>
            <a:prstGeom prst="rect">
              <a:avLst/>
            </a:prstGeom>
            <a:noFill/>
          </p:spPr>
          <p:txBody>
            <a:bodyPr wrap="none">
              <a:spAutoFit/>
            </a:bodyPr>
            <a:lstStyle/>
            <a:p>
              <a:pPr defTabSz="914400" fontAlgn="auto">
                <a:spcBef>
                  <a:spcPts val="0"/>
                </a:spcBef>
                <a:spcAft>
                  <a:spcPts val="0"/>
                </a:spcAft>
                <a:defRPr/>
              </a:pPr>
              <a:r>
                <a:rPr lang="en-GB" sz="1600" b="1" kern="0" dirty="0">
                  <a:solidFill>
                    <a:srgbClr val="000000"/>
                  </a:solidFill>
                  <a:latin typeface="Arial"/>
                  <a:ea typeface="SimSun"/>
                  <a:cs typeface="Arial" charset="0"/>
                </a:rPr>
                <a:t>Biological Relevance</a:t>
              </a:r>
            </a:p>
          </p:txBody>
        </p:sp>
      </p:grpSp>
      <p:sp>
        <p:nvSpPr>
          <p:cNvPr id="26627" name="TextBox 6"/>
          <p:cNvSpPr txBox="1">
            <a:spLocks noChangeArrowheads="1"/>
          </p:cNvSpPr>
          <p:nvPr/>
        </p:nvSpPr>
        <p:spPr bwMode="auto">
          <a:xfrm>
            <a:off x="1" y="486384"/>
            <a:ext cx="9144000" cy="461665"/>
          </a:xfrm>
          <a:prstGeom prst="rect">
            <a:avLst/>
          </a:prstGeom>
          <a:noFill/>
          <a:ln w="9525">
            <a:noFill/>
            <a:miter lim="800000"/>
            <a:headEnd/>
            <a:tailEnd/>
          </a:ln>
        </p:spPr>
        <p:txBody>
          <a:bodyPr wrap="square">
            <a:spAutoFit/>
          </a:bodyPr>
          <a:lstStyle/>
          <a:p>
            <a:pPr algn="ctr"/>
            <a:r>
              <a:rPr lang="en-GB" altLang="en-US" sz="2400" b="1" dirty="0" smtClean="0">
                <a:solidFill>
                  <a:srgbClr val="F09828"/>
                </a:solidFill>
              </a:rPr>
              <a:t>Edinburgh Dataset; Immune Subgroup Signature Generation</a:t>
            </a:r>
            <a:endParaRPr lang="en-GB" altLang="en-US" sz="2400" b="1" dirty="0">
              <a:solidFill>
                <a:srgbClr val="F09828"/>
              </a:solidFill>
            </a:endParaRPr>
          </a:p>
        </p:txBody>
      </p:sp>
      <p:sp>
        <p:nvSpPr>
          <p:cNvPr id="44" name="TextBox 43"/>
          <p:cNvSpPr txBox="1">
            <a:spLocks noChangeArrowheads="1"/>
          </p:cNvSpPr>
          <p:nvPr/>
        </p:nvSpPr>
        <p:spPr bwMode="auto">
          <a:xfrm>
            <a:off x="353987" y="6428601"/>
            <a:ext cx="4636910" cy="276999"/>
          </a:xfrm>
          <a:prstGeom prst="rect">
            <a:avLst/>
          </a:prstGeom>
          <a:noFill/>
          <a:ln w="9525">
            <a:noFill/>
            <a:miter lim="800000"/>
            <a:headEnd/>
            <a:tailEnd/>
          </a:ln>
        </p:spPr>
        <p:txBody>
          <a:bodyPr wrap="none">
            <a:spAutoFit/>
          </a:bodyPr>
          <a:lstStyle/>
          <a:p>
            <a:r>
              <a:rPr lang="da-DK" sz="1200" b="1" dirty="0" smtClean="0">
                <a:solidFill>
                  <a:srgbClr val="FFFFFF"/>
                </a:solidFill>
              </a:rPr>
              <a:t>Gourley C, et al. </a:t>
            </a:r>
            <a:r>
              <a:rPr lang="da-DK" sz="1200" b="1" i="1" dirty="0" smtClean="0">
                <a:solidFill>
                  <a:srgbClr val="FFFFFF"/>
                </a:solidFill>
              </a:rPr>
              <a:t>J </a:t>
            </a:r>
            <a:r>
              <a:rPr lang="da-DK" sz="1200" b="1" i="1" dirty="0">
                <a:solidFill>
                  <a:srgbClr val="FFFFFF"/>
                </a:solidFill>
              </a:rPr>
              <a:t>Clin Oncol</a:t>
            </a:r>
            <a:r>
              <a:rPr lang="da-DK" sz="1200" b="1" dirty="0">
                <a:solidFill>
                  <a:srgbClr val="FFFFFF"/>
                </a:solidFill>
              </a:rPr>
              <a:t>. </a:t>
            </a:r>
            <a:r>
              <a:rPr lang="da-DK" sz="1200" b="1" dirty="0" smtClean="0">
                <a:solidFill>
                  <a:srgbClr val="FFFFFF"/>
                </a:solidFill>
              </a:rPr>
              <a:t>2014;32(Suppl</a:t>
            </a:r>
            <a:r>
              <a:rPr lang="da-DK" sz="1200" b="1" dirty="0">
                <a:solidFill>
                  <a:srgbClr val="FFFFFF"/>
                </a:solidFill>
              </a:rPr>
              <a:t>): Abstract </a:t>
            </a:r>
            <a:r>
              <a:rPr lang="da-DK" sz="1200" b="1" dirty="0" smtClean="0">
                <a:solidFill>
                  <a:srgbClr val="FFFFFF"/>
                </a:solidFill>
              </a:rPr>
              <a:t>5502. </a:t>
            </a:r>
            <a:endParaRPr lang="en-US" sz="1200" b="1" dirty="0">
              <a:solidFill>
                <a:srgbClr val="FFFFFF"/>
              </a:solidFill>
            </a:endParaRPr>
          </a:p>
        </p:txBody>
      </p:sp>
    </p:spTree>
    <p:extLst>
      <p:ext uri="{BB962C8B-B14F-4D97-AF65-F5344CB8AC3E}">
        <p14:creationId xmlns:p14="http://schemas.microsoft.com/office/powerpoint/2010/main" val="28343069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p:cNvPicPr>
            <a:picLocks noChangeAspect="1" noChangeArrowheads="1"/>
          </p:cNvPicPr>
          <p:nvPr/>
        </p:nvPicPr>
        <p:blipFill>
          <a:blip r:embed="rId2"/>
          <a:srcRect l="8174"/>
          <a:stretch>
            <a:fillRect/>
          </a:stretch>
        </p:blipFill>
        <p:spPr bwMode="auto">
          <a:xfrm>
            <a:off x="717550" y="1765300"/>
            <a:ext cx="3629025" cy="2030413"/>
          </a:xfrm>
          <a:prstGeom prst="rect">
            <a:avLst/>
          </a:prstGeom>
          <a:noFill/>
          <a:ln w="9525">
            <a:noFill/>
            <a:miter lim="800000"/>
            <a:headEnd/>
            <a:tailEnd/>
          </a:ln>
          <a:effectLst/>
        </p:spPr>
      </p:pic>
      <p:sp>
        <p:nvSpPr>
          <p:cNvPr id="28675" name="TextBox 6"/>
          <p:cNvSpPr txBox="1">
            <a:spLocks noChangeArrowheads="1"/>
          </p:cNvSpPr>
          <p:nvPr/>
        </p:nvSpPr>
        <p:spPr bwMode="auto">
          <a:xfrm>
            <a:off x="92075" y="548497"/>
            <a:ext cx="8912225" cy="584775"/>
          </a:xfrm>
          <a:prstGeom prst="rect">
            <a:avLst/>
          </a:prstGeom>
          <a:noFill/>
          <a:ln w="9525">
            <a:noFill/>
            <a:miter lim="800000"/>
            <a:headEnd/>
            <a:tailEnd/>
          </a:ln>
        </p:spPr>
        <p:txBody>
          <a:bodyPr>
            <a:spAutoFit/>
          </a:bodyPr>
          <a:lstStyle/>
          <a:p>
            <a:pPr algn="ctr"/>
            <a:r>
              <a:rPr lang="en-GB" altLang="en-US" sz="3200" b="1" dirty="0">
                <a:solidFill>
                  <a:srgbClr val="F09828"/>
                </a:solidFill>
              </a:rPr>
              <a:t>Application of S</a:t>
            </a:r>
            <a:r>
              <a:rPr lang="en-GB" altLang="en-US" sz="3200" b="1" dirty="0" smtClean="0">
                <a:solidFill>
                  <a:srgbClr val="F09828"/>
                </a:solidFill>
              </a:rPr>
              <a:t>ignature </a:t>
            </a:r>
            <a:r>
              <a:rPr lang="en-GB" altLang="en-US" sz="3200" b="1" dirty="0">
                <a:solidFill>
                  <a:srgbClr val="F09828"/>
                </a:solidFill>
              </a:rPr>
              <a:t>to </a:t>
            </a:r>
            <a:r>
              <a:rPr lang="en-GB" altLang="en-US" sz="3200" b="1" dirty="0" err="1">
                <a:solidFill>
                  <a:srgbClr val="F09828"/>
                </a:solidFill>
              </a:rPr>
              <a:t>Tothill</a:t>
            </a:r>
            <a:r>
              <a:rPr lang="en-GB" altLang="en-US" sz="3200" b="1" dirty="0">
                <a:solidFill>
                  <a:srgbClr val="F09828"/>
                </a:solidFill>
              </a:rPr>
              <a:t> </a:t>
            </a:r>
            <a:r>
              <a:rPr lang="en-GB" altLang="en-US" sz="3200" b="1" dirty="0" smtClean="0">
                <a:solidFill>
                  <a:srgbClr val="F09828"/>
                </a:solidFill>
              </a:rPr>
              <a:t>Dataset</a:t>
            </a:r>
            <a:endParaRPr lang="en-GB" altLang="en-US" sz="3200" b="1" dirty="0">
              <a:solidFill>
                <a:srgbClr val="F09828"/>
              </a:solidFill>
            </a:endParaRPr>
          </a:p>
        </p:txBody>
      </p:sp>
      <p:pic>
        <p:nvPicPr>
          <p:cNvPr id="28676" name="Picture 4"/>
          <p:cNvPicPr>
            <a:picLocks noChangeAspect="1" noChangeArrowheads="1"/>
          </p:cNvPicPr>
          <p:nvPr/>
        </p:nvPicPr>
        <p:blipFill>
          <a:blip r:embed="rId3"/>
          <a:srcRect l="7628"/>
          <a:stretch>
            <a:fillRect/>
          </a:stretch>
        </p:blipFill>
        <p:spPr bwMode="auto">
          <a:xfrm>
            <a:off x="4872038" y="1765300"/>
            <a:ext cx="3649662" cy="2030413"/>
          </a:xfrm>
          <a:prstGeom prst="rect">
            <a:avLst/>
          </a:prstGeom>
          <a:noFill/>
          <a:ln w="9525">
            <a:noFill/>
            <a:miter lim="800000"/>
            <a:headEnd/>
            <a:tailEnd/>
          </a:ln>
          <a:effectLst/>
        </p:spPr>
      </p:pic>
      <p:sp>
        <p:nvSpPr>
          <p:cNvPr id="28677" name="TextBox 5"/>
          <p:cNvSpPr txBox="1">
            <a:spLocks noChangeArrowheads="1"/>
          </p:cNvSpPr>
          <p:nvPr/>
        </p:nvSpPr>
        <p:spPr bwMode="auto">
          <a:xfrm>
            <a:off x="2214563" y="1133475"/>
            <a:ext cx="782587" cy="461665"/>
          </a:xfrm>
          <a:prstGeom prst="rect">
            <a:avLst/>
          </a:prstGeom>
          <a:noFill/>
          <a:ln w="9525">
            <a:noFill/>
            <a:miter lim="800000"/>
            <a:headEnd/>
            <a:tailEnd/>
          </a:ln>
        </p:spPr>
        <p:txBody>
          <a:bodyPr wrap="none">
            <a:spAutoFit/>
          </a:bodyPr>
          <a:lstStyle/>
          <a:p>
            <a:r>
              <a:rPr lang="en-GB" altLang="en-US" b="1">
                <a:solidFill>
                  <a:schemeClr val="bg1"/>
                </a:solidFill>
              </a:rPr>
              <a:t>PFS</a:t>
            </a:r>
          </a:p>
        </p:txBody>
      </p:sp>
      <p:sp>
        <p:nvSpPr>
          <p:cNvPr id="28678" name="TextBox 6"/>
          <p:cNvSpPr txBox="1">
            <a:spLocks noChangeArrowheads="1"/>
          </p:cNvSpPr>
          <p:nvPr/>
        </p:nvSpPr>
        <p:spPr bwMode="auto">
          <a:xfrm>
            <a:off x="6538913" y="1133475"/>
            <a:ext cx="628698" cy="461665"/>
          </a:xfrm>
          <a:prstGeom prst="rect">
            <a:avLst/>
          </a:prstGeom>
          <a:noFill/>
          <a:ln w="9525">
            <a:noFill/>
            <a:miter lim="800000"/>
            <a:headEnd/>
            <a:tailEnd/>
          </a:ln>
        </p:spPr>
        <p:txBody>
          <a:bodyPr wrap="none">
            <a:spAutoFit/>
          </a:bodyPr>
          <a:lstStyle/>
          <a:p>
            <a:r>
              <a:rPr lang="en-GB" altLang="en-US" b="1">
                <a:solidFill>
                  <a:schemeClr val="bg1"/>
                </a:solidFill>
              </a:rPr>
              <a:t>OS</a:t>
            </a:r>
          </a:p>
        </p:txBody>
      </p:sp>
      <p:sp>
        <p:nvSpPr>
          <p:cNvPr id="29703" name="Rectangle 7"/>
          <p:cNvSpPr>
            <a:spLocks noChangeArrowheads="1"/>
          </p:cNvSpPr>
          <p:nvPr/>
        </p:nvSpPr>
        <p:spPr bwMode="auto">
          <a:xfrm>
            <a:off x="617537" y="4305300"/>
            <a:ext cx="8907463" cy="57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eaLnBrk="0" hangingPunct="0">
              <a:spcBef>
                <a:spcPct val="20000"/>
              </a:spcBef>
              <a:buFont typeface="Arial" pitchFamily="34" charset="0"/>
              <a:buChar char="•"/>
              <a:tabLst>
                <a:tab pos="723900" algn="l"/>
                <a:tab pos="1447800" algn="l"/>
                <a:tab pos="2171700" algn="l"/>
                <a:tab pos="2895600" algn="l"/>
                <a:tab pos="3619500" algn="l"/>
                <a:tab pos="4343400" algn="l"/>
                <a:tab pos="5067300" algn="l"/>
                <a:tab pos="5791200" algn="l"/>
                <a:tab pos="6515100" algn="l"/>
                <a:tab pos="7239000" algn="l"/>
              </a:tabLst>
              <a:defRPr sz="3200">
                <a:solidFill>
                  <a:schemeClr val="bg1"/>
                </a:solidFill>
                <a:latin typeface="Arial" pitchFamily="34" charset="0"/>
              </a:defRPr>
            </a:lvl1pPr>
            <a:lvl2pPr marL="742950" indent="-285750" defTabSz="449263" eaLnBrk="0" hangingPunct="0">
              <a:spcBef>
                <a:spcPct val="20000"/>
              </a:spcBef>
              <a:buFont typeface="Arial" pitchFamily="34" charset="0"/>
              <a:buChar char="–"/>
              <a:tabLst>
                <a:tab pos="723900" algn="l"/>
                <a:tab pos="1447800" algn="l"/>
                <a:tab pos="2171700" algn="l"/>
                <a:tab pos="2895600" algn="l"/>
                <a:tab pos="3619500" algn="l"/>
                <a:tab pos="4343400" algn="l"/>
                <a:tab pos="5067300" algn="l"/>
                <a:tab pos="5791200" algn="l"/>
                <a:tab pos="6515100" algn="l"/>
                <a:tab pos="7239000" algn="l"/>
              </a:tabLst>
              <a:defRPr sz="2800">
                <a:solidFill>
                  <a:schemeClr val="bg1"/>
                </a:solidFill>
                <a:latin typeface="Arial" pitchFamily="34" charset="0"/>
              </a:defRPr>
            </a:lvl2pPr>
            <a:lvl3pPr marL="1143000" indent="-228600" defTabSz="449263" eaLnBrk="0" hangingPunct="0">
              <a:spcBef>
                <a:spcPct val="20000"/>
              </a:spcBef>
              <a:buFont typeface="Arial" pitchFamily="34" charset="0"/>
              <a:buChar char="•"/>
              <a:tabLst>
                <a:tab pos="723900" algn="l"/>
                <a:tab pos="1447800" algn="l"/>
                <a:tab pos="2171700" algn="l"/>
                <a:tab pos="2895600" algn="l"/>
                <a:tab pos="3619500" algn="l"/>
                <a:tab pos="4343400" algn="l"/>
                <a:tab pos="5067300" algn="l"/>
                <a:tab pos="5791200" algn="l"/>
                <a:tab pos="6515100" algn="l"/>
                <a:tab pos="7239000" algn="l"/>
              </a:tabLst>
              <a:defRPr sz="2400">
                <a:solidFill>
                  <a:schemeClr val="bg1"/>
                </a:solidFill>
                <a:latin typeface="Arial" pitchFamily="34" charset="0"/>
              </a:defRPr>
            </a:lvl3pPr>
            <a:lvl4pPr marL="1600200" indent="-228600" defTabSz="449263" eaLnBrk="0" hangingPunct="0">
              <a:spcBef>
                <a:spcPct val="20000"/>
              </a:spcBef>
              <a:buFont typeface="Arial" pitchFamily="34"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chemeClr val="bg1"/>
                </a:solidFill>
                <a:latin typeface="Arial" pitchFamily="34" charset="0"/>
              </a:defRPr>
            </a:lvl4pPr>
            <a:lvl5pPr marL="2057400" indent="-228600" defTabSz="449263" eaLnBrk="0" hangingPunct="0">
              <a:spcBef>
                <a:spcPct val="20000"/>
              </a:spcBef>
              <a:buFont typeface="Arial" pitchFamily="34"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chemeClr val="bg1"/>
                </a:solidFill>
                <a:latin typeface="Arial" pitchFamily="34" charset="0"/>
              </a:defRPr>
            </a:lvl5pPr>
            <a:lvl6pPr marL="2514600" indent="-228600" defTabSz="449263" eaLnBrk="0" fontAlgn="base" hangingPunct="0">
              <a:spcBef>
                <a:spcPct val="20000"/>
              </a:spcBef>
              <a:spcAft>
                <a:spcPct val="0"/>
              </a:spcAft>
              <a:buFont typeface="Arial" pitchFamily="34"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chemeClr val="bg1"/>
                </a:solidFill>
                <a:latin typeface="Arial" pitchFamily="34" charset="0"/>
              </a:defRPr>
            </a:lvl6pPr>
            <a:lvl7pPr marL="2971800" indent="-228600" defTabSz="449263" eaLnBrk="0" fontAlgn="base" hangingPunct="0">
              <a:spcBef>
                <a:spcPct val="20000"/>
              </a:spcBef>
              <a:spcAft>
                <a:spcPct val="0"/>
              </a:spcAft>
              <a:buFont typeface="Arial" pitchFamily="34"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chemeClr val="bg1"/>
                </a:solidFill>
                <a:latin typeface="Arial" pitchFamily="34" charset="0"/>
              </a:defRPr>
            </a:lvl7pPr>
            <a:lvl8pPr marL="3429000" indent="-228600" defTabSz="449263" eaLnBrk="0" fontAlgn="base" hangingPunct="0">
              <a:spcBef>
                <a:spcPct val="20000"/>
              </a:spcBef>
              <a:spcAft>
                <a:spcPct val="0"/>
              </a:spcAft>
              <a:buFont typeface="Arial" pitchFamily="34"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chemeClr val="bg1"/>
                </a:solidFill>
                <a:latin typeface="Arial" pitchFamily="34" charset="0"/>
              </a:defRPr>
            </a:lvl8pPr>
            <a:lvl9pPr marL="3886200" indent="-228600" defTabSz="449263" eaLnBrk="0" fontAlgn="base" hangingPunct="0">
              <a:spcBef>
                <a:spcPct val="20000"/>
              </a:spcBef>
              <a:spcAft>
                <a:spcPct val="0"/>
              </a:spcAft>
              <a:buFont typeface="Arial" pitchFamily="34"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chemeClr val="bg1"/>
                </a:solidFill>
                <a:latin typeface="Arial" pitchFamily="34" charset="0"/>
              </a:defRPr>
            </a:lvl9pPr>
          </a:lstStyle>
          <a:p>
            <a:pPr eaLnBrk="1" hangingPunct="1">
              <a:spcBef>
                <a:spcPts val="363"/>
              </a:spcBef>
              <a:buClr>
                <a:srgbClr val="E5352C"/>
              </a:buClr>
              <a:buSzPct val="120000"/>
              <a:buFontTx/>
              <a:buNone/>
              <a:defRPr/>
            </a:pPr>
            <a:r>
              <a:rPr lang="en-GB" altLang="en-US" sz="1400" b="1" dirty="0" smtClean="0">
                <a:ea typeface="Osaka"/>
                <a:cs typeface="Osaka"/>
              </a:rPr>
              <a:t>Univariate:     HR = 0.661 [0.439-0.996], </a:t>
            </a:r>
            <a:r>
              <a:rPr lang="en-GB" altLang="en-US" sz="1400" b="1" i="1" dirty="0">
                <a:ea typeface="Osaka"/>
                <a:cs typeface="Osaka"/>
              </a:rPr>
              <a:t>P</a:t>
            </a:r>
            <a:r>
              <a:rPr lang="en-GB" altLang="en-US" sz="1400" b="1" dirty="0" smtClean="0">
                <a:ea typeface="Osaka"/>
                <a:cs typeface="Osaka"/>
              </a:rPr>
              <a:t> = .048              HR = 0.357 [0.219-0.582], </a:t>
            </a:r>
            <a:r>
              <a:rPr lang="en-GB" altLang="en-US" sz="1400" b="1" i="1" dirty="0" smtClean="0">
                <a:ea typeface="Osaka"/>
                <a:cs typeface="Osaka"/>
              </a:rPr>
              <a:t>P</a:t>
            </a:r>
            <a:r>
              <a:rPr lang="en-GB" altLang="en-US" sz="1400" b="1" dirty="0" smtClean="0">
                <a:ea typeface="Osaka"/>
                <a:cs typeface="Osaka"/>
              </a:rPr>
              <a:t>&lt;.001</a:t>
            </a:r>
          </a:p>
          <a:p>
            <a:pPr eaLnBrk="1" hangingPunct="1">
              <a:spcBef>
                <a:spcPts val="363"/>
              </a:spcBef>
              <a:buClr>
                <a:srgbClr val="E5352C"/>
              </a:buClr>
              <a:buSzPct val="120000"/>
              <a:buFontTx/>
              <a:buNone/>
              <a:defRPr/>
            </a:pPr>
            <a:r>
              <a:rPr lang="en-GB" altLang="en-US" sz="1400" b="1" dirty="0" smtClean="0">
                <a:solidFill>
                  <a:schemeClr val="bg1">
                    <a:lumMod val="75000"/>
                  </a:schemeClr>
                </a:solidFill>
                <a:ea typeface="Osaka"/>
                <a:cs typeface="Osaka"/>
              </a:rPr>
              <a:t>Multivariable: HR = </a:t>
            </a:r>
            <a:r>
              <a:rPr lang="en-US" altLang="en-US" sz="1400" b="1" dirty="0" smtClean="0">
                <a:solidFill>
                  <a:schemeClr val="bg1">
                    <a:lumMod val="75000"/>
                  </a:schemeClr>
                </a:solidFill>
              </a:rPr>
              <a:t>0.645 [0.423-0.982], </a:t>
            </a:r>
            <a:r>
              <a:rPr lang="en-GB" altLang="en-US" sz="1400" b="1" i="1" dirty="0">
                <a:solidFill>
                  <a:schemeClr val="bg1">
                    <a:lumMod val="75000"/>
                  </a:schemeClr>
                </a:solidFill>
                <a:ea typeface="Osaka"/>
                <a:cs typeface="Osaka"/>
              </a:rPr>
              <a:t>P</a:t>
            </a:r>
            <a:r>
              <a:rPr lang="en-GB" altLang="en-US" sz="1400" b="1" dirty="0">
                <a:solidFill>
                  <a:schemeClr val="bg1">
                    <a:lumMod val="75000"/>
                  </a:schemeClr>
                </a:solidFill>
                <a:ea typeface="Osaka"/>
                <a:cs typeface="Osaka"/>
              </a:rPr>
              <a:t> </a:t>
            </a:r>
            <a:r>
              <a:rPr lang="en-US" altLang="en-US" sz="1400" b="1" dirty="0" smtClean="0">
                <a:solidFill>
                  <a:schemeClr val="bg1">
                    <a:lumMod val="75000"/>
                  </a:schemeClr>
                </a:solidFill>
              </a:rPr>
              <a:t>= .041   </a:t>
            </a:r>
            <a:r>
              <a:rPr lang="en-US" altLang="en-US" sz="1400" b="1" dirty="0" smtClean="0">
                <a:solidFill>
                  <a:schemeClr val="bg1">
                    <a:lumMod val="75000"/>
                  </a:schemeClr>
                </a:solidFill>
                <a:ea typeface="MS Mincho" pitchFamily="49" charset="-128"/>
              </a:rPr>
              <a:t>           HR = 0.343 [0.206-0.571], </a:t>
            </a:r>
            <a:r>
              <a:rPr lang="en-GB" altLang="en-US" sz="1400" b="1" i="1" dirty="0">
                <a:solidFill>
                  <a:schemeClr val="bg1">
                    <a:lumMod val="75000"/>
                  </a:schemeClr>
                </a:solidFill>
                <a:ea typeface="Osaka"/>
                <a:cs typeface="Osaka"/>
              </a:rPr>
              <a:t>P</a:t>
            </a:r>
            <a:r>
              <a:rPr lang="en-GB" altLang="en-US" sz="1400" b="1" dirty="0">
                <a:solidFill>
                  <a:schemeClr val="bg1">
                    <a:lumMod val="75000"/>
                  </a:schemeClr>
                </a:solidFill>
                <a:ea typeface="Osaka"/>
                <a:cs typeface="Osaka"/>
              </a:rPr>
              <a:t> </a:t>
            </a:r>
            <a:r>
              <a:rPr lang="en-US" altLang="en-US" sz="1400" b="1" dirty="0" smtClean="0">
                <a:solidFill>
                  <a:schemeClr val="bg1">
                    <a:lumMod val="75000"/>
                  </a:schemeClr>
                </a:solidFill>
                <a:ea typeface="MS Mincho" pitchFamily="49" charset="-128"/>
              </a:rPr>
              <a:t>&lt;.001</a:t>
            </a:r>
          </a:p>
        </p:txBody>
      </p:sp>
      <p:sp>
        <p:nvSpPr>
          <p:cNvPr id="8" name="TextBox 7"/>
          <p:cNvSpPr txBox="1">
            <a:spLocks noChangeArrowheads="1"/>
          </p:cNvSpPr>
          <p:nvPr/>
        </p:nvSpPr>
        <p:spPr bwMode="auto">
          <a:xfrm>
            <a:off x="353987" y="6428601"/>
            <a:ext cx="4636910" cy="276999"/>
          </a:xfrm>
          <a:prstGeom prst="rect">
            <a:avLst/>
          </a:prstGeom>
          <a:noFill/>
          <a:ln w="9525">
            <a:noFill/>
            <a:miter lim="800000"/>
            <a:headEnd/>
            <a:tailEnd/>
          </a:ln>
        </p:spPr>
        <p:txBody>
          <a:bodyPr wrap="none">
            <a:spAutoFit/>
          </a:bodyPr>
          <a:lstStyle/>
          <a:p>
            <a:r>
              <a:rPr lang="da-DK" sz="1200" b="1" dirty="0" smtClean="0">
                <a:solidFill>
                  <a:srgbClr val="FFFFFF"/>
                </a:solidFill>
              </a:rPr>
              <a:t>Gourley C, et al. </a:t>
            </a:r>
            <a:r>
              <a:rPr lang="da-DK" sz="1200" b="1" i="1" dirty="0" smtClean="0">
                <a:solidFill>
                  <a:srgbClr val="FFFFFF"/>
                </a:solidFill>
              </a:rPr>
              <a:t>J </a:t>
            </a:r>
            <a:r>
              <a:rPr lang="da-DK" sz="1200" b="1" i="1" dirty="0">
                <a:solidFill>
                  <a:srgbClr val="FFFFFF"/>
                </a:solidFill>
              </a:rPr>
              <a:t>Clin Oncol</a:t>
            </a:r>
            <a:r>
              <a:rPr lang="da-DK" sz="1200" b="1" dirty="0">
                <a:solidFill>
                  <a:srgbClr val="FFFFFF"/>
                </a:solidFill>
              </a:rPr>
              <a:t>. </a:t>
            </a:r>
            <a:r>
              <a:rPr lang="da-DK" sz="1200" b="1" dirty="0" smtClean="0">
                <a:solidFill>
                  <a:srgbClr val="FFFFFF"/>
                </a:solidFill>
              </a:rPr>
              <a:t>2014;32(Suppl</a:t>
            </a:r>
            <a:r>
              <a:rPr lang="da-DK" sz="1200" b="1" dirty="0">
                <a:solidFill>
                  <a:srgbClr val="FFFFFF"/>
                </a:solidFill>
              </a:rPr>
              <a:t>): Abstract </a:t>
            </a:r>
            <a:r>
              <a:rPr lang="da-DK" sz="1200" b="1" dirty="0" smtClean="0">
                <a:solidFill>
                  <a:srgbClr val="FFFFFF"/>
                </a:solidFill>
              </a:rPr>
              <a:t>5502. </a:t>
            </a:r>
            <a:endParaRPr lang="en-US" sz="1200" b="1" dirty="0">
              <a:solidFill>
                <a:srgbClr val="FFFFFF"/>
              </a:solidFill>
            </a:endParaRPr>
          </a:p>
        </p:txBody>
      </p:sp>
    </p:spTree>
    <p:extLst>
      <p:ext uri="{BB962C8B-B14F-4D97-AF65-F5344CB8AC3E}">
        <p14:creationId xmlns:p14="http://schemas.microsoft.com/office/powerpoint/2010/main" val="24379118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0" y="462165"/>
            <a:ext cx="9144000" cy="919163"/>
          </a:xfrm>
        </p:spPr>
        <p:txBody>
          <a:bodyPr/>
          <a:lstStyle/>
          <a:p>
            <a:pPr>
              <a:lnSpc>
                <a:spcPct val="85000"/>
              </a:lnSpc>
            </a:pPr>
            <a:r>
              <a:rPr lang="en-GB" altLang="en-US" sz="3000" dirty="0" smtClean="0"/>
              <a:t>Application of the 63-gene Immune Signature </a:t>
            </a:r>
            <a:br>
              <a:rPr lang="en-GB" altLang="en-US" sz="3000" dirty="0" smtClean="0"/>
            </a:br>
            <a:r>
              <a:rPr lang="en-GB" altLang="en-US" sz="3000" dirty="0" smtClean="0"/>
              <a:t>to the ICON7 Translational Specimens</a:t>
            </a:r>
          </a:p>
        </p:txBody>
      </p:sp>
      <p:sp>
        <p:nvSpPr>
          <p:cNvPr id="29699" name="Content Placeholder 2"/>
          <p:cNvSpPr>
            <a:spLocks noGrp="1"/>
          </p:cNvSpPr>
          <p:nvPr>
            <p:ph idx="1"/>
          </p:nvPr>
        </p:nvSpPr>
        <p:spPr>
          <a:xfrm>
            <a:off x="457200" y="1577975"/>
            <a:ext cx="8302625" cy="4613275"/>
          </a:xfrm>
        </p:spPr>
        <p:txBody>
          <a:bodyPr/>
          <a:lstStyle/>
          <a:p>
            <a:pPr>
              <a:buClr>
                <a:srgbClr val="F09828"/>
              </a:buClr>
            </a:pPr>
            <a:r>
              <a:rPr lang="en-GB" altLang="en-US" sz="2000" b="1" dirty="0" smtClean="0"/>
              <a:t>The immune molecular subtype is characterised by absence of </a:t>
            </a:r>
            <a:r>
              <a:rPr lang="en-GB" altLang="en-US" sz="2000" b="1" dirty="0" err="1" smtClean="0"/>
              <a:t>angiogenic</a:t>
            </a:r>
            <a:r>
              <a:rPr lang="en-GB" altLang="en-US" sz="2000" b="1" dirty="0" smtClean="0"/>
              <a:t> biology</a:t>
            </a:r>
          </a:p>
          <a:p>
            <a:pPr>
              <a:buClr>
                <a:srgbClr val="F09828"/>
              </a:buClr>
            </a:pPr>
            <a:r>
              <a:rPr lang="en-GB" altLang="en-US" sz="2000" b="1" dirty="0" smtClean="0"/>
              <a:t>We hypothesized that this group would not benefit from anti-angiogenic agents</a:t>
            </a:r>
          </a:p>
          <a:p>
            <a:pPr>
              <a:buClr>
                <a:srgbClr val="F09828"/>
              </a:buClr>
            </a:pPr>
            <a:r>
              <a:rPr lang="en-GB" altLang="en-US" sz="2000" b="1" dirty="0" smtClean="0"/>
              <a:t>The Immune assay was therefore applied to translational research samples from the ICON7 study (carboplatin and paclitaxel +/- </a:t>
            </a:r>
            <a:r>
              <a:rPr lang="en-GB" altLang="en-US" sz="2000" b="1" dirty="0" err="1" smtClean="0"/>
              <a:t>bevacizumab</a:t>
            </a:r>
            <a:r>
              <a:rPr lang="en-GB" altLang="en-US" sz="2000" b="1" dirty="0" smtClean="0"/>
              <a:t>)</a:t>
            </a:r>
          </a:p>
          <a:p>
            <a:pPr>
              <a:buClr>
                <a:srgbClr val="F09828"/>
              </a:buClr>
            </a:pPr>
            <a:r>
              <a:rPr lang="en-GB" altLang="en-US" sz="2000" b="1" dirty="0" smtClean="0"/>
              <a:t>88% power to detect interaction &gt;2 in the predicted direction for PFS (α = 0.1, one-tail)</a:t>
            </a:r>
          </a:p>
        </p:txBody>
      </p:sp>
      <p:sp>
        <p:nvSpPr>
          <p:cNvPr id="5" name="TextBox 4"/>
          <p:cNvSpPr txBox="1">
            <a:spLocks noChangeArrowheads="1"/>
          </p:cNvSpPr>
          <p:nvPr/>
        </p:nvSpPr>
        <p:spPr bwMode="auto">
          <a:xfrm>
            <a:off x="353987" y="6428601"/>
            <a:ext cx="4636910" cy="276999"/>
          </a:xfrm>
          <a:prstGeom prst="rect">
            <a:avLst/>
          </a:prstGeom>
          <a:noFill/>
          <a:ln w="9525">
            <a:noFill/>
            <a:miter lim="800000"/>
            <a:headEnd/>
            <a:tailEnd/>
          </a:ln>
        </p:spPr>
        <p:txBody>
          <a:bodyPr wrap="none">
            <a:spAutoFit/>
          </a:bodyPr>
          <a:lstStyle/>
          <a:p>
            <a:r>
              <a:rPr lang="da-DK" sz="1200" b="1" dirty="0" smtClean="0">
                <a:solidFill>
                  <a:srgbClr val="FFFFFF"/>
                </a:solidFill>
              </a:rPr>
              <a:t>Gourley C, et al. </a:t>
            </a:r>
            <a:r>
              <a:rPr lang="da-DK" sz="1200" b="1" i="1" dirty="0" smtClean="0">
                <a:solidFill>
                  <a:srgbClr val="FFFFFF"/>
                </a:solidFill>
              </a:rPr>
              <a:t>J </a:t>
            </a:r>
            <a:r>
              <a:rPr lang="da-DK" sz="1200" b="1" i="1" dirty="0">
                <a:solidFill>
                  <a:srgbClr val="FFFFFF"/>
                </a:solidFill>
              </a:rPr>
              <a:t>Clin Oncol</a:t>
            </a:r>
            <a:r>
              <a:rPr lang="da-DK" sz="1200" b="1" dirty="0">
                <a:solidFill>
                  <a:srgbClr val="FFFFFF"/>
                </a:solidFill>
              </a:rPr>
              <a:t>. </a:t>
            </a:r>
            <a:r>
              <a:rPr lang="da-DK" sz="1200" b="1" dirty="0" smtClean="0">
                <a:solidFill>
                  <a:srgbClr val="FFFFFF"/>
                </a:solidFill>
              </a:rPr>
              <a:t>2014;32(Suppl</a:t>
            </a:r>
            <a:r>
              <a:rPr lang="da-DK" sz="1200" b="1" dirty="0">
                <a:solidFill>
                  <a:srgbClr val="FFFFFF"/>
                </a:solidFill>
              </a:rPr>
              <a:t>): Abstract </a:t>
            </a:r>
            <a:r>
              <a:rPr lang="da-DK" sz="1200" b="1" dirty="0" smtClean="0">
                <a:solidFill>
                  <a:srgbClr val="FFFFFF"/>
                </a:solidFill>
              </a:rPr>
              <a:t>5502. </a:t>
            </a:r>
            <a:endParaRPr lang="en-US" sz="1200" b="1" dirty="0">
              <a:solidFill>
                <a:srgbClr val="FFFFFF"/>
              </a:solidFill>
            </a:endParaRPr>
          </a:p>
        </p:txBody>
      </p:sp>
    </p:spTree>
    <p:extLst>
      <p:ext uri="{BB962C8B-B14F-4D97-AF65-F5344CB8AC3E}">
        <p14:creationId xmlns:p14="http://schemas.microsoft.com/office/powerpoint/2010/main" val="5439383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3"/>
          <p:cNvPicPr>
            <a:picLocks noChangeAspect="1" noChangeArrowheads="1"/>
          </p:cNvPicPr>
          <p:nvPr/>
        </p:nvPicPr>
        <p:blipFill>
          <a:blip r:embed="rId2"/>
          <a:srcRect l="7388"/>
          <a:stretch>
            <a:fillRect/>
          </a:stretch>
        </p:blipFill>
        <p:spPr bwMode="auto">
          <a:xfrm>
            <a:off x="717550" y="2036763"/>
            <a:ext cx="3482975" cy="2036762"/>
          </a:xfrm>
          <a:prstGeom prst="rect">
            <a:avLst/>
          </a:prstGeom>
          <a:noFill/>
          <a:ln w="9525">
            <a:noFill/>
            <a:miter lim="800000"/>
            <a:headEnd/>
            <a:tailEnd/>
          </a:ln>
          <a:effectLst/>
        </p:spPr>
      </p:pic>
      <p:pic>
        <p:nvPicPr>
          <p:cNvPr id="31747" name="Picture 4"/>
          <p:cNvPicPr>
            <a:picLocks noChangeAspect="1" noChangeArrowheads="1"/>
          </p:cNvPicPr>
          <p:nvPr/>
        </p:nvPicPr>
        <p:blipFill>
          <a:blip r:embed="rId3"/>
          <a:srcRect l="7849"/>
          <a:stretch>
            <a:fillRect/>
          </a:stretch>
        </p:blipFill>
        <p:spPr bwMode="auto">
          <a:xfrm>
            <a:off x="4884738" y="2085975"/>
            <a:ext cx="3382962" cy="1987550"/>
          </a:xfrm>
          <a:prstGeom prst="rect">
            <a:avLst/>
          </a:prstGeom>
          <a:noFill/>
          <a:ln w="9525">
            <a:noFill/>
            <a:miter lim="800000"/>
            <a:headEnd/>
            <a:tailEnd/>
          </a:ln>
          <a:effectLst/>
        </p:spPr>
      </p:pic>
      <p:sp>
        <p:nvSpPr>
          <p:cNvPr id="31748" name="TextBox 6"/>
          <p:cNvSpPr txBox="1">
            <a:spLocks noChangeArrowheads="1"/>
          </p:cNvSpPr>
          <p:nvPr/>
        </p:nvSpPr>
        <p:spPr bwMode="auto">
          <a:xfrm>
            <a:off x="0" y="471840"/>
            <a:ext cx="9144000" cy="929485"/>
          </a:xfrm>
          <a:prstGeom prst="rect">
            <a:avLst/>
          </a:prstGeom>
          <a:noFill/>
          <a:ln w="9525">
            <a:noFill/>
            <a:miter lim="800000"/>
            <a:headEnd/>
            <a:tailEnd/>
          </a:ln>
        </p:spPr>
        <p:txBody>
          <a:bodyPr>
            <a:spAutoFit/>
          </a:bodyPr>
          <a:lstStyle/>
          <a:p>
            <a:pPr algn="ctr">
              <a:lnSpc>
                <a:spcPct val="85000"/>
              </a:lnSpc>
            </a:pPr>
            <a:r>
              <a:rPr lang="en-GB" altLang="en-US" sz="3200" b="1" dirty="0">
                <a:solidFill>
                  <a:srgbClr val="F09828"/>
                </a:solidFill>
              </a:rPr>
              <a:t>Immune </a:t>
            </a:r>
            <a:r>
              <a:rPr lang="en-GB" altLang="en-US" sz="3200" b="1" dirty="0" smtClean="0">
                <a:solidFill>
                  <a:srgbClr val="F09828"/>
                </a:solidFill>
              </a:rPr>
              <a:t>Signature Prognostic Within </a:t>
            </a:r>
            <a:br>
              <a:rPr lang="en-GB" altLang="en-US" sz="3200" b="1" dirty="0" smtClean="0">
                <a:solidFill>
                  <a:srgbClr val="F09828"/>
                </a:solidFill>
              </a:rPr>
            </a:br>
            <a:r>
              <a:rPr lang="en-GB" altLang="en-US" sz="3200" b="1" dirty="0" smtClean="0">
                <a:solidFill>
                  <a:srgbClr val="F09828"/>
                </a:solidFill>
              </a:rPr>
              <a:t>the Control Arm of </a:t>
            </a:r>
            <a:r>
              <a:rPr lang="en-GB" altLang="en-US" sz="3200" b="1" dirty="0">
                <a:solidFill>
                  <a:srgbClr val="F09828"/>
                </a:solidFill>
              </a:rPr>
              <a:t>ICON7</a:t>
            </a:r>
          </a:p>
        </p:txBody>
      </p:sp>
      <p:sp>
        <p:nvSpPr>
          <p:cNvPr id="31749" name="TextBox 5"/>
          <p:cNvSpPr txBox="1">
            <a:spLocks noChangeArrowheads="1"/>
          </p:cNvSpPr>
          <p:nvPr/>
        </p:nvSpPr>
        <p:spPr bwMode="auto">
          <a:xfrm>
            <a:off x="2214563" y="1443335"/>
            <a:ext cx="782587" cy="461665"/>
          </a:xfrm>
          <a:prstGeom prst="rect">
            <a:avLst/>
          </a:prstGeom>
          <a:noFill/>
          <a:ln w="9525">
            <a:noFill/>
            <a:miter lim="800000"/>
            <a:headEnd/>
            <a:tailEnd/>
          </a:ln>
        </p:spPr>
        <p:txBody>
          <a:bodyPr wrap="none">
            <a:spAutoFit/>
          </a:bodyPr>
          <a:lstStyle/>
          <a:p>
            <a:r>
              <a:rPr lang="en-GB" altLang="en-US" b="1" dirty="0">
                <a:solidFill>
                  <a:schemeClr val="bg1"/>
                </a:solidFill>
              </a:rPr>
              <a:t>PFS</a:t>
            </a:r>
          </a:p>
        </p:txBody>
      </p:sp>
      <p:sp>
        <p:nvSpPr>
          <p:cNvPr id="31750" name="TextBox 6"/>
          <p:cNvSpPr txBox="1">
            <a:spLocks noChangeArrowheads="1"/>
          </p:cNvSpPr>
          <p:nvPr/>
        </p:nvSpPr>
        <p:spPr bwMode="auto">
          <a:xfrm>
            <a:off x="6577013" y="1443335"/>
            <a:ext cx="628698" cy="461665"/>
          </a:xfrm>
          <a:prstGeom prst="rect">
            <a:avLst/>
          </a:prstGeom>
          <a:noFill/>
          <a:ln w="9525">
            <a:noFill/>
            <a:miter lim="800000"/>
            <a:headEnd/>
            <a:tailEnd/>
          </a:ln>
        </p:spPr>
        <p:txBody>
          <a:bodyPr wrap="none">
            <a:spAutoFit/>
          </a:bodyPr>
          <a:lstStyle/>
          <a:p>
            <a:r>
              <a:rPr lang="en-GB" altLang="en-US" b="1">
                <a:solidFill>
                  <a:schemeClr val="bg1"/>
                </a:solidFill>
              </a:rPr>
              <a:t>OS</a:t>
            </a:r>
          </a:p>
        </p:txBody>
      </p:sp>
      <p:sp>
        <p:nvSpPr>
          <p:cNvPr id="32775" name="Rectangle 7"/>
          <p:cNvSpPr>
            <a:spLocks noChangeArrowheads="1"/>
          </p:cNvSpPr>
          <p:nvPr/>
        </p:nvSpPr>
        <p:spPr bwMode="auto">
          <a:xfrm>
            <a:off x="465137" y="4305300"/>
            <a:ext cx="8907463" cy="57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eaLnBrk="0" hangingPunct="0">
              <a:spcBef>
                <a:spcPct val="20000"/>
              </a:spcBef>
              <a:buFont typeface="Arial" pitchFamily="34" charset="0"/>
              <a:buChar char="•"/>
              <a:tabLst>
                <a:tab pos="723900" algn="l"/>
                <a:tab pos="1447800" algn="l"/>
                <a:tab pos="2171700" algn="l"/>
                <a:tab pos="2895600" algn="l"/>
                <a:tab pos="3619500" algn="l"/>
                <a:tab pos="4343400" algn="l"/>
                <a:tab pos="5067300" algn="l"/>
                <a:tab pos="5791200" algn="l"/>
                <a:tab pos="6515100" algn="l"/>
                <a:tab pos="7239000" algn="l"/>
              </a:tabLst>
              <a:defRPr sz="3200">
                <a:solidFill>
                  <a:schemeClr val="bg1"/>
                </a:solidFill>
                <a:latin typeface="Arial" pitchFamily="34" charset="0"/>
              </a:defRPr>
            </a:lvl1pPr>
            <a:lvl2pPr marL="742950" indent="-285750" defTabSz="449263" eaLnBrk="0" hangingPunct="0">
              <a:spcBef>
                <a:spcPct val="20000"/>
              </a:spcBef>
              <a:buFont typeface="Arial" pitchFamily="34" charset="0"/>
              <a:buChar char="–"/>
              <a:tabLst>
                <a:tab pos="723900" algn="l"/>
                <a:tab pos="1447800" algn="l"/>
                <a:tab pos="2171700" algn="l"/>
                <a:tab pos="2895600" algn="l"/>
                <a:tab pos="3619500" algn="l"/>
                <a:tab pos="4343400" algn="l"/>
                <a:tab pos="5067300" algn="l"/>
                <a:tab pos="5791200" algn="l"/>
                <a:tab pos="6515100" algn="l"/>
                <a:tab pos="7239000" algn="l"/>
              </a:tabLst>
              <a:defRPr sz="2800">
                <a:solidFill>
                  <a:schemeClr val="bg1"/>
                </a:solidFill>
                <a:latin typeface="Arial" pitchFamily="34" charset="0"/>
              </a:defRPr>
            </a:lvl2pPr>
            <a:lvl3pPr marL="1143000" indent="-228600" defTabSz="449263" eaLnBrk="0" hangingPunct="0">
              <a:spcBef>
                <a:spcPct val="20000"/>
              </a:spcBef>
              <a:buFont typeface="Arial" pitchFamily="34" charset="0"/>
              <a:buChar char="•"/>
              <a:tabLst>
                <a:tab pos="723900" algn="l"/>
                <a:tab pos="1447800" algn="l"/>
                <a:tab pos="2171700" algn="l"/>
                <a:tab pos="2895600" algn="l"/>
                <a:tab pos="3619500" algn="l"/>
                <a:tab pos="4343400" algn="l"/>
                <a:tab pos="5067300" algn="l"/>
                <a:tab pos="5791200" algn="l"/>
                <a:tab pos="6515100" algn="l"/>
                <a:tab pos="7239000" algn="l"/>
              </a:tabLst>
              <a:defRPr sz="2400">
                <a:solidFill>
                  <a:schemeClr val="bg1"/>
                </a:solidFill>
                <a:latin typeface="Arial" pitchFamily="34" charset="0"/>
              </a:defRPr>
            </a:lvl3pPr>
            <a:lvl4pPr marL="1600200" indent="-228600" defTabSz="449263" eaLnBrk="0" hangingPunct="0">
              <a:spcBef>
                <a:spcPct val="20000"/>
              </a:spcBef>
              <a:buFont typeface="Arial" pitchFamily="34"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chemeClr val="bg1"/>
                </a:solidFill>
                <a:latin typeface="Arial" pitchFamily="34" charset="0"/>
              </a:defRPr>
            </a:lvl4pPr>
            <a:lvl5pPr marL="2057400" indent="-228600" defTabSz="449263" eaLnBrk="0" hangingPunct="0">
              <a:spcBef>
                <a:spcPct val="20000"/>
              </a:spcBef>
              <a:buFont typeface="Arial" pitchFamily="34"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chemeClr val="bg1"/>
                </a:solidFill>
                <a:latin typeface="Arial" pitchFamily="34" charset="0"/>
              </a:defRPr>
            </a:lvl5pPr>
            <a:lvl6pPr marL="2514600" indent="-228600" defTabSz="449263" eaLnBrk="0" fontAlgn="base" hangingPunct="0">
              <a:spcBef>
                <a:spcPct val="20000"/>
              </a:spcBef>
              <a:spcAft>
                <a:spcPct val="0"/>
              </a:spcAft>
              <a:buFont typeface="Arial" pitchFamily="34"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chemeClr val="bg1"/>
                </a:solidFill>
                <a:latin typeface="Arial" pitchFamily="34" charset="0"/>
              </a:defRPr>
            </a:lvl6pPr>
            <a:lvl7pPr marL="2971800" indent="-228600" defTabSz="449263" eaLnBrk="0" fontAlgn="base" hangingPunct="0">
              <a:spcBef>
                <a:spcPct val="20000"/>
              </a:spcBef>
              <a:spcAft>
                <a:spcPct val="0"/>
              </a:spcAft>
              <a:buFont typeface="Arial" pitchFamily="34"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chemeClr val="bg1"/>
                </a:solidFill>
                <a:latin typeface="Arial" pitchFamily="34" charset="0"/>
              </a:defRPr>
            </a:lvl7pPr>
            <a:lvl8pPr marL="3429000" indent="-228600" defTabSz="449263" eaLnBrk="0" fontAlgn="base" hangingPunct="0">
              <a:spcBef>
                <a:spcPct val="20000"/>
              </a:spcBef>
              <a:spcAft>
                <a:spcPct val="0"/>
              </a:spcAft>
              <a:buFont typeface="Arial" pitchFamily="34"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chemeClr val="bg1"/>
                </a:solidFill>
                <a:latin typeface="Arial" pitchFamily="34" charset="0"/>
              </a:defRPr>
            </a:lvl8pPr>
            <a:lvl9pPr marL="3886200" indent="-228600" defTabSz="449263" eaLnBrk="0" fontAlgn="base" hangingPunct="0">
              <a:spcBef>
                <a:spcPct val="20000"/>
              </a:spcBef>
              <a:spcAft>
                <a:spcPct val="0"/>
              </a:spcAft>
              <a:buFont typeface="Arial" pitchFamily="34" charset="0"/>
              <a:buChar char="»"/>
              <a:tabLst>
                <a:tab pos="723900" algn="l"/>
                <a:tab pos="1447800" algn="l"/>
                <a:tab pos="2171700" algn="l"/>
                <a:tab pos="2895600" algn="l"/>
                <a:tab pos="3619500" algn="l"/>
                <a:tab pos="4343400" algn="l"/>
                <a:tab pos="5067300" algn="l"/>
                <a:tab pos="5791200" algn="l"/>
                <a:tab pos="6515100" algn="l"/>
                <a:tab pos="7239000" algn="l"/>
              </a:tabLst>
              <a:defRPr sz="2000">
                <a:solidFill>
                  <a:schemeClr val="bg1"/>
                </a:solidFill>
                <a:latin typeface="Arial" pitchFamily="34" charset="0"/>
              </a:defRPr>
            </a:lvl9pPr>
          </a:lstStyle>
          <a:p>
            <a:pPr eaLnBrk="1" hangingPunct="1">
              <a:spcBef>
                <a:spcPts val="363"/>
              </a:spcBef>
              <a:buClr>
                <a:srgbClr val="E5352C"/>
              </a:buClr>
              <a:buSzPct val="120000"/>
              <a:buFontTx/>
              <a:buNone/>
              <a:defRPr/>
            </a:pPr>
            <a:r>
              <a:rPr lang="en-GB" altLang="en-US" sz="1400" b="1" dirty="0" smtClean="0">
                <a:ea typeface="Osaka"/>
                <a:cs typeface="Osaka"/>
              </a:rPr>
              <a:t>Univariate:     HR = 0.47 [0.32-0.71], </a:t>
            </a:r>
            <a:r>
              <a:rPr lang="en-GB" altLang="en-US" sz="1400" b="1" i="1" dirty="0">
                <a:ea typeface="Osaka"/>
                <a:cs typeface="Osaka"/>
              </a:rPr>
              <a:t>P</a:t>
            </a:r>
            <a:r>
              <a:rPr lang="en-GB" altLang="en-US" sz="1400" b="1" dirty="0" smtClean="0">
                <a:ea typeface="Osaka"/>
                <a:cs typeface="Osaka"/>
              </a:rPr>
              <a:t>&lt;.001                HR = 0.45 [0.26-0.79], </a:t>
            </a:r>
            <a:r>
              <a:rPr lang="en-GB" altLang="en-US" sz="1400" b="1" i="1" dirty="0">
                <a:ea typeface="Osaka"/>
                <a:cs typeface="Osaka"/>
              </a:rPr>
              <a:t>P</a:t>
            </a:r>
            <a:r>
              <a:rPr lang="en-GB" altLang="en-US" sz="1400" b="1" dirty="0" smtClean="0">
                <a:ea typeface="Osaka"/>
                <a:cs typeface="Osaka"/>
              </a:rPr>
              <a:t> = .005</a:t>
            </a:r>
          </a:p>
          <a:p>
            <a:pPr eaLnBrk="1" hangingPunct="1">
              <a:spcBef>
                <a:spcPts val="363"/>
              </a:spcBef>
              <a:buClr>
                <a:srgbClr val="E5352C"/>
              </a:buClr>
              <a:buSzPct val="120000"/>
              <a:buFontTx/>
              <a:buNone/>
              <a:defRPr/>
            </a:pPr>
            <a:r>
              <a:rPr lang="en-GB" altLang="en-US" sz="1400" b="1" dirty="0" smtClean="0">
                <a:ea typeface="Osaka"/>
                <a:cs typeface="Osaka"/>
              </a:rPr>
              <a:t>Multivariable: HR = </a:t>
            </a:r>
            <a:r>
              <a:rPr lang="en-US" altLang="en-US" sz="1400" b="1" dirty="0" smtClean="0"/>
              <a:t>0.52 [0.33-0.81], </a:t>
            </a:r>
            <a:r>
              <a:rPr lang="en-GB" altLang="en-US" sz="1400" b="1" i="1" dirty="0">
                <a:ea typeface="Osaka"/>
                <a:cs typeface="Osaka"/>
              </a:rPr>
              <a:t>P </a:t>
            </a:r>
            <a:r>
              <a:rPr lang="en-US" altLang="en-US" sz="1400" b="1" dirty="0" smtClean="0"/>
              <a:t>= .004   </a:t>
            </a:r>
            <a:r>
              <a:rPr lang="en-US" altLang="en-US" sz="1400" b="1" dirty="0" smtClean="0">
                <a:ea typeface="MS Mincho" pitchFamily="49" charset="-128"/>
              </a:rPr>
              <a:t>           HR = 0.53 [0.29-0.96], </a:t>
            </a:r>
            <a:r>
              <a:rPr lang="en-GB" altLang="en-US" sz="1400" b="1" i="1" dirty="0">
                <a:ea typeface="Osaka"/>
                <a:cs typeface="Osaka"/>
              </a:rPr>
              <a:t>P</a:t>
            </a:r>
            <a:r>
              <a:rPr lang="en-US" altLang="en-US" sz="1400" b="1" dirty="0" smtClean="0">
                <a:ea typeface="MS Mincho" pitchFamily="49" charset="-128"/>
              </a:rPr>
              <a:t> = .04</a:t>
            </a:r>
          </a:p>
        </p:txBody>
      </p:sp>
      <p:sp>
        <p:nvSpPr>
          <p:cNvPr id="8" name="TextBox 7"/>
          <p:cNvSpPr txBox="1">
            <a:spLocks noChangeArrowheads="1"/>
          </p:cNvSpPr>
          <p:nvPr/>
        </p:nvSpPr>
        <p:spPr bwMode="auto">
          <a:xfrm>
            <a:off x="353987" y="6428601"/>
            <a:ext cx="4636910" cy="276999"/>
          </a:xfrm>
          <a:prstGeom prst="rect">
            <a:avLst/>
          </a:prstGeom>
          <a:noFill/>
          <a:ln w="9525">
            <a:noFill/>
            <a:miter lim="800000"/>
            <a:headEnd/>
            <a:tailEnd/>
          </a:ln>
        </p:spPr>
        <p:txBody>
          <a:bodyPr wrap="none">
            <a:spAutoFit/>
          </a:bodyPr>
          <a:lstStyle/>
          <a:p>
            <a:r>
              <a:rPr lang="da-DK" sz="1200" b="1" dirty="0" smtClean="0">
                <a:solidFill>
                  <a:srgbClr val="FFFFFF"/>
                </a:solidFill>
              </a:rPr>
              <a:t>Gourley C, et al. </a:t>
            </a:r>
            <a:r>
              <a:rPr lang="da-DK" sz="1200" b="1" i="1" dirty="0" smtClean="0">
                <a:solidFill>
                  <a:srgbClr val="FFFFFF"/>
                </a:solidFill>
              </a:rPr>
              <a:t>J </a:t>
            </a:r>
            <a:r>
              <a:rPr lang="da-DK" sz="1200" b="1" i="1" dirty="0">
                <a:solidFill>
                  <a:srgbClr val="FFFFFF"/>
                </a:solidFill>
              </a:rPr>
              <a:t>Clin Oncol</a:t>
            </a:r>
            <a:r>
              <a:rPr lang="da-DK" sz="1200" b="1" dirty="0">
                <a:solidFill>
                  <a:srgbClr val="FFFFFF"/>
                </a:solidFill>
              </a:rPr>
              <a:t>. </a:t>
            </a:r>
            <a:r>
              <a:rPr lang="da-DK" sz="1200" b="1" dirty="0" smtClean="0">
                <a:solidFill>
                  <a:srgbClr val="FFFFFF"/>
                </a:solidFill>
              </a:rPr>
              <a:t>2014;32(Suppl</a:t>
            </a:r>
            <a:r>
              <a:rPr lang="da-DK" sz="1200" b="1" dirty="0">
                <a:solidFill>
                  <a:srgbClr val="FFFFFF"/>
                </a:solidFill>
              </a:rPr>
              <a:t>): Abstract </a:t>
            </a:r>
            <a:r>
              <a:rPr lang="da-DK" sz="1200" b="1" dirty="0" smtClean="0">
                <a:solidFill>
                  <a:srgbClr val="FFFFFF"/>
                </a:solidFill>
              </a:rPr>
              <a:t>5502. </a:t>
            </a:r>
            <a:endParaRPr lang="en-US" sz="1200" b="1" dirty="0">
              <a:solidFill>
                <a:srgbClr val="FFFFFF"/>
              </a:solidFill>
            </a:endParaRPr>
          </a:p>
        </p:txBody>
      </p:sp>
    </p:spTree>
    <p:extLst>
      <p:ext uri="{BB962C8B-B14F-4D97-AF65-F5344CB8AC3E}">
        <p14:creationId xmlns:p14="http://schemas.microsoft.com/office/powerpoint/2010/main" val="39310645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6"/>
          <p:cNvSpPr txBox="1">
            <a:spLocks noChangeArrowheads="1"/>
          </p:cNvSpPr>
          <p:nvPr/>
        </p:nvSpPr>
        <p:spPr bwMode="auto">
          <a:xfrm>
            <a:off x="0" y="533233"/>
            <a:ext cx="9144000" cy="720197"/>
          </a:xfrm>
          <a:prstGeom prst="rect">
            <a:avLst/>
          </a:prstGeom>
          <a:noFill/>
          <a:ln w="9525">
            <a:noFill/>
            <a:miter lim="800000"/>
            <a:headEnd/>
            <a:tailEnd/>
          </a:ln>
        </p:spPr>
        <p:txBody>
          <a:bodyPr>
            <a:spAutoFit/>
          </a:bodyPr>
          <a:lstStyle/>
          <a:p>
            <a:pPr algn="ctr">
              <a:lnSpc>
                <a:spcPct val="85000"/>
              </a:lnSpc>
            </a:pPr>
            <a:r>
              <a:rPr lang="en-GB" altLang="en-US" sz="2400" b="1" dirty="0" smtClean="0">
                <a:solidFill>
                  <a:srgbClr val="F09828"/>
                </a:solidFill>
              </a:rPr>
              <a:t>Immune Subgroup Patients Have Inferior Progression-Free Survival When Treated With </a:t>
            </a:r>
            <a:r>
              <a:rPr lang="en-GB" altLang="en-US" sz="2400" b="1" dirty="0" err="1" smtClean="0">
                <a:solidFill>
                  <a:srgbClr val="F09828"/>
                </a:solidFill>
              </a:rPr>
              <a:t>Bevacizumab</a:t>
            </a:r>
            <a:endParaRPr lang="en-GB" altLang="en-US" sz="2400" b="1" dirty="0">
              <a:solidFill>
                <a:srgbClr val="F09828"/>
              </a:solidFill>
            </a:endParaRPr>
          </a:p>
        </p:txBody>
      </p:sp>
      <p:sp>
        <p:nvSpPr>
          <p:cNvPr id="35843" name="TextBox 5"/>
          <p:cNvSpPr txBox="1">
            <a:spLocks noChangeArrowheads="1"/>
          </p:cNvSpPr>
          <p:nvPr/>
        </p:nvSpPr>
        <p:spPr bwMode="auto">
          <a:xfrm>
            <a:off x="609600" y="1219200"/>
            <a:ext cx="3673475" cy="584775"/>
          </a:xfrm>
          <a:prstGeom prst="rect">
            <a:avLst/>
          </a:prstGeom>
          <a:noFill/>
          <a:ln w="9525">
            <a:noFill/>
            <a:miter lim="800000"/>
            <a:headEnd/>
            <a:tailEnd/>
          </a:ln>
        </p:spPr>
        <p:txBody>
          <a:bodyPr wrap="square">
            <a:spAutoFit/>
          </a:bodyPr>
          <a:lstStyle/>
          <a:p>
            <a:pPr algn="ctr"/>
            <a:r>
              <a:rPr lang="en-GB" altLang="en-US" sz="1600" b="1" dirty="0">
                <a:solidFill>
                  <a:schemeClr val="bg1"/>
                </a:solidFill>
              </a:rPr>
              <a:t>Immune </a:t>
            </a:r>
            <a:r>
              <a:rPr lang="en-GB" altLang="en-US" sz="1600" b="1" dirty="0" smtClean="0">
                <a:solidFill>
                  <a:schemeClr val="bg1"/>
                </a:solidFill>
              </a:rPr>
              <a:t>subgroup:</a:t>
            </a:r>
            <a:endParaRPr lang="en-GB" altLang="en-US" sz="1600" b="1" dirty="0">
              <a:solidFill>
                <a:schemeClr val="bg1"/>
              </a:solidFill>
            </a:endParaRPr>
          </a:p>
          <a:p>
            <a:pPr algn="ctr"/>
            <a:r>
              <a:rPr lang="en-GB" altLang="en-US" sz="1600" b="1" dirty="0">
                <a:solidFill>
                  <a:schemeClr val="bg1"/>
                </a:solidFill>
              </a:rPr>
              <a:t>41% of ICON7 TR patients</a:t>
            </a:r>
          </a:p>
        </p:txBody>
      </p:sp>
      <p:sp>
        <p:nvSpPr>
          <p:cNvPr id="35844" name="TextBox 6"/>
          <p:cNvSpPr txBox="1">
            <a:spLocks noChangeArrowheads="1"/>
          </p:cNvSpPr>
          <p:nvPr/>
        </p:nvSpPr>
        <p:spPr bwMode="auto">
          <a:xfrm>
            <a:off x="4648200" y="1219200"/>
            <a:ext cx="4076425" cy="584775"/>
          </a:xfrm>
          <a:prstGeom prst="rect">
            <a:avLst/>
          </a:prstGeom>
          <a:noFill/>
          <a:ln w="9525">
            <a:noFill/>
            <a:miter lim="800000"/>
            <a:headEnd/>
            <a:tailEnd/>
          </a:ln>
        </p:spPr>
        <p:txBody>
          <a:bodyPr wrap="square">
            <a:spAutoFit/>
          </a:bodyPr>
          <a:lstStyle/>
          <a:p>
            <a:pPr algn="ctr"/>
            <a:r>
              <a:rPr lang="en-GB" altLang="en-US" sz="1600" b="1" dirty="0" smtClean="0">
                <a:solidFill>
                  <a:schemeClr val="bg1"/>
                </a:solidFill>
              </a:rPr>
              <a:t>Nonimmune </a:t>
            </a:r>
            <a:r>
              <a:rPr lang="en-GB" altLang="en-US" sz="1600" b="1" dirty="0">
                <a:solidFill>
                  <a:schemeClr val="bg1"/>
                </a:solidFill>
              </a:rPr>
              <a:t>(</a:t>
            </a:r>
            <a:r>
              <a:rPr lang="en-GB" altLang="en-US" sz="1600" b="1" dirty="0" err="1" smtClean="0">
                <a:solidFill>
                  <a:schemeClr val="bg1"/>
                </a:solidFill>
              </a:rPr>
              <a:t>proangiogenic</a:t>
            </a:r>
            <a:r>
              <a:rPr lang="en-GB" altLang="en-US" sz="1600" b="1" dirty="0">
                <a:solidFill>
                  <a:schemeClr val="bg1"/>
                </a:solidFill>
              </a:rPr>
              <a:t>) </a:t>
            </a:r>
            <a:endParaRPr lang="en-GB" altLang="en-US" sz="1600" b="1" dirty="0" smtClean="0">
              <a:solidFill>
                <a:schemeClr val="bg1"/>
              </a:solidFill>
            </a:endParaRPr>
          </a:p>
          <a:p>
            <a:pPr algn="ctr"/>
            <a:r>
              <a:rPr lang="en-GB" altLang="en-US" sz="1600" b="1" dirty="0" smtClean="0">
                <a:solidFill>
                  <a:schemeClr val="bg1"/>
                </a:solidFill>
              </a:rPr>
              <a:t>subgroup: 59</a:t>
            </a:r>
            <a:r>
              <a:rPr lang="en-GB" altLang="en-US" sz="1600" b="1" dirty="0">
                <a:solidFill>
                  <a:schemeClr val="bg1"/>
                </a:solidFill>
              </a:rPr>
              <a:t>% of ICON7 TR patients</a:t>
            </a:r>
          </a:p>
        </p:txBody>
      </p:sp>
      <p:pic>
        <p:nvPicPr>
          <p:cNvPr id="35846" name="Picture 9"/>
          <p:cNvPicPr>
            <a:picLocks noChangeAspect="1" noChangeArrowheads="1"/>
          </p:cNvPicPr>
          <p:nvPr/>
        </p:nvPicPr>
        <p:blipFill>
          <a:blip r:embed="rId2"/>
          <a:srcRect/>
          <a:stretch>
            <a:fillRect/>
          </a:stretch>
        </p:blipFill>
        <p:spPr bwMode="auto">
          <a:xfrm>
            <a:off x="601663" y="1823323"/>
            <a:ext cx="3681412" cy="1998662"/>
          </a:xfrm>
          <a:prstGeom prst="rect">
            <a:avLst/>
          </a:prstGeom>
          <a:noFill/>
          <a:ln w="9525">
            <a:noFill/>
            <a:miter lim="800000"/>
            <a:headEnd/>
            <a:tailEnd/>
          </a:ln>
        </p:spPr>
      </p:pic>
      <p:pic>
        <p:nvPicPr>
          <p:cNvPr id="35847" name="Picture 10"/>
          <p:cNvPicPr>
            <a:picLocks noChangeAspect="1" noChangeArrowheads="1"/>
          </p:cNvPicPr>
          <p:nvPr/>
        </p:nvPicPr>
        <p:blipFill>
          <a:blip r:embed="rId3"/>
          <a:srcRect/>
          <a:stretch>
            <a:fillRect/>
          </a:stretch>
        </p:blipFill>
        <p:spPr bwMode="auto">
          <a:xfrm>
            <a:off x="4879975" y="1791573"/>
            <a:ext cx="3554413" cy="2030412"/>
          </a:xfrm>
          <a:prstGeom prst="rect">
            <a:avLst/>
          </a:prstGeom>
          <a:noFill/>
          <a:ln w="9525">
            <a:noFill/>
            <a:miter lim="800000"/>
            <a:headEnd/>
            <a:tailEnd/>
          </a:ln>
        </p:spPr>
      </p:pic>
      <p:sp>
        <p:nvSpPr>
          <p:cNvPr id="35848" name="Rectangle 1"/>
          <p:cNvSpPr>
            <a:spLocks noChangeArrowheads="1"/>
          </p:cNvSpPr>
          <p:nvPr/>
        </p:nvSpPr>
        <p:spPr bwMode="auto">
          <a:xfrm>
            <a:off x="2778785" y="3780710"/>
            <a:ext cx="3586430" cy="400110"/>
          </a:xfrm>
          <a:prstGeom prst="rect">
            <a:avLst/>
          </a:prstGeom>
          <a:noFill/>
          <a:ln w="9525">
            <a:noFill/>
            <a:miter lim="800000"/>
            <a:headEnd/>
            <a:tailEnd/>
          </a:ln>
        </p:spPr>
        <p:txBody>
          <a:bodyPr wrap="none">
            <a:spAutoFit/>
          </a:bodyPr>
          <a:lstStyle/>
          <a:p>
            <a:pPr algn="ctr"/>
            <a:r>
              <a:rPr lang="en-GB" altLang="en-US" sz="2000" b="1" dirty="0">
                <a:solidFill>
                  <a:schemeClr val="bg1"/>
                </a:solidFill>
              </a:rPr>
              <a:t>Test for interaction, </a:t>
            </a:r>
            <a:r>
              <a:rPr lang="en-GB" altLang="en-US" sz="2000" b="1" i="1" dirty="0" smtClean="0">
                <a:solidFill>
                  <a:schemeClr val="bg1"/>
                </a:solidFill>
              </a:rPr>
              <a:t>P</a:t>
            </a:r>
            <a:r>
              <a:rPr lang="en-GB" altLang="en-US" sz="2000" b="1" dirty="0" smtClean="0">
                <a:solidFill>
                  <a:schemeClr val="bg1"/>
                </a:solidFill>
              </a:rPr>
              <a:t> = .015</a:t>
            </a:r>
            <a:endParaRPr lang="en-GB" altLang="en-US" sz="2000" b="1" dirty="0">
              <a:solidFill>
                <a:schemeClr val="bg1"/>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1140358778"/>
              </p:ext>
            </p:extLst>
          </p:nvPr>
        </p:nvGraphicFramePr>
        <p:xfrm>
          <a:off x="330200" y="4242374"/>
          <a:ext cx="8482013" cy="2085662"/>
        </p:xfrm>
        <a:graphic>
          <a:graphicData uri="http://schemas.openxmlformats.org/drawingml/2006/table">
            <a:tbl>
              <a:tblPr firstRow="1" bandRow="1">
                <a:tableStyleId>{5940675A-B579-460E-94D1-54222C63F5DA}</a:tableStyleId>
              </a:tblPr>
              <a:tblGrid>
                <a:gridCol w="3251200"/>
                <a:gridCol w="2201420"/>
                <a:gridCol w="3029393"/>
              </a:tblGrid>
              <a:tr h="254715">
                <a:tc>
                  <a:txBody>
                    <a:bodyPr/>
                    <a:lstStyle/>
                    <a:p>
                      <a:endParaRPr lang="en-GB" sz="1400" b="1" dirty="0">
                        <a:solidFill>
                          <a:schemeClr val="tx1"/>
                        </a:solidFill>
                      </a:endParaRPr>
                    </a:p>
                  </a:txBody>
                  <a:tcPr marL="91434" marR="91434" marT="45714" marB="45714">
                    <a:lnL w="12700" cmpd="sng">
                      <a:noFill/>
                    </a:lnL>
                    <a:lnR w="12700" cmpd="sng">
                      <a:noFill/>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9CCFF"/>
                    </a:solidFill>
                  </a:tcPr>
                </a:tc>
                <a:tc>
                  <a:txBody>
                    <a:bodyPr/>
                    <a:lstStyle/>
                    <a:p>
                      <a:pPr algn="ctr"/>
                      <a:r>
                        <a:rPr lang="en-GB" sz="1400" b="1" dirty="0" smtClean="0">
                          <a:solidFill>
                            <a:schemeClr val="tx1"/>
                          </a:solidFill>
                        </a:rPr>
                        <a:t>Immune subgroup</a:t>
                      </a:r>
                      <a:endParaRPr lang="en-GB" sz="1400" b="1" dirty="0">
                        <a:solidFill>
                          <a:schemeClr val="tx1"/>
                        </a:solidFill>
                      </a:endParaRPr>
                    </a:p>
                  </a:txBody>
                  <a:tcPr marL="91434" marR="91434" marT="45714" marB="45714">
                    <a:lnL w="12700" cmpd="sng">
                      <a:noFill/>
                    </a:lnL>
                    <a:lnR w="12700" cmpd="sng">
                      <a:noFill/>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9CCFF"/>
                    </a:solidFill>
                  </a:tcPr>
                </a:tc>
                <a:tc>
                  <a:txBody>
                    <a:bodyPr/>
                    <a:lstStyle/>
                    <a:p>
                      <a:pPr algn="ctr"/>
                      <a:r>
                        <a:rPr lang="en-GB" sz="1400" b="1" dirty="0" err="1" smtClean="0">
                          <a:solidFill>
                            <a:schemeClr val="tx1"/>
                          </a:solidFill>
                        </a:rPr>
                        <a:t>Proangiogenic</a:t>
                      </a:r>
                      <a:r>
                        <a:rPr lang="en-GB" sz="1400" b="1" dirty="0" smtClean="0">
                          <a:solidFill>
                            <a:schemeClr val="tx1"/>
                          </a:solidFill>
                        </a:rPr>
                        <a:t> subgroup</a:t>
                      </a:r>
                      <a:endParaRPr lang="en-GB" sz="1400" b="1" dirty="0">
                        <a:solidFill>
                          <a:schemeClr val="tx1"/>
                        </a:solidFill>
                      </a:endParaRPr>
                    </a:p>
                  </a:txBody>
                  <a:tcPr marL="91434" marR="91434" marT="45714" marB="45714">
                    <a:lnL w="12700" cmpd="sng">
                      <a:noFill/>
                    </a:lnL>
                    <a:lnR w="12700" cmpd="sng">
                      <a:noFill/>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9CCFF"/>
                    </a:solidFill>
                  </a:tcPr>
                </a:tc>
              </a:tr>
              <a:tr h="254715">
                <a:tc>
                  <a:txBody>
                    <a:bodyPr/>
                    <a:lstStyle/>
                    <a:p>
                      <a:r>
                        <a:rPr lang="en-GB" sz="1400" b="1" dirty="0" err="1" smtClean="0">
                          <a:solidFill>
                            <a:schemeClr val="bg1"/>
                          </a:solidFill>
                        </a:rPr>
                        <a:t>Nonproportionality</a:t>
                      </a:r>
                      <a:r>
                        <a:rPr lang="en-GB" sz="1400" b="1" baseline="0" dirty="0" smtClean="0">
                          <a:solidFill>
                            <a:schemeClr val="bg1"/>
                          </a:solidFill>
                        </a:rPr>
                        <a:t> test</a:t>
                      </a:r>
                      <a:endParaRPr lang="en-GB" sz="1400" b="1" dirty="0">
                        <a:solidFill>
                          <a:schemeClr val="bg1"/>
                        </a:solidFill>
                      </a:endParaRPr>
                    </a:p>
                  </a:txBody>
                  <a:tcPr marL="91434" marR="91434" marT="45714" marB="45714">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GB" sz="1400" b="1" i="1" dirty="0" smtClean="0">
                          <a:solidFill>
                            <a:schemeClr val="bg1"/>
                          </a:solidFill>
                        </a:rPr>
                        <a:t>P</a:t>
                      </a:r>
                      <a:r>
                        <a:rPr lang="en-GB" sz="1400" b="1" dirty="0" smtClean="0">
                          <a:solidFill>
                            <a:schemeClr val="bg1"/>
                          </a:solidFill>
                        </a:rPr>
                        <a:t> =</a:t>
                      </a:r>
                      <a:r>
                        <a:rPr lang="en-GB" sz="1400" b="1" baseline="0" dirty="0" smtClean="0">
                          <a:solidFill>
                            <a:schemeClr val="bg1"/>
                          </a:solidFill>
                        </a:rPr>
                        <a:t> </a:t>
                      </a:r>
                      <a:r>
                        <a:rPr lang="en-GB" sz="1400" b="1" dirty="0" smtClean="0">
                          <a:solidFill>
                            <a:schemeClr val="bg1"/>
                          </a:solidFill>
                        </a:rPr>
                        <a:t>.048</a:t>
                      </a:r>
                      <a:endParaRPr lang="en-GB" sz="1400" b="1" dirty="0">
                        <a:solidFill>
                          <a:schemeClr val="bg1"/>
                        </a:solidFill>
                      </a:endParaRPr>
                    </a:p>
                  </a:txBody>
                  <a:tcPr marL="91434" marR="91434" marT="45714" marB="45714">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GB" sz="1400" b="1" i="1" dirty="0" smtClean="0">
                          <a:solidFill>
                            <a:schemeClr val="bg1"/>
                          </a:solidFill>
                        </a:rPr>
                        <a:t>P</a:t>
                      </a:r>
                      <a:r>
                        <a:rPr lang="en-GB" sz="1400" b="1" dirty="0" smtClean="0">
                          <a:solidFill>
                            <a:schemeClr val="bg1"/>
                          </a:solidFill>
                        </a:rPr>
                        <a:t> = .003</a:t>
                      </a:r>
                      <a:endParaRPr lang="en-GB" sz="1400" b="1" dirty="0">
                        <a:solidFill>
                          <a:schemeClr val="bg1"/>
                        </a:solidFill>
                      </a:endParaRPr>
                    </a:p>
                  </a:txBody>
                  <a:tcPr marL="91434" marR="91434" marT="45714" marB="45714">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439790">
                <a:tc>
                  <a:txBody>
                    <a:bodyPr/>
                    <a:lstStyle/>
                    <a:p>
                      <a:r>
                        <a:rPr lang="en-GB" sz="1400" b="1" dirty="0" smtClean="0">
                          <a:solidFill>
                            <a:schemeClr val="bg1"/>
                          </a:solidFill>
                        </a:rPr>
                        <a:t>Restricted mean PFS in months (se)</a:t>
                      </a:r>
                      <a:endParaRPr lang="en-GB" sz="1400" b="1" dirty="0">
                        <a:solidFill>
                          <a:schemeClr val="bg1"/>
                        </a:solidFill>
                      </a:endParaRPr>
                    </a:p>
                  </a:txBody>
                  <a:tcPr marL="91434" marR="91434"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sz="1400" b="1" dirty="0" smtClean="0">
                          <a:solidFill>
                            <a:schemeClr val="bg1"/>
                          </a:solidFill>
                        </a:rPr>
                        <a:t>C/P</a:t>
                      </a:r>
                      <a:r>
                        <a:rPr lang="en-GB" sz="1400" b="1" baseline="0" dirty="0" smtClean="0">
                          <a:solidFill>
                            <a:schemeClr val="bg1"/>
                          </a:solidFill>
                        </a:rPr>
                        <a:t> 29.7 (2.2)</a:t>
                      </a:r>
                    </a:p>
                    <a:p>
                      <a:pPr algn="ctr"/>
                      <a:r>
                        <a:rPr lang="en-GB" sz="1400" b="1" baseline="0" dirty="0" smtClean="0">
                          <a:solidFill>
                            <a:schemeClr val="bg1"/>
                          </a:solidFill>
                        </a:rPr>
                        <a:t>C/P/Bev 23.8 (1.8)</a:t>
                      </a:r>
                      <a:endParaRPr lang="en-GB" sz="1400" b="1" dirty="0">
                        <a:solidFill>
                          <a:schemeClr val="bg1"/>
                        </a:solidFill>
                      </a:endParaRPr>
                    </a:p>
                  </a:txBody>
                  <a:tcPr marL="91434" marR="91434"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sz="1400" b="1" dirty="0" smtClean="0">
                          <a:solidFill>
                            <a:schemeClr val="bg1"/>
                          </a:solidFill>
                        </a:rPr>
                        <a:t>C/P 18.3 (1.5)</a:t>
                      </a:r>
                    </a:p>
                    <a:p>
                      <a:pPr algn="ctr"/>
                      <a:r>
                        <a:rPr lang="en-GB" sz="1400" b="1" dirty="0" smtClean="0">
                          <a:solidFill>
                            <a:schemeClr val="bg1"/>
                          </a:solidFill>
                        </a:rPr>
                        <a:t>C/P/Bev 19.3 (1.3)</a:t>
                      </a:r>
                      <a:endParaRPr lang="en-GB" sz="1400" b="1" dirty="0">
                        <a:solidFill>
                          <a:schemeClr val="bg1"/>
                        </a:solidFill>
                      </a:endParaRPr>
                    </a:p>
                  </a:txBody>
                  <a:tcPr marL="91434" marR="91434"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r>
              <a:tr h="439790">
                <a:tc>
                  <a:txBody>
                    <a:bodyPr/>
                    <a:lstStyle/>
                    <a:p>
                      <a:r>
                        <a:rPr lang="en-GB" sz="1400" b="1" dirty="0" smtClean="0">
                          <a:solidFill>
                            <a:schemeClr val="bg1"/>
                          </a:solidFill>
                        </a:rPr>
                        <a:t>Diff</a:t>
                      </a:r>
                      <a:r>
                        <a:rPr lang="en-GB" sz="1400" b="1" baseline="0" dirty="0" smtClean="0">
                          <a:solidFill>
                            <a:schemeClr val="bg1"/>
                          </a:solidFill>
                        </a:rPr>
                        <a:t> in restricted mean PFS (95% CI)</a:t>
                      </a:r>
                      <a:endParaRPr lang="en-GB" sz="1400" b="1" dirty="0">
                        <a:solidFill>
                          <a:schemeClr val="bg1"/>
                        </a:solidFill>
                      </a:endParaRPr>
                    </a:p>
                  </a:txBody>
                  <a:tcPr marL="91434" marR="91434"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sz="1400" b="1" dirty="0" smtClean="0">
                          <a:solidFill>
                            <a:schemeClr val="bg1"/>
                          </a:solidFill>
                        </a:rPr>
                        <a:t>-5.9 (-11.5 to -0.3)</a:t>
                      </a:r>
                      <a:endParaRPr lang="en-GB" sz="1400" b="1" dirty="0">
                        <a:solidFill>
                          <a:schemeClr val="bg1"/>
                        </a:solidFill>
                      </a:endParaRPr>
                    </a:p>
                  </a:txBody>
                  <a:tcPr marL="91434" marR="91434"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sz="1400" b="1" dirty="0" smtClean="0">
                          <a:solidFill>
                            <a:schemeClr val="bg1"/>
                          </a:solidFill>
                        </a:rPr>
                        <a:t>1.0 (-2.9 to 4.9)</a:t>
                      </a:r>
                      <a:endParaRPr lang="en-GB" sz="1400" b="1" dirty="0">
                        <a:solidFill>
                          <a:schemeClr val="bg1"/>
                        </a:solidFill>
                      </a:endParaRPr>
                    </a:p>
                  </a:txBody>
                  <a:tcPr marL="91434" marR="91434"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r>
              <a:tr h="439790">
                <a:tc>
                  <a:txBody>
                    <a:bodyPr/>
                    <a:lstStyle/>
                    <a:p>
                      <a:r>
                        <a:rPr lang="en-GB" sz="1400" b="1" dirty="0" smtClean="0">
                          <a:solidFill>
                            <a:schemeClr val="bg1"/>
                          </a:solidFill>
                        </a:rPr>
                        <a:t>Median PFS</a:t>
                      </a:r>
                      <a:r>
                        <a:rPr lang="en-GB" sz="1400" b="1" baseline="0" dirty="0" smtClean="0">
                          <a:solidFill>
                            <a:schemeClr val="bg1"/>
                          </a:solidFill>
                        </a:rPr>
                        <a:t> in months</a:t>
                      </a:r>
                      <a:endParaRPr lang="en-GB" sz="1400" b="1" dirty="0">
                        <a:solidFill>
                          <a:schemeClr val="bg1"/>
                        </a:solidFill>
                      </a:endParaRPr>
                    </a:p>
                  </a:txBody>
                  <a:tcPr marL="91434" marR="91434" marT="45714" marB="45714">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400" b="1" dirty="0" smtClean="0">
                          <a:solidFill>
                            <a:schemeClr val="bg1"/>
                          </a:solidFill>
                        </a:rPr>
                        <a:t>C/P</a:t>
                      </a:r>
                      <a:r>
                        <a:rPr lang="en-GB" sz="1400" b="1" baseline="0" dirty="0" smtClean="0">
                          <a:solidFill>
                            <a:schemeClr val="bg1"/>
                          </a:solidFill>
                        </a:rPr>
                        <a:t> 35.8</a:t>
                      </a:r>
                    </a:p>
                    <a:p>
                      <a:pPr algn="ctr"/>
                      <a:r>
                        <a:rPr lang="en-GB" sz="1400" b="1" baseline="0" dirty="0" smtClean="0">
                          <a:solidFill>
                            <a:schemeClr val="bg1"/>
                          </a:solidFill>
                        </a:rPr>
                        <a:t>C/P/Bev 18.5</a:t>
                      </a:r>
                      <a:endParaRPr lang="en-GB" sz="1400" b="1" dirty="0">
                        <a:solidFill>
                          <a:schemeClr val="bg1"/>
                        </a:solidFill>
                      </a:endParaRPr>
                    </a:p>
                  </a:txBody>
                  <a:tcPr marL="91434" marR="91434" marT="45714" marB="45714">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400" b="1" dirty="0" smtClean="0">
                          <a:solidFill>
                            <a:schemeClr val="bg1"/>
                          </a:solidFill>
                        </a:rPr>
                        <a:t>C/P 12.3</a:t>
                      </a:r>
                    </a:p>
                    <a:p>
                      <a:pPr algn="ctr"/>
                      <a:r>
                        <a:rPr lang="en-GB" sz="1400" b="1" dirty="0" smtClean="0">
                          <a:solidFill>
                            <a:schemeClr val="bg1"/>
                          </a:solidFill>
                        </a:rPr>
                        <a:t>C/P/Bev 17.4</a:t>
                      </a:r>
                      <a:endParaRPr lang="en-GB" sz="1400" b="1" dirty="0">
                        <a:solidFill>
                          <a:schemeClr val="bg1"/>
                        </a:solidFill>
                      </a:endParaRPr>
                    </a:p>
                  </a:txBody>
                  <a:tcPr marL="91434" marR="91434" marT="45714" marB="45714">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 name="TextBox 9"/>
          <p:cNvSpPr txBox="1">
            <a:spLocks noChangeArrowheads="1"/>
          </p:cNvSpPr>
          <p:nvPr/>
        </p:nvSpPr>
        <p:spPr bwMode="auto">
          <a:xfrm>
            <a:off x="353987" y="6428601"/>
            <a:ext cx="4636910" cy="276999"/>
          </a:xfrm>
          <a:prstGeom prst="rect">
            <a:avLst/>
          </a:prstGeom>
          <a:noFill/>
          <a:ln w="9525">
            <a:noFill/>
            <a:miter lim="800000"/>
            <a:headEnd/>
            <a:tailEnd/>
          </a:ln>
        </p:spPr>
        <p:txBody>
          <a:bodyPr wrap="none">
            <a:spAutoFit/>
          </a:bodyPr>
          <a:lstStyle/>
          <a:p>
            <a:r>
              <a:rPr lang="da-DK" sz="1200" b="1" dirty="0" smtClean="0">
                <a:solidFill>
                  <a:srgbClr val="FFFFFF"/>
                </a:solidFill>
              </a:rPr>
              <a:t>Gourley C, et al. </a:t>
            </a:r>
            <a:r>
              <a:rPr lang="da-DK" sz="1200" b="1" i="1" dirty="0" smtClean="0">
                <a:solidFill>
                  <a:srgbClr val="FFFFFF"/>
                </a:solidFill>
              </a:rPr>
              <a:t>J </a:t>
            </a:r>
            <a:r>
              <a:rPr lang="da-DK" sz="1200" b="1" i="1" dirty="0">
                <a:solidFill>
                  <a:srgbClr val="FFFFFF"/>
                </a:solidFill>
              </a:rPr>
              <a:t>Clin Oncol</a:t>
            </a:r>
            <a:r>
              <a:rPr lang="da-DK" sz="1200" b="1" dirty="0">
                <a:solidFill>
                  <a:srgbClr val="FFFFFF"/>
                </a:solidFill>
              </a:rPr>
              <a:t>. </a:t>
            </a:r>
            <a:r>
              <a:rPr lang="da-DK" sz="1200" b="1" dirty="0" smtClean="0">
                <a:solidFill>
                  <a:srgbClr val="FFFFFF"/>
                </a:solidFill>
              </a:rPr>
              <a:t>2014;32(Suppl</a:t>
            </a:r>
            <a:r>
              <a:rPr lang="da-DK" sz="1200" b="1" dirty="0">
                <a:solidFill>
                  <a:srgbClr val="FFFFFF"/>
                </a:solidFill>
              </a:rPr>
              <a:t>): Abstract </a:t>
            </a:r>
            <a:r>
              <a:rPr lang="da-DK" sz="1200" b="1" dirty="0" smtClean="0">
                <a:solidFill>
                  <a:srgbClr val="FFFFFF"/>
                </a:solidFill>
              </a:rPr>
              <a:t>5502. </a:t>
            </a:r>
            <a:endParaRPr lang="en-US" sz="1200" b="1" dirty="0">
              <a:solidFill>
                <a:srgbClr val="FFFFFF"/>
              </a:solidFill>
            </a:endParaRPr>
          </a:p>
        </p:txBody>
      </p:sp>
    </p:spTree>
    <p:extLst>
      <p:ext uri="{BB962C8B-B14F-4D97-AF65-F5344CB8AC3E}">
        <p14:creationId xmlns:p14="http://schemas.microsoft.com/office/powerpoint/2010/main" val="1092998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8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8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8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8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8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84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p:bldP spid="35843" grpId="0"/>
      <p:bldP spid="35844" grpId="0"/>
      <p:bldP spid="3584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Box 6"/>
          <p:cNvSpPr txBox="1">
            <a:spLocks noChangeArrowheads="1"/>
          </p:cNvSpPr>
          <p:nvPr/>
        </p:nvSpPr>
        <p:spPr bwMode="auto">
          <a:xfrm>
            <a:off x="0" y="533400"/>
            <a:ext cx="9144000" cy="720197"/>
          </a:xfrm>
          <a:prstGeom prst="rect">
            <a:avLst/>
          </a:prstGeom>
          <a:noFill/>
          <a:ln w="9525">
            <a:noFill/>
            <a:miter lim="800000"/>
            <a:headEnd/>
            <a:tailEnd/>
          </a:ln>
        </p:spPr>
        <p:txBody>
          <a:bodyPr>
            <a:spAutoFit/>
          </a:bodyPr>
          <a:lstStyle/>
          <a:p>
            <a:pPr algn="ctr">
              <a:lnSpc>
                <a:spcPct val="85000"/>
              </a:lnSpc>
            </a:pPr>
            <a:r>
              <a:rPr lang="en-GB" altLang="en-US" sz="2400" b="1" dirty="0" smtClean="0">
                <a:solidFill>
                  <a:srgbClr val="F09828"/>
                </a:solidFill>
              </a:rPr>
              <a:t>Immune Subgroup Patients Have Inferior Overall Survival When Treated With </a:t>
            </a:r>
            <a:r>
              <a:rPr lang="en-GB" altLang="en-US" sz="2400" b="1" dirty="0" err="1" smtClean="0">
                <a:solidFill>
                  <a:srgbClr val="F09828"/>
                </a:solidFill>
              </a:rPr>
              <a:t>Bevacizumab</a:t>
            </a:r>
            <a:endParaRPr lang="en-GB" altLang="en-US" sz="2400" b="1" dirty="0">
              <a:solidFill>
                <a:srgbClr val="F09828"/>
              </a:solidFill>
            </a:endParaRPr>
          </a:p>
        </p:txBody>
      </p:sp>
      <p:sp>
        <p:nvSpPr>
          <p:cNvPr id="33795" name="TextBox 5"/>
          <p:cNvSpPr txBox="1">
            <a:spLocks noChangeArrowheads="1"/>
          </p:cNvSpPr>
          <p:nvPr/>
        </p:nvSpPr>
        <p:spPr bwMode="auto">
          <a:xfrm>
            <a:off x="1343025" y="1409283"/>
            <a:ext cx="1973617" cy="338554"/>
          </a:xfrm>
          <a:prstGeom prst="rect">
            <a:avLst/>
          </a:prstGeom>
          <a:noFill/>
          <a:ln w="9525">
            <a:noFill/>
            <a:miter lim="800000"/>
            <a:headEnd/>
            <a:tailEnd/>
          </a:ln>
        </p:spPr>
        <p:txBody>
          <a:bodyPr wrap="none">
            <a:spAutoFit/>
          </a:bodyPr>
          <a:lstStyle/>
          <a:p>
            <a:r>
              <a:rPr lang="en-GB" altLang="en-US" sz="1600" b="1" dirty="0">
                <a:solidFill>
                  <a:schemeClr val="bg1"/>
                </a:solidFill>
              </a:rPr>
              <a:t>Immune subgroup</a:t>
            </a:r>
          </a:p>
        </p:txBody>
      </p:sp>
      <p:sp>
        <p:nvSpPr>
          <p:cNvPr id="33796" name="TextBox 6"/>
          <p:cNvSpPr txBox="1">
            <a:spLocks noChangeArrowheads="1"/>
          </p:cNvSpPr>
          <p:nvPr/>
        </p:nvSpPr>
        <p:spPr bwMode="auto">
          <a:xfrm>
            <a:off x="4648200" y="1180683"/>
            <a:ext cx="3796158" cy="584775"/>
          </a:xfrm>
          <a:prstGeom prst="rect">
            <a:avLst/>
          </a:prstGeom>
          <a:noFill/>
          <a:ln w="9525">
            <a:noFill/>
            <a:miter lim="800000"/>
            <a:headEnd/>
            <a:tailEnd/>
          </a:ln>
        </p:spPr>
        <p:txBody>
          <a:bodyPr wrap="square">
            <a:spAutoFit/>
          </a:bodyPr>
          <a:lstStyle/>
          <a:p>
            <a:pPr algn="ctr"/>
            <a:r>
              <a:rPr lang="en-GB" altLang="en-US" sz="1600" b="1" dirty="0">
                <a:solidFill>
                  <a:schemeClr val="bg1"/>
                </a:solidFill>
              </a:rPr>
              <a:t>Non-immune (pro-</a:t>
            </a:r>
            <a:r>
              <a:rPr lang="en-GB" altLang="en-US" sz="1600" b="1" dirty="0" err="1">
                <a:solidFill>
                  <a:schemeClr val="bg1"/>
                </a:solidFill>
              </a:rPr>
              <a:t>angiogenic</a:t>
            </a:r>
            <a:r>
              <a:rPr lang="en-GB" altLang="en-US" sz="1600" b="1" dirty="0">
                <a:solidFill>
                  <a:schemeClr val="bg1"/>
                </a:solidFill>
              </a:rPr>
              <a:t>) subgroup</a:t>
            </a:r>
          </a:p>
        </p:txBody>
      </p:sp>
      <p:pic>
        <p:nvPicPr>
          <p:cNvPr id="33797" name="Picture 1"/>
          <p:cNvPicPr>
            <a:picLocks noChangeAspect="1" noChangeArrowheads="1"/>
          </p:cNvPicPr>
          <p:nvPr/>
        </p:nvPicPr>
        <p:blipFill>
          <a:blip r:embed="rId2"/>
          <a:srcRect/>
          <a:stretch>
            <a:fillRect/>
          </a:stretch>
        </p:blipFill>
        <p:spPr bwMode="auto">
          <a:xfrm>
            <a:off x="649288" y="1824037"/>
            <a:ext cx="3584575" cy="1987550"/>
          </a:xfrm>
          <a:prstGeom prst="rect">
            <a:avLst/>
          </a:prstGeom>
          <a:noFill/>
          <a:ln w="9525">
            <a:noFill/>
            <a:miter lim="800000"/>
            <a:headEnd/>
            <a:tailEnd/>
          </a:ln>
        </p:spPr>
      </p:pic>
      <p:pic>
        <p:nvPicPr>
          <p:cNvPr id="33798" name="Picture 2"/>
          <p:cNvPicPr>
            <a:picLocks noChangeAspect="1" noChangeArrowheads="1"/>
          </p:cNvPicPr>
          <p:nvPr/>
        </p:nvPicPr>
        <p:blipFill>
          <a:blip r:embed="rId3"/>
          <a:srcRect/>
          <a:stretch>
            <a:fillRect/>
          </a:stretch>
        </p:blipFill>
        <p:spPr bwMode="auto">
          <a:xfrm>
            <a:off x="4894263" y="1836737"/>
            <a:ext cx="3475037" cy="1974850"/>
          </a:xfrm>
          <a:prstGeom prst="rect">
            <a:avLst/>
          </a:prstGeom>
          <a:noFill/>
          <a:ln w="9525">
            <a:noFill/>
            <a:miter lim="800000"/>
            <a:headEnd/>
            <a:tailEnd/>
          </a:ln>
        </p:spPr>
      </p:pic>
      <p:sp>
        <p:nvSpPr>
          <p:cNvPr id="33799" name="Rectangle 10"/>
          <p:cNvSpPr>
            <a:spLocks noChangeArrowheads="1"/>
          </p:cNvSpPr>
          <p:nvPr/>
        </p:nvSpPr>
        <p:spPr bwMode="auto">
          <a:xfrm>
            <a:off x="1208088" y="4030662"/>
            <a:ext cx="6727825" cy="339725"/>
          </a:xfrm>
          <a:prstGeom prst="rect">
            <a:avLst/>
          </a:prstGeom>
          <a:noFill/>
          <a:ln w="9525">
            <a:noFill/>
            <a:miter lim="800000"/>
            <a:headEnd/>
            <a:tailEnd/>
          </a:ln>
        </p:spPr>
        <p:txBody>
          <a:bodyPr>
            <a:spAutoFit/>
          </a:bodyPr>
          <a:lstStyle/>
          <a:p>
            <a:r>
              <a:rPr lang="en-US" altLang="en-US" sz="1600" b="1" dirty="0">
                <a:solidFill>
                  <a:schemeClr val="bg1"/>
                </a:solidFill>
              </a:rPr>
              <a:t>Test for </a:t>
            </a:r>
            <a:r>
              <a:rPr lang="en-US" altLang="en-US" sz="1600" b="1" dirty="0" err="1" smtClean="0">
                <a:solidFill>
                  <a:schemeClr val="bg1"/>
                </a:solidFill>
              </a:rPr>
              <a:t>nonproportionality</a:t>
            </a:r>
            <a:r>
              <a:rPr lang="en-US" altLang="en-US" sz="1600" b="1" dirty="0" smtClean="0">
                <a:solidFill>
                  <a:schemeClr val="bg1"/>
                </a:solidFill>
              </a:rPr>
              <a:t> </a:t>
            </a:r>
            <a:r>
              <a:rPr lang="en-US" altLang="en-US" sz="1600" b="1" dirty="0">
                <a:solidFill>
                  <a:schemeClr val="bg1"/>
                </a:solidFill>
              </a:rPr>
              <a:t>negative in both molecular subgroups</a:t>
            </a:r>
          </a:p>
        </p:txBody>
      </p:sp>
      <p:graphicFrame>
        <p:nvGraphicFramePr>
          <p:cNvPr id="3" name="Table 2"/>
          <p:cNvGraphicFramePr>
            <a:graphicFrameLocks noGrp="1"/>
          </p:cNvGraphicFramePr>
          <p:nvPr>
            <p:extLst>
              <p:ext uri="{D42A27DB-BD31-4B8C-83A1-F6EECF244321}">
                <p14:modId xmlns:p14="http://schemas.microsoft.com/office/powerpoint/2010/main" val="344036833"/>
              </p:ext>
            </p:extLst>
          </p:nvPr>
        </p:nvGraphicFramePr>
        <p:xfrm>
          <a:off x="219075" y="4470400"/>
          <a:ext cx="8216900" cy="1854200"/>
        </p:xfrm>
        <a:graphic>
          <a:graphicData uri="http://schemas.openxmlformats.org/drawingml/2006/table">
            <a:tbl>
              <a:tblPr firstRow="1" bandRow="1">
                <a:tableStyleId>{5940675A-B579-460E-94D1-54222C63F5DA}</a:tableStyleId>
              </a:tblPr>
              <a:tblGrid>
                <a:gridCol w="1678452"/>
                <a:gridCol w="3181544"/>
                <a:gridCol w="3356904"/>
              </a:tblGrid>
              <a:tr h="370840">
                <a:tc>
                  <a:txBody>
                    <a:bodyPr/>
                    <a:lstStyle/>
                    <a:p>
                      <a:endParaRPr lang="en-GB" sz="1400" b="1" dirty="0">
                        <a:solidFill>
                          <a:schemeClr val="tx1"/>
                        </a:solidFill>
                      </a:endParaRPr>
                    </a:p>
                  </a:txBody>
                  <a:tcPr marL="91438" marR="91438">
                    <a:lnL w="12700" cmpd="sng">
                      <a:noFill/>
                    </a:lnL>
                    <a:lnR w="12700" cmpd="sng">
                      <a:noFill/>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9CCFF"/>
                    </a:solidFill>
                  </a:tcPr>
                </a:tc>
                <a:tc>
                  <a:txBody>
                    <a:bodyPr/>
                    <a:lstStyle/>
                    <a:p>
                      <a:r>
                        <a:rPr lang="en-GB" sz="1400" b="1" dirty="0" smtClean="0">
                          <a:solidFill>
                            <a:schemeClr val="tx1"/>
                          </a:solidFill>
                        </a:rPr>
                        <a:t>Immune</a:t>
                      </a:r>
                      <a:r>
                        <a:rPr lang="en-GB" sz="1400" b="1" baseline="0" dirty="0" smtClean="0">
                          <a:solidFill>
                            <a:schemeClr val="tx1"/>
                          </a:solidFill>
                        </a:rPr>
                        <a:t> subgroup</a:t>
                      </a:r>
                      <a:endParaRPr lang="en-GB" sz="1400" b="1" dirty="0">
                        <a:solidFill>
                          <a:schemeClr val="tx1"/>
                        </a:solidFill>
                      </a:endParaRPr>
                    </a:p>
                  </a:txBody>
                  <a:tcPr marL="91438" marR="91438">
                    <a:lnL w="12700" cmpd="sng">
                      <a:noFill/>
                    </a:lnL>
                    <a:lnR w="12700" cmpd="sng">
                      <a:noFill/>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9CCFF"/>
                    </a:solidFill>
                  </a:tcPr>
                </a:tc>
                <a:tc>
                  <a:txBody>
                    <a:bodyPr/>
                    <a:lstStyle/>
                    <a:p>
                      <a:r>
                        <a:rPr lang="en-GB" sz="1400" b="1" dirty="0" err="1" smtClean="0">
                          <a:solidFill>
                            <a:schemeClr val="tx1"/>
                          </a:solidFill>
                        </a:rPr>
                        <a:t>Proangiogenic</a:t>
                      </a:r>
                      <a:r>
                        <a:rPr lang="en-GB" sz="1400" b="1" dirty="0" smtClean="0">
                          <a:solidFill>
                            <a:schemeClr val="tx1"/>
                          </a:solidFill>
                        </a:rPr>
                        <a:t> subgroup</a:t>
                      </a:r>
                      <a:endParaRPr lang="en-GB" sz="1400" b="1" dirty="0">
                        <a:solidFill>
                          <a:schemeClr val="tx1"/>
                        </a:solidFill>
                      </a:endParaRPr>
                    </a:p>
                  </a:txBody>
                  <a:tcPr marL="91438" marR="91438">
                    <a:lnL w="12700" cmpd="sng">
                      <a:noFill/>
                    </a:lnL>
                    <a:lnR w="12700" cmpd="sng">
                      <a:noFill/>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9CCFF"/>
                    </a:solidFill>
                  </a:tcPr>
                </a:tc>
              </a:tr>
              <a:tr h="370840">
                <a:tc rowSpan="2">
                  <a:txBody>
                    <a:bodyPr/>
                    <a:lstStyle/>
                    <a:p>
                      <a:r>
                        <a:rPr lang="en-GB" sz="1400" b="1" dirty="0" err="1" smtClean="0">
                          <a:solidFill>
                            <a:schemeClr val="bg1"/>
                          </a:solidFill>
                        </a:rPr>
                        <a:t>Univariate</a:t>
                      </a:r>
                      <a:endParaRPr lang="en-GB" sz="1400" b="1" dirty="0">
                        <a:solidFill>
                          <a:schemeClr val="bg1"/>
                        </a:solidFill>
                      </a:endParaRPr>
                    </a:p>
                  </a:txBody>
                  <a:tcPr marL="91438" marR="91438">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GB" sz="1400" b="1" dirty="0" smtClean="0">
                          <a:solidFill>
                            <a:schemeClr val="bg1"/>
                          </a:solidFill>
                        </a:rPr>
                        <a:t>HR 2.00 (1.11-3.61), </a:t>
                      </a:r>
                      <a:r>
                        <a:rPr lang="en-GB" sz="1400" b="1" i="1" dirty="0" smtClean="0">
                          <a:solidFill>
                            <a:schemeClr val="bg1"/>
                          </a:solidFill>
                        </a:rPr>
                        <a:t>P </a:t>
                      </a:r>
                      <a:r>
                        <a:rPr lang="en-GB" sz="1400" b="1" dirty="0" smtClean="0">
                          <a:solidFill>
                            <a:schemeClr val="bg1"/>
                          </a:solidFill>
                        </a:rPr>
                        <a:t>= .022</a:t>
                      </a:r>
                      <a:endParaRPr lang="en-GB" sz="1400" b="1" dirty="0">
                        <a:solidFill>
                          <a:schemeClr val="bg1"/>
                        </a:solidFill>
                      </a:endParaRPr>
                    </a:p>
                  </a:txBody>
                  <a:tcPr marL="91438" marR="91438">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GB" sz="1400" b="1" dirty="0" smtClean="0">
                          <a:solidFill>
                            <a:schemeClr val="bg1"/>
                          </a:solidFill>
                        </a:rPr>
                        <a:t>HR 1.19 (0.80-1.78), </a:t>
                      </a:r>
                      <a:r>
                        <a:rPr lang="en-GB" sz="1400" b="1" i="1" dirty="0" smtClean="0">
                          <a:solidFill>
                            <a:schemeClr val="bg1"/>
                          </a:solidFill>
                        </a:rPr>
                        <a:t>P </a:t>
                      </a:r>
                      <a:r>
                        <a:rPr lang="en-GB" sz="1400" b="1" dirty="0" smtClean="0">
                          <a:solidFill>
                            <a:schemeClr val="bg1"/>
                          </a:solidFill>
                        </a:rPr>
                        <a:t>= .386</a:t>
                      </a:r>
                      <a:endParaRPr lang="en-GB" sz="1400" b="1" dirty="0">
                        <a:solidFill>
                          <a:schemeClr val="bg1"/>
                        </a:solidFill>
                      </a:endParaRPr>
                    </a:p>
                  </a:txBody>
                  <a:tcPr marL="91438" marR="91438">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370840">
                <a:tc vMerge="1">
                  <a:txBody>
                    <a:bodyPr/>
                    <a:lstStyle/>
                    <a:p>
                      <a:endParaRPr lang="en-GB" dirty="0"/>
                    </a:p>
                  </a:txBody>
                  <a:tcPr/>
                </a:tc>
                <a:tc gridSpan="2">
                  <a:txBody>
                    <a:bodyPr/>
                    <a:lstStyle/>
                    <a:p>
                      <a:pPr algn="ctr"/>
                      <a:r>
                        <a:rPr lang="en-GB" sz="1400" b="1" dirty="0" smtClean="0">
                          <a:solidFill>
                            <a:schemeClr val="bg1"/>
                          </a:solidFill>
                        </a:rPr>
                        <a:t>Test for interaction, </a:t>
                      </a:r>
                      <a:r>
                        <a:rPr lang="en-GB" sz="1400" b="1" i="1" dirty="0" smtClean="0">
                          <a:solidFill>
                            <a:schemeClr val="bg1"/>
                          </a:solidFill>
                        </a:rPr>
                        <a:t>P </a:t>
                      </a:r>
                      <a:r>
                        <a:rPr lang="en-GB" sz="1400" b="1" dirty="0" smtClean="0">
                          <a:solidFill>
                            <a:schemeClr val="bg1"/>
                          </a:solidFill>
                        </a:rPr>
                        <a:t>= .075 </a:t>
                      </a:r>
                      <a:endParaRPr lang="en-GB" sz="1400" b="1" dirty="0">
                        <a:solidFill>
                          <a:schemeClr val="bg1"/>
                        </a:solidFill>
                      </a:endParaRPr>
                    </a:p>
                  </a:txBody>
                  <a:tcPr marL="91438" marR="91438">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GB"/>
                    </a:p>
                  </a:txBody>
                  <a:tcPr/>
                </a:tc>
              </a:tr>
              <a:tr h="370840">
                <a:tc rowSpan="2">
                  <a:txBody>
                    <a:bodyPr/>
                    <a:lstStyle/>
                    <a:p>
                      <a:r>
                        <a:rPr lang="en-GB" sz="1400" b="1" dirty="0" smtClean="0">
                          <a:solidFill>
                            <a:schemeClr val="bg1"/>
                          </a:solidFill>
                        </a:rPr>
                        <a:t>Multivariate</a:t>
                      </a:r>
                      <a:endParaRPr lang="en-GB" sz="1400" b="1" dirty="0">
                        <a:solidFill>
                          <a:schemeClr val="bg1"/>
                        </a:solidFill>
                      </a:endParaRPr>
                    </a:p>
                  </a:txBody>
                  <a:tcPr marL="91438" marR="91438">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400" b="1" dirty="0" smtClean="0">
                          <a:solidFill>
                            <a:schemeClr val="bg1"/>
                          </a:solidFill>
                        </a:rPr>
                        <a:t>HR 2.37 (1.27-4.41), </a:t>
                      </a:r>
                      <a:r>
                        <a:rPr lang="en-GB" sz="1400" b="1" i="1" dirty="0" smtClean="0">
                          <a:solidFill>
                            <a:schemeClr val="bg1"/>
                          </a:solidFill>
                        </a:rPr>
                        <a:t>P </a:t>
                      </a:r>
                      <a:r>
                        <a:rPr lang="en-GB" sz="1400" b="1" dirty="0" smtClean="0">
                          <a:solidFill>
                            <a:schemeClr val="bg1"/>
                          </a:solidFill>
                        </a:rPr>
                        <a:t>= .007</a:t>
                      </a:r>
                      <a:endParaRPr lang="en-GB" sz="1400" b="1" dirty="0">
                        <a:solidFill>
                          <a:schemeClr val="bg1"/>
                        </a:solidFill>
                      </a:endParaRPr>
                    </a:p>
                  </a:txBody>
                  <a:tcPr marL="91438" marR="91438">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GB" sz="1400" b="1" dirty="0" smtClean="0">
                          <a:solidFill>
                            <a:schemeClr val="bg1"/>
                          </a:solidFill>
                        </a:rPr>
                        <a:t>HR</a:t>
                      </a:r>
                      <a:r>
                        <a:rPr lang="en-GB" sz="1400" b="1" baseline="0" dirty="0" smtClean="0">
                          <a:solidFill>
                            <a:schemeClr val="bg1"/>
                          </a:solidFill>
                        </a:rPr>
                        <a:t> 1.10 (0.73-1.66), </a:t>
                      </a:r>
                      <a:r>
                        <a:rPr lang="en-GB" sz="1400" b="1" i="1" dirty="0" smtClean="0">
                          <a:solidFill>
                            <a:schemeClr val="bg1"/>
                          </a:solidFill>
                        </a:rPr>
                        <a:t>P </a:t>
                      </a:r>
                      <a:r>
                        <a:rPr lang="en-GB" sz="1400" b="1" baseline="0" dirty="0" smtClean="0">
                          <a:solidFill>
                            <a:schemeClr val="bg1"/>
                          </a:solidFill>
                        </a:rPr>
                        <a:t>= .637</a:t>
                      </a:r>
                      <a:endParaRPr lang="en-GB" sz="1400" b="1" dirty="0">
                        <a:solidFill>
                          <a:schemeClr val="bg1"/>
                        </a:solidFill>
                      </a:endParaRPr>
                    </a:p>
                  </a:txBody>
                  <a:tcPr marL="91438" marR="91438">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vMerge="1">
                  <a:txBody>
                    <a:bodyPr/>
                    <a:lstStyle/>
                    <a:p>
                      <a:endParaRPr lang="en-GB" dirty="0"/>
                    </a:p>
                  </a:txBody>
                  <a:tcPr/>
                </a:tc>
                <a:tc gridSpan="2">
                  <a:txBody>
                    <a:bodyPr/>
                    <a:lstStyle/>
                    <a:p>
                      <a:pPr algn="ctr"/>
                      <a:r>
                        <a:rPr lang="en-GB" sz="1400" b="1" dirty="0" smtClean="0">
                          <a:solidFill>
                            <a:schemeClr val="bg1"/>
                          </a:solidFill>
                        </a:rPr>
                        <a:t>Test for interaction, </a:t>
                      </a:r>
                      <a:r>
                        <a:rPr lang="en-GB" sz="1400" b="1" i="1" dirty="0" smtClean="0">
                          <a:solidFill>
                            <a:schemeClr val="bg1"/>
                          </a:solidFill>
                        </a:rPr>
                        <a:t>P </a:t>
                      </a:r>
                      <a:r>
                        <a:rPr lang="en-GB" sz="1400" b="1" dirty="0" smtClean="0">
                          <a:solidFill>
                            <a:schemeClr val="bg1"/>
                          </a:solidFill>
                        </a:rPr>
                        <a:t>=</a:t>
                      </a:r>
                      <a:r>
                        <a:rPr lang="en-GB" sz="1400" b="1" baseline="0" dirty="0" smtClean="0">
                          <a:solidFill>
                            <a:schemeClr val="bg1"/>
                          </a:solidFill>
                        </a:rPr>
                        <a:t> </a:t>
                      </a:r>
                      <a:r>
                        <a:rPr lang="en-GB" sz="1400" b="1" dirty="0" smtClean="0">
                          <a:solidFill>
                            <a:schemeClr val="bg1"/>
                          </a:solidFill>
                        </a:rPr>
                        <a:t>.020</a:t>
                      </a:r>
                      <a:endParaRPr lang="en-GB" sz="1400" b="1" dirty="0">
                        <a:solidFill>
                          <a:schemeClr val="bg1"/>
                        </a:solidFill>
                      </a:endParaRPr>
                    </a:p>
                  </a:txBody>
                  <a:tcPr marL="91438" marR="91438">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tc>
              </a:tr>
            </a:tbl>
          </a:graphicData>
        </a:graphic>
      </p:graphicFrame>
      <p:sp>
        <p:nvSpPr>
          <p:cNvPr id="9" name="TextBox 8"/>
          <p:cNvSpPr txBox="1">
            <a:spLocks noChangeArrowheads="1"/>
          </p:cNvSpPr>
          <p:nvPr/>
        </p:nvSpPr>
        <p:spPr bwMode="auto">
          <a:xfrm>
            <a:off x="353987" y="6428601"/>
            <a:ext cx="4636910" cy="276999"/>
          </a:xfrm>
          <a:prstGeom prst="rect">
            <a:avLst/>
          </a:prstGeom>
          <a:noFill/>
          <a:ln w="9525">
            <a:noFill/>
            <a:miter lim="800000"/>
            <a:headEnd/>
            <a:tailEnd/>
          </a:ln>
        </p:spPr>
        <p:txBody>
          <a:bodyPr wrap="none">
            <a:spAutoFit/>
          </a:bodyPr>
          <a:lstStyle/>
          <a:p>
            <a:r>
              <a:rPr lang="da-DK" sz="1200" b="1" dirty="0" smtClean="0">
                <a:solidFill>
                  <a:srgbClr val="FFFFFF"/>
                </a:solidFill>
              </a:rPr>
              <a:t>Gourley C, et al. </a:t>
            </a:r>
            <a:r>
              <a:rPr lang="da-DK" sz="1200" b="1" i="1" dirty="0" smtClean="0">
                <a:solidFill>
                  <a:srgbClr val="FFFFFF"/>
                </a:solidFill>
              </a:rPr>
              <a:t>J </a:t>
            </a:r>
            <a:r>
              <a:rPr lang="da-DK" sz="1200" b="1" i="1" dirty="0">
                <a:solidFill>
                  <a:srgbClr val="FFFFFF"/>
                </a:solidFill>
              </a:rPr>
              <a:t>Clin Oncol</a:t>
            </a:r>
            <a:r>
              <a:rPr lang="da-DK" sz="1200" b="1" dirty="0">
                <a:solidFill>
                  <a:srgbClr val="FFFFFF"/>
                </a:solidFill>
              </a:rPr>
              <a:t>. </a:t>
            </a:r>
            <a:r>
              <a:rPr lang="da-DK" sz="1200" b="1" dirty="0" smtClean="0">
                <a:solidFill>
                  <a:srgbClr val="FFFFFF"/>
                </a:solidFill>
              </a:rPr>
              <a:t>2014;32(Suppl</a:t>
            </a:r>
            <a:r>
              <a:rPr lang="da-DK" sz="1200" b="1" dirty="0">
                <a:solidFill>
                  <a:srgbClr val="FFFFFF"/>
                </a:solidFill>
              </a:rPr>
              <a:t>): Abstract </a:t>
            </a:r>
            <a:r>
              <a:rPr lang="da-DK" sz="1200" b="1" dirty="0" smtClean="0">
                <a:solidFill>
                  <a:srgbClr val="FFFFFF"/>
                </a:solidFill>
              </a:rPr>
              <a:t>5502. </a:t>
            </a:r>
            <a:endParaRPr lang="en-US" sz="1200" b="1" dirty="0">
              <a:solidFill>
                <a:srgbClr val="FFFFFF"/>
              </a:solidFill>
            </a:endParaRPr>
          </a:p>
        </p:txBody>
      </p:sp>
    </p:spTree>
    <p:extLst>
      <p:ext uri="{BB962C8B-B14F-4D97-AF65-F5344CB8AC3E}">
        <p14:creationId xmlns:p14="http://schemas.microsoft.com/office/powerpoint/2010/main" val="18758955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 y="238328"/>
            <a:ext cx="9220200" cy="1143000"/>
          </a:xfrm>
        </p:spPr>
        <p:txBody>
          <a:bodyPr/>
          <a:lstStyle/>
          <a:p>
            <a:r>
              <a:rPr lang="en-US" sz="3600" dirty="0" smtClean="0"/>
              <a:t>Establishment of </a:t>
            </a:r>
            <a:r>
              <a:rPr lang="en-US" sz="3600" dirty="0" err="1"/>
              <a:t>D</a:t>
            </a:r>
            <a:r>
              <a:rPr lang="en-US" sz="3600" dirty="0" err="1" smtClean="0"/>
              <a:t>ebulking</a:t>
            </a:r>
            <a:r>
              <a:rPr lang="en-US" sz="3600" dirty="0" smtClean="0"/>
              <a:t> Signature</a:t>
            </a:r>
            <a:endParaRPr lang="en-US" sz="3600" dirty="0"/>
          </a:p>
        </p:txBody>
      </p:sp>
      <p:sp>
        <p:nvSpPr>
          <p:cNvPr id="5" name="Content Placeholder 4"/>
          <p:cNvSpPr>
            <a:spLocks noGrp="1"/>
          </p:cNvSpPr>
          <p:nvPr>
            <p:ph idx="1"/>
          </p:nvPr>
        </p:nvSpPr>
        <p:spPr>
          <a:xfrm>
            <a:off x="685800" y="1905000"/>
            <a:ext cx="7772400" cy="4114800"/>
          </a:xfrm>
        </p:spPr>
        <p:txBody>
          <a:bodyPr/>
          <a:lstStyle/>
          <a:p>
            <a:pPr>
              <a:buClr>
                <a:srgbClr val="F09828"/>
              </a:buClr>
            </a:pPr>
            <a:r>
              <a:rPr lang="en-US" sz="2400" b="1" dirty="0" smtClean="0">
                <a:solidFill>
                  <a:schemeClr val="bg1"/>
                </a:solidFill>
              </a:rPr>
              <a:t>Based upon the biologic basis of disease spread</a:t>
            </a:r>
          </a:p>
          <a:p>
            <a:pPr>
              <a:buClr>
                <a:srgbClr val="F09828"/>
              </a:buClr>
            </a:pPr>
            <a:r>
              <a:rPr lang="en-US" sz="2400" b="1" dirty="0" smtClean="0">
                <a:solidFill>
                  <a:schemeClr val="bg1"/>
                </a:solidFill>
              </a:rPr>
              <a:t>Analyzed 1525 microarrays of primary ovarian cancers</a:t>
            </a:r>
          </a:p>
          <a:p>
            <a:pPr>
              <a:buClr>
                <a:srgbClr val="F09828"/>
              </a:buClr>
            </a:pPr>
            <a:r>
              <a:rPr lang="en-US" sz="2400" b="1" dirty="0" smtClean="0">
                <a:solidFill>
                  <a:schemeClr val="bg1"/>
                </a:solidFill>
              </a:rPr>
              <a:t>22% suboptimal (&gt;1CM)</a:t>
            </a:r>
          </a:p>
          <a:p>
            <a:pPr>
              <a:buClr>
                <a:srgbClr val="F09828"/>
              </a:buClr>
            </a:pPr>
            <a:r>
              <a:rPr lang="en-US" sz="2400" b="1" dirty="0" smtClean="0">
                <a:solidFill>
                  <a:schemeClr val="bg1"/>
                </a:solidFill>
              </a:rPr>
              <a:t>Supervised analysis/signature identification</a:t>
            </a:r>
          </a:p>
          <a:p>
            <a:pPr>
              <a:buClr>
                <a:srgbClr val="F09828"/>
              </a:buClr>
            </a:pPr>
            <a:r>
              <a:rPr lang="en-US" sz="2400" b="1" dirty="0" smtClean="0">
                <a:solidFill>
                  <a:schemeClr val="bg1"/>
                </a:solidFill>
              </a:rPr>
              <a:t>Generate pathway </a:t>
            </a:r>
            <a:endParaRPr lang="en-US" sz="2400" b="1" dirty="0">
              <a:solidFill>
                <a:schemeClr val="bg1"/>
              </a:solidFill>
            </a:endParaRPr>
          </a:p>
        </p:txBody>
      </p:sp>
    </p:spTree>
    <p:extLst>
      <p:ext uri="{BB962C8B-B14F-4D97-AF65-F5344CB8AC3E}">
        <p14:creationId xmlns:p14="http://schemas.microsoft.com/office/powerpoint/2010/main" val="19032582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3" name="Rectangle 3"/>
          <p:cNvSpPr>
            <a:spLocks noGrp="1" noChangeArrowheads="1"/>
          </p:cNvSpPr>
          <p:nvPr>
            <p:ph type="title"/>
          </p:nvPr>
        </p:nvSpPr>
        <p:spPr>
          <a:xfrm>
            <a:off x="457200" y="238539"/>
            <a:ext cx="8229600" cy="1143000"/>
          </a:xfrm>
          <a:ln>
            <a:miter lim="800000"/>
            <a:headEnd/>
            <a:tailEnd/>
          </a:ln>
        </p:spPr>
        <p:txBody>
          <a:bodyPr/>
          <a:lstStyle/>
          <a:p>
            <a:pPr eaLnBrk="1" hangingPunct="1">
              <a:defRPr/>
            </a:pPr>
            <a:r>
              <a:rPr lang="en-US" sz="3600" b="1" dirty="0" smtClean="0">
                <a:cs typeface="+mj-cs"/>
              </a:rPr>
              <a:t>Ovarian Cancers</a:t>
            </a:r>
          </a:p>
        </p:txBody>
      </p:sp>
      <p:sp>
        <p:nvSpPr>
          <p:cNvPr id="245765" name="Content Placeholder 8"/>
          <p:cNvSpPr>
            <a:spLocks noGrp="1"/>
          </p:cNvSpPr>
          <p:nvPr>
            <p:ph sz="half" idx="2"/>
          </p:nvPr>
        </p:nvSpPr>
        <p:spPr>
          <a:xfrm>
            <a:off x="3276600" y="1524000"/>
            <a:ext cx="5791200" cy="5105400"/>
          </a:xfrm>
        </p:spPr>
        <p:txBody>
          <a:bodyPr/>
          <a:lstStyle/>
          <a:p>
            <a:pPr>
              <a:buClr>
                <a:srgbClr val="F09828"/>
              </a:buClr>
              <a:defRPr/>
            </a:pPr>
            <a:r>
              <a:rPr lang="en-US" sz="2200" b="1" dirty="0" smtClean="0">
                <a:solidFill>
                  <a:schemeClr val="bg1"/>
                </a:solidFill>
                <a:latin typeface="Arial" charset="0"/>
              </a:rPr>
              <a:t>Serous</a:t>
            </a:r>
          </a:p>
          <a:p>
            <a:pPr lvl="1">
              <a:buClr>
                <a:srgbClr val="F09828"/>
              </a:buClr>
              <a:defRPr/>
            </a:pPr>
            <a:r>
              <a:rPr lang="en-US" sz="1600" b="1" dirty="0" smtClean="0">
                <a:solidFill>
                  <a:srgbClr val="FFFFFF"/>
                </a:solidFill>
                <a:latin typeface="Arial" charset="0"/>
              </a:rPr>
              <a:t>A </a:t>
            </a:r>
            <a:r>
              <a:rPr lang="en-US" sz="1600" b="1" dirty="0">
                <a:solidFill>
                  <a:srgbClr val="FFFFFF"/>
                </a:solidFill>
                <a:latin typeface="Arial" charset="0"/>
              </a:rPr>
              <a:t>disease of genomic instability </a:t>
            </a:r>
            <a:endParaRPr lang="en-US" sz="1600" b="1" dirty="0" smtClean="0">
              <a:solidFill>
                <a:srgbClr val="FFFFFF"/>
              </a:solidFill>
              <a:latin typeface="Arial" charset="0"/>
            </a:endParaRPr>
          </a:p>
          <a:p>
            <a:pPr lvl="1">
              <a:buClr>
                <a:srgbClr val="F09828"/>
              </a:buClr>
              <a:defRPr/>
            </a:pPr>
            <a:endParaRPr lang="en-US" sz="1600" b="1" dirty="0" smtClean="0">
              <a:solidFill>
                <a:srgbClr val="FFFFFF"/>
              </a:solidFill>
              <a:latin typeface="Arial" charset="0"/>
              <a:cs typeface="+mn-cs"/>
            </a:endParaRPr>
          </a:p>
          <a:p>
            <a:pPr marL="457200" lvl="1" indent="0">
              <a:buClr>
                <a:srgbClr val="F09828"/>
              </a:buClr>
              <a:buNone/>
              <a:defRPr/>
            </a:pPr>
            <a:endParaRPr lang="en-US" sz="2200" b="1" dirty="0" smtClean="0">
              <a:solidFill>
                <a:schemeClr val="bg1"/>
              </a:solidFill>
              <a:latin typeface="Arial" charset="0"/>
              <a:cs typeface="+mn-cs"/>
            </a:endParaRPr>
          </a:p>
          <a:p>
            <a:pPr eaLnBrk="1" hangingPunct="1">
              <a:buClr>
                <a:srgbClr val="F09828"/>
              </a:buClr>
              <a:defRPr/>
            </a:pPr>
            <a:r>
              <a:rPr lang="en-US" sz="2200" b="1" dirty="0" smtClean="0">
                <a:solidFill>
                  <a:schemeClr val="bg1"/>
                </a:solidFill>
                <a:latin typeface="Arial" charset="0"/>
              </a:rPr>
              <a:t>Mucinous</a:t>
            </a:r>
          </a:p>
          <a:p>
            <a:pPr lvl="1">
              <a:buClr>
                <a:srgbClr val="F09828"/>
              </a:buClr>
              <a:defRPr/>
            </a:pPr>
            <a:r>
              <a:rPr lang="en-US" sz="1600" b="1" dirty="0">
                <a:solidFill>
                  <a:srgbClr val="FFFFFF"/>
                </a:solidFill>
                <a:latin typeface="Arial" charset="0"/>
              </a:rPr>
              <a:t>A disease of aberrant </a:t>
            </a:r>
            <a:r>
              <a:rPr lang="en-US" sz="1600" b="1" dirty="0" smtClean="0">
                <a:solidFill>
                  <a:srgbClr val="FFFFFF"/>
                </a:solidFill>
                <a:latin typeface="Arial" charset="0"/>
              </a:rPr>
              <a:t>RAS </a:t>
            </a:r>
            <a:r>
              <a:rPr lang="en-US" sz="1600" b="1" dirty="0">
                <a:solidFill>
                  <a:srgbClr val="FFFFFF"/>
                </a:solidFill>
                <a:latin typeface="Arial" charset="0"/>
              </a:rPr>
              <a:t>pathway </a:t>
            </a:r>
            <a:r>
              <a:rPr lang="en-US" sz="1600" b="1" dirty="0" smtClean="0">
                <a:solidFill>
                  <a:srgbClr val="FFFFFF"/>
                </a:solidFill>
                <a:latin typeface="Arial" charset="0"/>
              </a:rPr>
              <a:t>signaling</a:t>
            </a:r>
          </a:p>
          <a:p>
            <a:pPr marL="457200" lvl="1" indent="0">
              <a:buClr>
                <a:srgbClr val="F09828"/>
              </a:buClr>
              <a:buNone/>
              <a:defRPr/>
            </a:pPr>
            <a:endParaRPr lang="en-US" sz="2200" b="1" dirty="0" smtClean="0">
              <a:solidFill>
                <a:schemeClr val="bg1"/>
              </a:solidFill>
              <a:latin typeface="Arial" charset="0"/>
              <a:cs typeface="+mn-cs"/>
            </a:endParaRPr>
          </a:p>
          <a:p>
            <a:pPr eaLnBrk="1" hangingPunct="1">
              <a:buClr>
                <a:srgbClr val="F09828"/>
              </a:buClr>
              <a:defRPr/>
            </a:pPr>
            <a:r>
              <a:rPr lang="en-US" sz="2200" b="1" dirty="0" err="1" smtClean="0">
                <a:solidFill>
                  <a:schemeClr val="bg1"/>
                </a:solidFill>
                <a:latin typeface="Arial" charset="0"/>
              </a:rPr>
              <a:t>Endometrioid</a:t>
            </a:r>
            <a:endParaRPr lang="en-US" sz="2200" b="1" dirty="0" smtClean="0">
              <a:solidFill>
                <a:schemeClr val="bg1"/>
              </a:solidFill>
              <a:latin typeface="Arial" charset="0"/>
            </a:endParaRPr>
          </a:p>
          <a:p>
            <a:pPr lvl="1">
              <a:buClr>
                <a:srgbClr val="F09828"/>
              </a:buClr>
              <a:defRPr/>
            </a:pPr>
            <a:r>
              <a:rPr lang="en-US" sz="1600" b="1" dirty="0">
                <a:solidFill>
                  <a:srgbClr val="FFFFFF"/>
                </a:solidFill>
                <a:latin typeface="Arial" charset="0"/>
              </a:rPr>
              <a:t>A disease of aberrant PTEN</a:t>
            </a:r>
            <a:r>
              <a:rPr lang="en-US" sz="1600" b="1" dirty="0" smtClean="0">
                <a:solidFill>
                  <a:srgbClr val="FFFFFF"/>
                </a:solidFill>
                <a:latin typeface="Arial" charset="0"/>
              </a:rPr>
              <a:t>, PI-3K</a:t>
            </a:r>
            <a:r>
              <a:rPr lang="en-US" sz="1600" b="1" dirty="0">
                <a:solidFill>
                  <a:srgbClr val="FFFFFF"/>
                </a:solidFill>
                <a:latin typeface="Arial" charset="0"/>
              </a:rPr>
              <a:t>, AKT </a:t>
            </a:r>
            <a:r>
              <a:rPr lang="en-US" sz="1600" b="1" dirty="0" smtClean="0">
                <a:solidFill>
                  <a:srgbClr val="FFFFFF"/>
                </a:solidFill>
                <a:latin typeface="Arial" charset="0"/>
              </a:rPr>
              <a:t>signaling</a:t>
            </a:r>
          </a:p>
          <a:p>
            <a:pPr marL="457200" lvl="1" indent="0">
              <a:buClr>
                <a:srgbClr val="F09828"/>
              </a:buClr>
              <a:buNone/>
              <a:defRPr/>
            </a:pPr>
            <a:endParaRPr lang="en-US" sz="2200" b="1" dirty="0" smtClean="0">
              <a:solidFill>
                <a:schemeClr val="bg1"/>
              </a:solidFill>
              <a:latin typeface="Arial" charset="0"/>
              <a:cs typeface="+mn-cs"/>
            </a:endParaRPr>
          </a:p>
          <a:p>
            <a:pPr marL="457200" lvl="1" indent="0">
              <a:buClr>
                <a:srgbClr val="F09828"/>
              </a:buClr>
              <a:buNone/>
              <a:defRPr/>
            </a:pPr>
            <a:endParaRPr lang="en-US" sz="2200" b="1" dirty="0" smtClean="0">
              <a:solidFill>
                <a:schemeClr val="bg1"/>
              </a:solidFill>
              <a:latin typeface="Arial" charset="0"/>
              <a:cs typeface="+mn-cs"/>
            </a:endParaRPr>
          </a:p>
          <a:p>
            <a:pPr eaLnBrk="1" hangingPunct="1">
              <a:buClr>
                <a:srgbClr val="F09828"/>
              </a:buClr>
              <a:defRPr/>
            </a:pPr>
            <a:r>
              <a:rPr lang="en-US" sz="2200" b="1" dirty="0" smtClean="0">
                <a:solidFill>
                  <a:schemeClr val="bg1"/>
                </a:solidFill>
                <a:latin typeface="Arial" charset="0"/>
              </a:rPr>
              <a:t>Clear cell</a:t>
            </a:r>
          </a:p>
          <a:p>
            <a:pPr lvl="1">
              <a:buClr>
                <a:srgbClr val="F09828"/>
              </a:buClr>
              <a:defRPr/>
            </a:pPr>
            <a:r>
              <a:rPr lang="en-US" sz="1600" b="1" dirty="0">
                <a:solidFill>
                  <a:srgbClr val="FFFFFF"/>
                </a:solidFill>
                <a:latin typeface="Arial" charset="0"/>
              </a:rPr>
              <a:t>A disease of ARID1A</a:t>
            </a:r>
          </a:p>
          <a:p>
            <a:pPr eaLnBrk="1" hangingPunct="1">
              <a:buClr>
                <a:srgbClr val="F09828"/>
              </a:buClr>
              <a:defRPr/>
            </a:pPr>
            <a:endParaRPr lang="en-US" sz="2200" b="1" dirty="0">
              <a:solidFill>
                <a:schemeClr val="bg1"/>
              </a:solidFill>
              <a:latin typeface="Arial" charset="0"/>
            </a:endParaRPr>
          </a:p>
        </p:txBody>
      </p:sp>
      <p:graphicFrame>
        <p:nvGraphicFramePr>
          <p:cNvPr id="13316" name="Object 2"/>
          <p:cNvGraphicFramePr>
            <a:graphicFrameLocks noChangeAspect="1"/>
          </p:cNvGraphicFramePr>
          <p:nvPr>
            <p:extLst>
              <p:ext uri="{D42A27DB-BD31-4B8C-83A1-F6EECF244321}">
                <p14:modId xmlns:p14="http://schemas.microsoft.com/office/powerpoint/2010/main" val="2263310590"/>
              </p:ext>
            </p:extLst>
          </p:nvPr>
        </p:nvGraphicFramePr>
        <p:xfrm>
          <a:off x="381000" y="1219200"/>
          <a:ext cx="2895600" cy="5105400"/>
        </p:xfrm>
        <a:graphic>
          <a:graphicData uri="http://schemas.openxmlformats.org/presentationml/2006/ole">
            <mc:AlternateContent xmlns:mc="http://schemas.openxmlformats.org/markup-compatibility/2006">
              <mc:Choice xmlns:v="urn:schemas-microsoft-com:vml" Requires="v">
                <p:oleObj spid="_x0000_s501838" name="Image" r:id="rId3" imgW="6766574" imgH="8659385" progId="">
                  <p:embed/>
                </p:oleObj>
              </mc:Choice>
              <mc:Fallback>
                <p:oleObj name="Image" r:id="rId3" imgW="6766574" imgH="8659385" progId="">
                  <p:embed/>
                  <p:pic>
                    <p:nvPicPr>
                      <p:cNvPr id="0" name="Picture 26"/>
                      <p:cNvPicPr>
                        <a:picLocks noChangeAspect="1" noChangeArrowheads="1"/>
                      </p:cNvPicPr>
                      <p:nvPr/>
                    </p:nvPicPr>
                    <p:blipFill>
                      <a:blip r:embed="rId4">
                        <a:extLst>
                          <a:ext uri="{28A0092B-C50C-407E-A947-70E740481C1C}">
                            <a14:useLocalDpi xmlns:a14="http://schemas.microsoft.com/office/drawing/2010/main" val="0"/>
                          </a:ext>
                        </a:extLst>
                      </a:blip>
                      <a:srcRect l="5975"/>
                      <a:stretch>
                        <a:fillRect/>
                      </a:stretch>
                    </p:blipFill>
                    <p:spPr bwMode="auto">
                      <a:xfrm>
                        <a:off x="381000" y="1219200"/>
                        <a:ext cx="28956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9027097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igure4.pdf"/>
          <p:cNvPicPr>
            <a:picLocks noGrp="1" noChangeAspect="1"/>
          </p:cNvPicPr>
          <p:nvPr>
            <p:ph idx="1"/>
          </p:nvPr>
        </p:nvPicPr>
        <p:blipFill>
          <a:blip r:embed="rId2"/>
          <a:srcRect t="-13258" b="-13258"/>
          <a:stretch>
            <a:fillRect/>
          </a:stretch>
        </p:blipFill>
        <p:spPr>
          <a:xfrm>
            <a:off x="304800" y="-751115"/>
            <a:ext cx="8382000" cy="8242300"/>
          </a:xfrm>
        </p:spPr>
      </p:pic>
      <p:sp>
        <p:nvSpPr>
          <p:cNvPr id="3" name="Rectangle 2"/>
          <p:cNvSpPr/>
          <p:nvPr/>
        </p:nvSpPr>
        <p:spPr>
          <a:xfrm>
            <a:off x="352696" y="6430779"/>
            <a:ext cx="4572000" cy="276999"/>
          </a:xfrm>
          <a:prstGeom prst="rect">
            <a:avLst/>
          </a:prstGeom>
        </p:spPr>
        <p:txBody>
          <a:bodyPr>
            <a:spAutoFit/>
          </a:bodyPr>
          <a:lstStyle/>
          <a:p>
            <a:r>
              <a:rPr lang="da-DK" sz="1200" b="1" dirty="0">
                <a:solidFill>
                  <a:schemeClr val="bg1"/>
                </a:solidFill>
              </a:rPr>
              <a:t>Riester M, et al. </a:t>
            </a:r>
            <a:r>
              <a:rPr lang="da-DK" sz="1200" b="1" i="1" dirty="0">
                <a:solidFill>
                  <a:schemeClr val="bg1"/>
                </a:solidFill>
              </a:rPr>
              <a:t>J Natl Cancer Inst</a:t>
            </a:r>
            <a:r>
              <a:rPr lang="da-DK" sz="1200" b="1" dirty="0">
                <a:solidFill>
                  <a:schemeClr val="bg1"/>
                </a:solidFill>
              </a:rPr>
              <a:t>. 2014;106(5).</a:t>
            </a:r>
            <a:endParaRPr lang="en-US" sz="1200" b="1" dirty="0">
              <a:solidFill>
                <a:schemeClr val="bg1"/>
              </a:solidFill>
            </a:endParaRPr>
          </a:p>
        </p:txBody>
      </p:sp>
    </p:spTree>
    <p:extLst>
      <p:ext uri="{BB962C8B-B14F-4D97-AF65-F5344CB8AC3E}">
        <p14:creationId xmlns:p14="http://schemas.microsoft.com/office/powerpoint/2010/main" val="1688061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igure5_qrtpcr.png"/>
          <p:cNvPicPr>
            <a:picLocks noGrp="1" noChangeAspect="1"/>
          </p:cNvPicPr>
          <p:nvPr>
            <p:ph idx="1"/>
          </p:nvPr>
        </p:nvPicPr>
        <p:blipFill>
          <a:blip r:embed="rId2"/>
          <a:srcRect t="-48992" b="-48992"/>
          <a:stretch>
            <a:fillRect/>
          </a:stretch>
        </p:blipFill>
        <p:spPr>
          <a:xfrm>
            <a:off x="685800" y="152400"/>
            <a:ext cx="7772400" cy="7391400"/>
          </a:xfrm>
        </p:spPr>
      </p:pic>
      <p:sp>
        <p:nvSpPr>
          <p:cNvPr id="2" name="TextBox 1"/>
          <p:cNvSpPr txBox="1"/>
          <p:nvPr/>
        </p:nvSpPr>
        <p:spPr>
          <a:xfrm>
            <a:off x="0" y="483326"/>
            <a:ext cx="9138205" cy="824841"/>
          </a:xfrm>
          <a:prstGeom prst="rect">
            <a:avLst/>
          </a:prstGeom>
          <a:noFill/>
        </p:spPr>
        <p:txBody>
          <a:bodyPr wrap="square" rtlCol="0">
            <a:spAutoFit/>
          </a:bodyPr>
          <a:lstStyle/>
          <a:p>
            <a:pPr algn="ctr">
              <a:lnSpc>
                <a:spcPct val="85000"/>
              </a:lnSpc>
            </a:pPr>
            <a:r>
              <a:rPr lang="en-US" sz="2800" b="1" dirty="0" err="1" smtClean="0">
                <a:solidFill>
                  <a:srgbClr val="F09828"/>
                </a:solidFill>
              </a:rPr>
              <a:t>qRT</a:t>
            </a:r>
            <a:r>
              <a:rPr lang="en-US" sz="2800" b="1" dirty="0" smtClean="0">
                <a:solidFill>
                  <a:srgbClr val="F09828"/>
                </a:solidFill>
              </a:rPr>
              <a:t>-PCR of 7 </a:t>
            </a:r>
            <a:r>
              <a:rPr lang="en-US" sz="2800" b="1" dirty="0">
                <a:solidFill>
                  <a:srgbClr val="F09828"/>
                </a:solidFill>
              </a:rPr>
              <a:t>P</a:t>
            </a:r>
            <a:r>
              <a:rPr lang="en-US" sz="2800" b="1" dirty="0" smtClean="0">
                <a:solidFill>
                  <a:srgbClr val="F09828"/>
                </a:solidFill>
              </a:rPr>
              <a:t>athway Genes Validates Signature </a:t>
            </a:r>
          </a:p>
          <a:p>
            <a:pPr algn="ctr">
              <a:lnSpc>
                <a:spcPct val="85000"/>
              </a:lnSpc>
            </a:pPr>
            <a:r>
              <a:rPr lang="en-US" sz="2800" b="1" dirty="0">
                <a:solidFill>
                  <a:srgbClr val="F09828"/>
                </a:solidFill>
              </a:rPr>
              <a:t>a</a:t>
            </a:r>
            <a:r>
              <a:rPr lang="en-US" sz="2800" b="1" dirty="0" smtClean="0">
                <a:solidFill>
                  <a:srgbClr val="F09828"/>
                </a:solidFill>
              </a:rPr>
              <a:t>nd Provides an AUC of .8</a:t>
            </a:r>
            <a:endParaRPr lang="en-US" sz="2800" b="1" dirty="0">
              <a:solidFill>
                <a:srgbClr val="F09828"/>
              </a:solidFill>
            </a:endParaRPr>
          </a:p>
        </p:txBody>
      </p:sp>
      <p:sp>
        <p:nvSpPr>
          <p:cNvPr id="3" name="Rectangle 2"/>
          <p:cNvSpPr/>
          <p:nvPr/>
        </p:nvSpPr>
        <p:spPr>
          <a:xfrm>
            <a:off x="352696" y="6426761"/>
            <a:ext cx="4572000" cy="276999"/>
          </a:xfrm>
          <a:prstGeom prst="rect">
            <a:avLst/>
          </a:prstGeom>
        </p:spPr>
        <p:txBody>
          <a:bodyPr>
            <a:spAutoFit/>
          </a:bodyPr>
          <a:lstStyle/>
          <a:p>
            <a:r>
              <a:rPr lang="da-DK" sz="1200" b="1" dirty="0">
                <a:solidFill>
                  <a:schemeClr val="bg1"/>
                </a:solidFill>
              </a:rPr>
              <a:t>Riester M, et al. </a:t>
            </a:r>
            <a:r>
              <a:rPr lang="da-DK" sz="1200" b="1" i="1" dirty="0">
                <a:solidFill>
                  <a:schemeClr val="bg1"/>
                </a:solidFill>
              </a:rPr>
              <a:t>J Natl Cancer Inst</a:t>
            </a:r>
            <a:r>
              <a:rPr lang="da-DK" sz="1200" b="1" dirty="0">
                <a:solidFill>
                  <a:schemeClr val="bg1"/>
                </a:solidFill>
              </a:rPr>
              <a:t>. 2014;106(5).</a:t>
            </a:r>
            <a:endParaRPr lang="en-US" sz="1200" b="1" dirty="0">
              <a:solidFill>
                <a:schemeClr val="bg1"/>
              </a:solidFill>
            </a:endParaRPr>
          </a:p>
        </p:txBody>
      </p:sp>
    </p:spTree>
    <p:extLst>
      <p:ext uri="{BB962C8B-B14F-4D97-AF65-F5344CB8AC3E}">
        <p14:creationId xmlns:p14="http://schemas.microsoft.com/office/powerpoint/2010/main" val="19194807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igure_6.png"/>
          <p:cNvPicPr>
            <a:picLocks noGrp="1" noChangeAspect="1"/>
          </p:cNvPicPr>
          <p:nvPr>
            <p:ph idx="1"/>
          </p:nvPr>
        </p:nvPicPr>
        <p:blipFill>
          <a:blip r:embed="rId2"/>
          <a:srcRect l="-14236" r="-14236"/>
          <a:stretch>
            <a:fillRect/>
          </a:stretch>
        </p:blipFill>
        <p:spPr>
          <a:xfrm>
            <a:off x="765621" y="1345309"/>
            <a:ext cx="7543800" cy="5029200"/>
          </a:xfrm>
        </p:spPr>
      </p:pic>
      <p:sp>
        <p:nvSpPr>
          <p:cNvPr id="3" name="TextBox 2"/>
          <p:cNvSpPr txBox="1"/>
          <p:nvPr/>
        </p:nvSpPr>
        <p:spPr>
          <a:xfrm>
            <a:off x="243814" y="537915"/>
            <a:ext cx="8587414" cy="720197"/>
          </a:xfrm>
          <a:prstGeom prst="rect">
            <a:avLst/>
          </a:prstGeom>
          <a:noFill/>
        </p:spPr>
        <p:txBody>
          <a:bodyPr wrap="none" rtlCol="0">
            <a:spAutoFit/>
          </a:bodyPr>
          <a:lstStyle/>
          <a:p>
            <a:pPr algn="ctr">
              <a:lnSpc>
                <a:spcPct val="85000"/>
              </a:lnSpc>
            </a:pPr>
            <a:r>
              <a:rPr lang="en-US" b="1" dirty="0" smtClean="0">
                <a:solidFill>
                  <a:srgbClr val="F09828"/>
                </a:solidFill>
              </a:rPr>
              <a:t>Expression of Three Proteins Provides 93% Accuracy for </a:t>
            </a:r>
          </a:p>
          <a:p>
            <a:pPr algn="ctr">
              <a:lnSpc>
                <a:spcPct val="85000"/>
              </a:lnSpc>
            </a:pPr>
            <a:r>
              <a:rPr lang="en-US" b="1" dirty="0" smtClean="0">
                <a:solidFill>
                  <a:srgbClr val="F09828"/>
                </a:solidFill>
              </a:rPr>
              <a:t>Determining Sub-optimal </a:t>
            </a:r>
            <a:r>
              <a:rPr lang="en-US" b="1" dirty="0" err="1">
                <a:solidFill>
                  <a:srgbClr val="F09828"/>
                </a:solidFill>
              </a:rPr>
              <a:t>D</a:t>
            </a:r>
            <a:r>
              <a:rPr lang="en-US" b="1" dirty="0" err="1" smtClean="0">
                <a:solidFill>
                  <a:srgbClr val="F09828"/>
                </a:solidFill>
              </a:rPr>
              <a:t>ebulking</a:t>
            </a:r>
            <a:r>
              <a:rPr lang="en-US" b="1" dirty="0" smtClean="0">
                <a:solidFill>
                  <a:srgbClr val="F09828"/>
                </a:solidFill>
              </a:rPr>
              <a:t> Status</a:t>
            </a:r>
            <a:endParaRPr lang="en-US" b="1" dirty="0">
              <a:solidFill>
                <a:srgbClr val="F09828"/>
              </a:solidFill>
            </a:endParaRPr>
          </a:p>
        </p:txBody>
      </p:sp>
      <p:sp>
        <p:nvSpPr>
          <p:cNvPr id="5" name="Rectangle 4"/>
          <p:cNvSpPr/>
          <p:nvPr/>
        </p:nvSpPr>
        <p:spPr>
          <a:xfrm>
            <a:off x="352696" y="6426761"/>
            <a:ext cx="4572000" cy="276999"/>
          </a:xfrm>
          <a:prstGeom prst="rect">
            <a:avLst/>
          </a:prstGeom>
        </p:spPr>
        <p:txBody>
          <a:bodyPr>
            <a:spAutoFit/>
          </a:bodyPr>
          <a:lstStyle/>
          <a:p>
            <a:r>
              <a:rPr lang="da-DK" sz="1200" b="1" dirty="0">
                <a:solidFill>
                  <a:schemeClr val="bg1"/>
                </a:solidFill>
              </a:rPr>
              <a:t>Riester M, et al. </a:t>
            </a:r>
            <a:r>
              <a:rPr lang="da-DK" sz="1200" b="1" i="1" dirty="0">
                <a:solidFill>
                  <a:schemeClr val="bg1"/>
                </a:solidFill>
              </a:rPr>
              <a:t>J Natl Cancer Inst</a:t>
            </a:r>
            <a:r>
              <a:rPr lang="da-DK" sz="1200" b="1" dirty="0">
                <a:solidFill>
                  <a:schemeClr val="bg1"/>
                </a:solidFill>
              </a:rPr>
              <a:t>. 2014;106(5).</a:t>
            </a:r>
            <a:endParaRPr lang="en-US" sz="1200" b="1" dirty="0">
              <a:solidFill>
                <a:schemeClr val="bg1"/>
              </a:solidFill>
            </a:endParaRPr>
          </a:p>
        </p:txBody>
      </p:sp>
    </p:spTree>
    <p:extLst>
      <p:ext uri="{BB962C8B-B14F-4D97-AF65-F5344CB8AC3E}">
        <p14:creationId xmlns:p14="http://schemas.microsoft.com/office/powerpoint/2010/main" val="36028178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Genomic Instability/HRD</a:t>
            </a:r>
            <a:endParaRPr lang="en-US" dirty="0"/>
          </a:p>
        </p:txBody>
      </p:sp>
      <p:sp>
        <p:nvSpPr>
          <p:cNvPr id="3" name="Subtitle 2"/>
          <p:cNvSpPr>
            <a:spLocks noGrp="1"/>
          </p:cNvSpPr>
          <p:nvPr>
            <p:ph type="subTitle" idx="1"/>
          </p:nvPr>
        </p:nvSpPr>
        <p:spPr/>
        <p:txBody>
          <a:bodyPr/>
          <a:lstStyle/>
          <a:p>
            <a:r>
              <a:rPr lang="en-US" b="1" dirty="0" smtClean="0">
                <a:solidFill>
                  <a:schemeClr val="bg1"/>
                </a:solidFill>
              </a:rPr>
              <a:t>Does It Provide Prognostic Versus Predictive Biomarkers?</a:t>
            </a:r>
            <a:endParaRPr lang="en-US" b="1" dirty="0">
              <a:solidFill>
                <a:schemeClr val="bg1"/>
              </a:solidFill>
            </a:endParaRPr>
          </a:p>
        </p:txBody>
      </p:sp>
    </p:spTree>
    <p:extLst>
      <p:ext uri="{BB962C8B-B14F-4D97-AF65-F5344CB8AC3E}">
        <p14:creationId xmlns:p14="http://schemas.microsoft.com/office/powerpoint/2010/main" val="8820044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7512"/>
            <a:ext cx="8229600" cy="1143000"/>
          </a:xfrm>
        </p:spPr>
        <p:txBody>
          <a:bodyPr/>
          <a:lstStyle/>
          <a:p>
            <a:r>
              <a:rPr lang="en-US" sz="3200" b="1" dirty="0" smtClean="0"/>
              <a:t>Background: GOG 218 and GOG 262</a:t>
            </a:r>
            <a:endParaRPr lang="en-US" sz="3200"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16363619"/>
              </p:ext>
            </p:extLst>
          </p:nvPr>
        </p:nvGraphicFramePr>
        <p:xfrm>
          <a:off x="457200" y="1220821"/>
          <a:ext cx="8229600" cy="5179979"/>
        </p:xfrm>
        <a:graphic>
          <a:graphicData uri="http://schemas.openxmlformats.org/drawingml/2006/table">
            <a:tbl>
              <a:tblPr firstRow="1" bandRow="1">
                <a:tableStyleId>{B301B821-A1FF-4177-AEE7-76D212191A09}</a:tableStyleId>
              </a:tblPr>
              <a:tblGrid>
                <a:gridCol w="2057400"/>
                <a:gridCol w="1263316"/>
                <a:gridCol w="2454442"/>
                <a:gridCol w="2454442"/>
              </a:tblGrid>
              <a:tr h="318743">
                <a:tc>
                  <a:txBody>
                    <a:bodyPr/>
                    <a:lstStyle/>
                    <a:p>
                      <a:endParaRPr lang="en-US" sz="1400" b="1" dirty="0">
                        <a:solidFill>
                          <a:schemeClr val="tx1"/>
                        </a:solidFill>
                      </a:endParaRPr>
                    </a:p>
                  </a:txBody>
                  <a:tcPr>
                    <a:lnL w="12700" cmpd="sng">
                      <a:noFill/>
                    </a:lnL>
                    <a:lnR>
                      <a:noFill/>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9CCFF"/>
                    </a:solidFill>
                  </a:tcPr>
                </a:tc>
                <a:tc>
                  <a:txBody>
                    <a:bodyPr/>
                    <a:lstStyle/>
                    <a:p>
                      <a:pPr algn="ctr"/>
                      <a:endParaRPr lang="en-US" sz="1400" b="1" dirty="0">
                        <a:solidFill>
                          <a:schemeClr val="tx1"/>
                        </a:solidFill>
                      </a:endParaRPr>
                    </a:p>
                  </a:txBody>
                  <a:tcPr>
                    <a:lnL>
                      <a:noFill/>
                    </a:lnL>
                    <a:lnR>
                      <a:noFill/>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9CCFF"/>
                    </a:solidFill>
                  </a:tcPr>
                </a:tc>
                <a:tc>
                  <a:txBody>
                    <a:bodyPr/>
                    <a:lstStyle/>
                    <a:p>
                      <a:pPr algn="ctr"/>
                      <a:r>
                        <a:rPr lang="en-US" sz="1400" b="1" dirty="0" smtClean="0">
                          <a:solidFill>
                            <a:schemeClr val="tx1"/>
                          </a:solidFill>
                        </a:rPr>
                        <a:t>GOG 218</a:t>
                      </a:r>
                      <a:endParaRPr lang="en-US" sz="1400" b="1" dirty="0">
                        <a:solidFill>
                          <a:schemeClr val="tx1"/>
                        </a:solidFill>
                      </a:endParaRPr>
                    </a:p>
                  </a:txBody>
                  <a:tcPr>
                    <a:lnL>
                      <a:noFill/>
                    </a:lnL>
                    <a:lnR>
                      <a:noFill/>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9CCFF"/>
                    </a:solidFill>
                  </a:tcPr>
                </a:tc>
                <a:tc>
                  <a:txBody>
                    <a:bodyPr/>
                    <a:lstStyle/>
                    <a:p>
                      <a:pPr algn="ctr"/>
                      <a:r>
                        <a:rPr lang="en-US" sz="1400" b="1" dirty="0" smtClean="0">
                          <a:solidFill>
                            <a:schemeClr val="tx1"/>
                          </a:solidFill>
                        </a:rPr>
                        <a:t>GOG 262</a:t>
                      </a:r>
                      <a:endParaRPr lang="en-US" sz="1400" b="1" dirty="0">
                        <a:solidFill>
                          <a:schemeClr val="tx1"/>
                        </a:solidFill>
                      </a:endParaRPr>
                    </a:p>
                  </a:txBody>
                  <a:tcPr>
                    <a:lnL>
                      <a:noFill/>
                    </a:lnL>
                    <a:lnR w="12700" cmpd="sng">
                      <a:noFill/>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9CCFF"/>
                    </a:solidFill>
                  </a:tcPr>
                </a:tc>
              </a:tr>
              <a:tr h="489056">
                <a:tc>
                  <a:txBody>
                    <a:bodyPr/>
                    <a:lstStyle/>
                    <a:p>
                      <a:r>
                        <a:rPr lang="en-US" sz="1400" b="1" dirty="0" smtClean="0">
                          <a:solidFill>
                            <a:schemeClr val="bg1"/>
                          </a:solidFill>
                        </a:rPr>
                        <a:t>Chemotherapy</a:t>
                      </a:r>
                      <a:r>
                        <a:rPr lang="en-US" sz="1400" b="1" baseline="0" dirty="0" smtClean="0">
                          <a:solidFill>
                            <a:schemeClr val="bg1"/>
                          </a:solidFill>
                        </a:rPr>
                        <a:t> arms</a:t>
                      </a:r>
                      <a:endParaRPr lang="en-US" sz="1400" b="1" dirty="0">
                        <a:solidFill>
                          <a:schemeClr val="bg1"/>
                        </a:solidFill>
                      </a:endParaRPr>
                    </a:p>
                  </a:txBody>
                  <a:tcPr>
                    <a:lnL w="12700" cmpd="sng">
                      <a:noFill/>
                    </a:lnL>
                    <a:lnR>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400" b="1" dirty="0">
                        <a:solidFill>
                          <a:schemeClr val="bg1"/>
                        </a:solidFill>
                      </a:endParaRPr>
                    </a:p>
                  </a:txBody>
                  <a:tcPr>
                    <a:lnL>
                      <a:noFill/>
                    </a:lnL>
                    <a:lnR>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400" b="1" dirty="0" err="1" smtClean="0">
                          <a:solidFill>
                            <a:schemeClr val="bg1"/>
                          </a:solidFill>
                        </a:rPr>
                        <a:t>Carbo</a:t>
                      </a:r>
                      <a:r>
                        <a:rPr lang="en-US" sz="1400" b="1" dirty="0" smtClean="0">
                          <a:solidFill>
                            <a:schemeClr val="bg1"/>
                          </a:solidFill>
                        </a:rPr>
                        <a:t>/</a:t>
                      </a:r>
                      <a:r>
                        <a:rPr lang="en-US" sz="1400" b="1" dirty="0" err="1" smtClean="0">
                          <a:solidFill>
                            <a:schemeClr val="bg1"/>
                          </a:solidFill>
                        </a:rPr>
                        <a:t>Taxol</a:t>
                      </a:r>
                      <a:r>
                        <a:rPr lang="en-US" sz="1400" b="1" baseline="0" dirty="0" smtClean="0">
                          <a:solidFill>
                            <a:schemeClr val="bg1"/>
                          </a:solidFill>
                        </a:rPr>
                        <a:t> +/- Bev, </a:t>
                      </a:r>
                      <a:br>
                        <a:rPr lang="en-US" sz="1400" b="1" baseline="0" dirty="0" smtClean="0">
                          <a:solidFill>
                            <a:schemeClr val="bg1"/>
                          </a:solidFill>
                        </a:rPr>
                      </a:br>
                      <a:r>
                        <a:rPr lang="en-US" sz="1400" b="1" baseline="0" dirty="0" smtClean="0">
                          <a:solidFill>
                            <a:schemeClr val="bg1"/>
                          </a:solidFill>
                        </a:rPr>
                        <a:t>Bev </a:t>
                      </a:r>
                      <a:r>
                        <a:rPr lang="en-US" sz="1400" b="1" baseline="0" dirty="0" err="1" smtClean="0">
                          <a:solidFill>
                            <a:schemeClr val="bg1"/>
                          </a:solidFill>
                        </a:rPr>
                        <a:t>maint</a:t>
                      </a:r>
                      <a:endParaRPr lang="en-US" sz="1400" b="1" dirty="0">
                        <a:solidFill>
                          <a:schemeClr val="bg1"/>
                        </a:solidFill>
                      </a:endParaRPr>
                    </a:p>
                  </a:txBody>
                  <a:tcPr>
                    <a:lnL>
                      <a:noFill/>
                    </a:lnL>
                    <a:lnR>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400" b="1" dirty="0" err="1" smtClean="0">
                          <a:solidFill>
                            <a:schemeClr val="bg1"/>
                          </a:solidFill>
                        </a:rPr>
                        <a:t>Carbo</a:t>
                      </a:r>
                      <a:r>
                        <a:rPr lang="en-US" sz="1400" b="1" dirty="0" smtClean="0">
                          <a:solidFill>
                            <a:schemeClr val="bg1"/>
                          </a:solidFill>
                        </a:rPr>
                        <a:t>/</a:t>
                      </a:r>
                      <a:r>
                        <a:rPr lang="en-US" sz="1400" b="1" dirty="0" err="1" smtClean="0">
                          <a:solidFill>
                            <a:schemeClr val="bg1"/>
                          </a:solidFill>
                        </a:rPr>
                        <a:t>Taxol</a:t>
                      </a:r>
                      <a:r>
                        <a:rPr lang="en-US" sz="1400" b="1" baseline="0" dirty="0" smtClean="0">
                          <a:solidFill>
                            <a:schemeClr val="bg1"/>
                          </a:solidFill>
                        </a:rPr>
                        <a:t> q 3wk vs. Dose-dense, + Bev</a:t>
                      </a:r>
                      <a:endParaRPr lang="en-US" sz="1400" b="1" dirty="0">
                        <a:solidFill>
                          <a:schemeClr val="bg1"/>
                        </a:solidFill>
                      </a:endParaRPr>
                    </a:p>
                  </a:txBody>
                  <a:tcPr>
                    <a:lnL>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318743">
                <a:tc>
                  <a:txBody>
                    <a:bodyPr/>
                    <a:lstStyle/>
                    <a:p>
                      <a:r>
                        <a:rPr lang="en-US" sz="1400" b="1" dirty="0" smtClean="0">
                          <a:solidFill>
                            <a:schemeClr val="bg1"/>
                          </a:solidFill>
                        </a:rPr>
                        <a:t>Age</a:t>
                      </a:r>
                      <a:endParaRPr lang="en-US" sz="1400" b="1" dirty="0">
                        <a:solidFill>
                          <a:schemeClr val="bg1"/>
                        </a:solidFill>
                      </a:endParaRP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&lt;40</a:t>
                      </a:r>
                      <a:endParaRPr lang="en-US"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22 (2.8%)</a:t>
                      </a:r>
                      <a:endParaRPr lang="en-US"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19 (2.7%)</a:t>
                      </a:r>
                      <a:endParaRPr lang="en-US" sz="1400" b="1" dirty="0">
                        <a:solidFill>
                          <a:schemeClr val="bg1"/>
                        </a:solidFill>
                      </a:endParaRPr>
                    </a:p>
                  </a:txBody>
                  <a:tcPr>
                    <a:lnL>
                      <a:noFill/>
                    </a:lnL>
                    <a:lnR w="12700" cmpd="sng">
                      <a:noFill/>
                    </a:lnR>
                    <a:lnT w="12700" cmpd="sng">
                      <a:noFill/>
                    </a:lnT>
                    <a:lnB w="12700" cmpd="sng">
                      <a:noFill/>
                    </a:lnB>
                    <a:lnTlToBr w="12700" cmpd="sng">
                      <a:noFill/>
                      <a:prstDash val="solid"/>
                    </a:lnTlToBr>
                    <a:lnBlToTr w="12700" cmpd="sng">
                      <a:noFill/>
                      <a:prstDash val="solid"/>
                    </a:lnBlToTr>
                    <a:noFill/>
                  </a:tcPr>
                </a:tc>
              </a:tr>
              <a:tr h="318743">
                <a:tc>
                  <a:txBody>
                    <a:bodyPr/>
                    <a:lstStyle/>
                    <a:p>
                      <a:endParaRPr lang="en-US" sz="1400" b="1">
                        <a:solidFill>
                          <a:schemeClr val="bg1"/>
                        </a:solidFill>
                      </a:endParaRP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40-</a:t>
                      </a:r>
                      <a:r>
                        <a:rPr lang="en-US" sz="1400" b="1" baseline="0" dirty="0" smtClean="0">
                          <a:solidFill>
                            <a:schemeClr val="bg1"/>
                          </a:solidFill>
                        </a:rPr>
                        <a:t>49</a:t>
                      </a:r>
                      <a:endParaRPr lang="en-US"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108 (13.9%)</a:t>
                      </a:r>
                      <a:endParaRPr lang="en-US"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86 (12.4%)</a:t>
                      </a:r>
                      <a:endParaRPr lang="en-US" sz="1400" b="1" dirty="0">
                        <a:solidFill>
                          <a:schemeClr val="bg1"/>
                        </a:solidFill>
                      </a:endParaRPr>
                    </a:p>
                  </a:txBody>
                  <a:tcPr>
                    <a:lnL>
                      <a:noFill/>
                    </a:lnL>
                    <a:lnR w="12700" cmpd="sng">
                      <a:noFill/>
                    </a:lnR>
                    <a:lnT w="12700" cmpd="sng">
                      <a:noFill/>
                    </a:lnT>
                    <a:lnB w="12700" cmpd="sng">
                      <a:noFill/>
                    </a:lnB>
                    <a:lnTlToBr w="12700" cmpd="sng">
                      <a:noFill/>
                      <a:prstDash val="solid"/>
                    </a:lnTlToBr>
                    <a:lnBlToTr w="12700" cmpd="sng">
                      <a:noFill/>
                      <a:prstDash val="solid"/>
                    </a:lnBlToTr>
                    <a:noFill/>
                  </a:tcPr>
                </a:tc>
              </a:tr>
              <a:tr h="318743">
                <a:tc>
                  <a:txBody>
                    <a:bodyPr/>
                    <a:lstStyle/>
                    <a:p>
                      <a:endParaRPr lang="en-US" sz="1400" b="1" dirty="0">
                        <a:solidFill>
                          <a:schemeClr val="bg1"/>
                        </a:solidFill>
                      </a:endParaRP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50-59</a:t>
                      </a:r>
                      <a:endParaRPr lang="en-US"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242 (31.1%)</a:t>
                      </a:r>
                      <a:endParaRPr lang="en-US"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210 (30.3%)</a:t>
                      </a:r>
                      <a:endParaRPr lang="en-US" sz="1400" b="1" dirty="0">
                        <a:solidFill>
                          <a:schemeClr val="bg1"/>
                        </a:solidFill>
                      </a:endParaRPr>
                    </a:p>
                  </a:txBody>
                  <a:tcPr>
                    <a:lnL>
                      <a:noFill/>
                    </a:lnL>
                    <a:lnR w="12700" cmpd="sng">
                      <a:noFill/>
                    </a:lnR>
                    <a:lnT w="12700" cmpd="sng">
                      <a:noFill/>
                    </a:lnT>
                    <a:lnB w="12700" cmpd="sng">
                      <a:noFill/>
                    </a:lnB>
                    <a:lnTlToBr w="12700" cmpd="sng">
                      <a:noFill/>
                      <a:prstDash val="solid"/>
                    </a:lnTlToBr>
                    <a:lnBlToTr w="12700" cmpd="sng">
                      <a:noFill/>
                      <a:prstDash val="solid"/>
                    </a:lnBlToTr>
                    <a:noFill/>
                  </a:tcPr>
                </a:tc>
              </a:tr>
              <a:tr h="318743">
                <a:tc>
                  <a:txBody>
                    <a:bodyPr/>
                    <a:lstStyle/>
                    <a:p>
                      <a:endParaRPr lang="en-US" sz="1400" b="1" dirty="0">
                        <a:solidFill>
                          <a:schemeClr val="bg1"/>
                        </a:solidFill>
                      </a:endParaRP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60-69</a:t>
                      </a:r>
                      <a:endParaRPr lang="en-US"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262 (33.7%)</a:t>
                      </a:r>
                      <a:endParaRPr lang="en-US"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233 (33.7%)</a:t>
                      </a:r>
                      <a:endParaRPr lang="en-US" sz="1400" b="1" dirty="0">
                        <a:solidFill>
                          <a:schemeClr val="bg1"/>
                        </a:solidFill>
                      </a:endParaRPr>
                    </a:p>
                  </a:txBody>
                  <a:tcPr>
                    <a:lnL>
                      <a:noFill/>
                    </a:lnL>
                    <a:lnR w="12700" cmpd="sng">
                      <a:noFill/>
                    </a:lnR>
                    <a:lnT w="12700" cmpd="sng">
                      <a:noFill/>
                    </a:lnT>
                    <a:lnB w="12700" cmpd="sng">
                      <a:noFill/>
                    </a:lnB>
                    <a:lnTlToBr w="12700" cmpd="sng">
                      <a:noFill/>
                      <a:prstDash val="solid"/>
                    </a:lnTlToBr>
                    <a:lnBlToTr w="12700" cmpd="sng">
                      <a:noFill/>
                      <a:prstDash val="solid"/>
                    </a:lnBlToTr>
                    <a:noFill/>
                  </a:tcPr>
                </a:tc>
              </a:tr>
              <a:tr h="318743">
                <a:tc>
                  <a:txBody>
                    <a:bodyPr/>
                    <a:lstStyle/>
                    <a:p>
                      <a:endParaRPr lang="en-US" sz="1400" b="1" dirty="0">
                        <a:solidFill>
                          <a:schemeClr val="bg1"/>
                        </a:solidFill>
                      </a:endParaRP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70-79</a:t>
                      </a:r>
                      <a:endParaRPr lang="en-US"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136 (17.5%)</a:t>
                      </a:r>
                      <a:endParaRPr lang="en-US"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120 (17.3%)</a:t>
                      </a:r>
                      <a:endParaRPr lang="en-US" sz="1400" b="1" dirty="0">
                        <a:solidFill>
                          <a:schemeClr val="bg1"/>
                        </a:solidFill>
                      </a:endParaRPr>
                    </a:p>
                  </a:txBody>
                  <a:tcPr>
                    <a:lnL>
                      <a:noFill/>
                    </a:lnL>
                    <a:lnR w="12700" cmpd="sng">
                      <a:noFill/>
                    </a:lnR>
                    <a:lnT w="12700" cmpd="sng">
                      <a:noFill/>
                    </a:lnT>
                    <a:lnB w="12700" cmpd="sng">
                      <a:noFill/>
                    </a:lnB>
                    <a:lnTlToBr w="12700" cmpd="sng">
                      <a:noFill/>
                      <a:prstDash val="solid"/>
                    </a:lnTlToBr>
                    <a:lnBlToTr w="12700" cmpd="sng">
                      <a:noFill/>
                      <a:prstDash val="solid"/>
                    </a:lnBlToTr>
                    <a:noFill/>
                  </a:tcPr>
                </a:tc>
              </a:tr>
              <a:tr h="318743">
                <a:tc>
                  <a:txBody>
                    <a:bodyPr/>
                    <a:lstStyle/>
                    <a:p>
                      <a:endParaRPr lang="en-US" sz="1400" b="1" dirty="0">
                        <a:solidFill>
                          <a:schemeClr val="bg1"/>
                        </a:solidFill>
                      </a:endParaRP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&gt;80</a:t>
                      </a:r>
                      <a:endParaRPr lang="en-US"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8 (1.0%)</a:t>
                      </a:r>
                      <a:endParaRPr lang="en-US"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24 (3.5%)</a:t>
                      </a:r>
                    </a:p>
                  </a:txBody>
                  <a:tcPr>
                    <a:lnL>
                      <a:noFill/>
                    </a:lnL>
                    <a:lnR w="12700" cmpd="sng">
                      <a:noFill/>
                    </a:lnR>
                    <a:lnT w="12700" cmpd="sng">
                      <a:noFill/>
                    </a:lnT>
                    <a:lnB w="12700" cmpd="sng">
                      <a:noFill/>
                    </a:lnB>
                    <a:lnTlToBr w="12700" cmpd="sng">
                      <a:noFill/>
                      <a:prstDash val="solid"/>
                    </a:lnTlToBr>
                    <a:lnBlToTr w="12700" cmpd="sng">
                      <a:noFill/>
                      <a:prstDash val="solid"/>
                    </a:lnBlToTr>
                    <a:noFill/>
                  </a:tcPr>
                </a:tc>
              </a:tr>
              <a:tr h="318743">
                <a:tc>
                  <a:txBody>
                    <a:bodyPr/>
                    <a:lstStyle/>
                    <a:p>
                      <a:r>
                        <a:rPr lang="en-US" sz="1400" b="1" dirty="0" smtClean="0">
                          <a:solidFill>
                            <a:schemeClr val="bg1"/>
                          </a:solidFill>
                        </a:rPr>
                        <a:t>Race</a:t>
                      </a:r>
                      <a:endParaRPr lang="en-US" sz="1400" b="1" dirty="0">
                        <a:solidFill>
                          <a:schemeClr val="bg1"/>
                        </a:solidFill>
                      </a:endParaRP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White</a:t>
                      </a:r>
                      <a:endParaRPr lang="en-US"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688 (88.4%)</a:t>
                      </a:r>
                      <a:endParaRPr lang="en-US"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592 (85.5%)</a:t>
                      </a:r>
                    </a:p>
                  </a:txBody>
                  <a:tcPr>
                    <a:lnL>
                      <a:noFill/>
                    </a:lnL>
                    <a:lnR w="12700" cmpd="sng">
                      <a:noFill/>
                    </a:lnR>
                    <a:lnT w="12700" cmpd="sng">
                      <a:noFill/>
                    </a:lnT>
                    <a:lnB w="12700" cmpd="sng">
                      <a:noFill/>
                    </a:lnB>
                    <a:lnTlToBr w="12700" cmpd="sng">
                      <a:noFill/>
                      <a:prstDash val="solid"/>
                    </a:lnTlToBr>
                    <a:lnBlToTr w="12700" cmpd="sng">
                      <a:noFill/>
                      <a:prstDash val="solid"/>
                    </a:lnBlToTr>
                    <a:noFill/>
                  </a:tcPr>
                </a:tc>
              </a:tr>
              <a:tr h="318743">
                <a:tc>
                  <a:txBody>
                    <a:bodyPr/>
                    <a:lstStyle/>
                    <a:p>
                      <a:endParaRPr lang="en-US" sz="1400" b="1" dirty="0">
                        <a:solidFill>
                          <a:schemeClr val="bg1"/>
                        </a:solidFill>
                      </a:endParaRP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Black</a:t>
                      </a:r>
                      <a:endParaRPr lang="en-US"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28 (3.6%)</a:t>
                      </a:r>
                      <a:endParaRPr lang="en-US"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38 (5.5%)</a:t>
                      </a:r>
                    </a:p>
                  </a:txBody>
                  <a:tcPr>
                    <a:lnL>
                      <a:noFill/>
                    </a:lnL>
                    <a:lnR w="12700" cmpd="sng">
                      <a:noFill/>
                    </a:lnR>
                    <a:lnT w="12700" cmpd="sng">
                      <a:noFill/>
                    </a:lnT>
                    <a:lnB w="12700" cmpd="sng">
                      <a:noFill/>
                    </a:lnB>
                    <a:lnTlToBr w="12700" cmpd="sng">
                      <a:noFill/>
                      <a:prstDash val="solid"/>
                    </a:lnTlToBr>
                    <a:lnBlToTr w="12700" cmpd="sng">
                      <a:noFill/>
                      <a:prstDash val="solid"/>
                    </a:lnBlToTr>
                    <a:noFill/>
                  </a:tcPr>
                </a:tc>
              </a:tr>
              <a:tr h="318743">
                <a:tc>
                  <a:txBody>
                    <a:bodyPr/>
                    <a:lstStyle/>
                    <a:p>
                      <a:endParaRPr lang="en-US" sz="1400" b="1" dirty="0">
                        <a:solidFill>
                          <a:schemeClr val="bg1"/>
                        </a:solidFill>
                      </a:endParaRP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Hispanic</a:t>
                      </a:r>
                      <a:endParaRPr lang="en-US"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32 (4.1%)</a:t>
                      </a:r>
                      <a:endParaRPr lang="en-US"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27 (3.9%)</a:t>
                      </a:r>
                    </a:p>
                  </a:txBody>
                  <a:tcPr>
                    <a:lnL>
                      <a:noFill/>
                    </a:lnL>
                    <a:lnR w="12700" cmpd="sng">
                      <a:noFill/>
                    </a:lnR>
                    <a:lnT w="12700" cmpd="sng">
                      <a:noFill/>
                    </a:lnT>
                    <a:lnB w="12700" cmpd="sng">
                      <a:noFill/>
                    </a:lnB>
                    <a:lnTlToBr w="12700" cmpd="sng">
                      <a:noFill/>
                      <a:prstDash val="solid"/>
                    </a:lnTlToBr>
                    <a:lnBlToTr w="12700" cmpd="sng">
                      <a:noFill/>
                      <a:prstDash val="solid"/>
                    </a:lnBlToTr>
                    <a:noFill/>
                  </a:tcPr>
                </a:tc>
              </a:tr>
              <a:tr h="318743">
                <a:tc>
                  <a:txBody>
                    <a:bodyPr/>
                    <a:lstStyle/>
                    <a:p>
                      <a:r>
                        <a:rPr lang="en-US" sz="1400" b="1" dirty="0" smtClean="0">
                          <a:solidFill>
                            <a:schemeClr val="bg1"/>
                          </a:solidFill>
                        </a:rPr>
                        <a:t>Stage/</a:t>
                      </a:r>
                      <a:r>
                        <a:rPr lang="en-US" sz="1400" b="1" dirty="0" err="1" smtClean="0">
                          <a:solidFill>
                            <a:schemeClr val="bg1"/>
                          </a:solidFill>
                        </a:rPr>
                        <a:t>debulking</a:t>
                      </a:r>
                      <a:endParaRPr lang="en-US" sz="1400" b="1" dirty="0">
                        <a:solidFill>
                          <a:schemeClr val="bg1"/>
                        </a:solidFill>
                      </a:endParaRP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Stage IV</a:t>
                      </a:r>
                      <a:endParaRPr lang="en-US"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184 (23.7%)</a:t>
                      </a:r>
                      <a:endParaRPr lang="en-US"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217 (31.4%)</a:t>
                      </a:r>
                    </a:p>
                  </a:txBody>
                  <a:tcPr>
                    <a:lnL>
                      <a:noFill/>
                    </a:lnL>
                    <a:lnR w="12700" cmpd="sng">
                      <a:noFill/>
                    </a:lnR>
                    <a:lnT w="12700" cmpd="sng">
                      <a:noFill/>
                    </a:lnT>
                    <a:lnB w="12700" cmpd="sng">
                      <a:noFill/>
                    </a:lnB>
                    <a:lnTlToBr w="12700" cmpd="sng">
                      <a:noFill/>
                      <a:prstDash val="solid"/>
                    </a:lnTlToBr>
                    <a:lnBlToTr w="12700" cmpd="sng">
                      <a:noFill/>
                      <a:prstDash val="solid"/>
                    </a:lnBlToTr>
                    <a:noFill/>
                  </a:tcPr>
                </a:tc>
              </a:tr>
              <a:tr h="318743">
                <a:tc>
                  <a:txBody>
                    <a:bodyPr/>
                    <a:lstStyle/>
                    <a:p>
                      <a:endParaRPr lang="en-US" sz="1400" b="1" dirty="0">
                        <a:solidFill>
                          <a:schemeClr val="bg1"/>
                        </a:solidFill>
                      </a:endParaRP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Optimal</a:t>
                      </a:r>
                      <a:endParaRPr lang="en-US"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333 (42.8%)</a:t>
                      </a:r>
                      <a:endParaRPr lang="en-US"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0 (not</a:t>
                      </a:r>
                      <a:r>
                        <a:rPr lang="en-US" sz="1400" b="1" baseline="0" dirty="0" smtClean="0">
                          <a:solidFill>
                            <a:schemeClr val="bg1"/>
                          </a:solidFill>
                        </a:rPr>
                        <a:t> allowed)</a:t>
                      </a:r>
                      <a:endParaRPr lang="en-US" sz="1400" b="1" dirty="0" smtClean="0">
                        <a:solidFill>
                          <a:schemeClr val="bg1"/>
                        </a:solidFill>
                      </a:endParaRPr>
                    </a:p>
                  </a:txBody>
                  <a:tcPr>
                    <a:lnL>
                      <a:noFill/>
                    </a:lnL>
                    <a:lnR w="12700" cmpd="sng">
                      <a:noFill/>
                    </a:lnR>
                    <a:lnT w="12700" cmpd="sng">
                      <a:noFill/>
                    </a:lnT>
                    <a:lnB w="12700" cmpd="sng">
                      <a:noFill/>
                    </a:lnB>
                    <a:lnTlToBr w="12700" cmpd="sng">
                      <a:noFill/>
                      <a:prstDash val="solid"/>
                    </a:lnTlToBr>
                    <a:lnBlToTr w="12700" cmpd="sng">
                      <a:noFill/>
                      <a:prstDash val="solid"/>
                    </a:lnBlToTr>
                    <a:noFill/>
                  </a:tcPr>
                </a:tc>
              </a:tr>
              <a:tr h="318743">
                <a:tc>
                  <a:txBody>
                    <a:bodyPr/>
                    <a:lstStyle/>
                    <a:p>
                      <a:r>
                        <a:rPr lang="en-US" sz="1400" b="1" dirty="0" smtClean="0">
                          <a:solidFill>
                            <a:schemeClr val="bg1"/>
                          </a:solidFill>
                        </a:rPr>
                        <a:t>Neoadjuvant</a:t>
                      </a:r>
                      <a:endParaRPr lang="en-US" sz="1400" b="1" dirty="0">
                        <a:solidFill>
                          <a:schemeClr val="bg1"/>
                        </a:solidFill>
                      </a:endParaRP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0 (not allowed)</a:t>
                      </a:r>
                      <a:endParaRPr lang="en-US" sz="1400" b="1" dirty="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88 (12.7%)</a:t>
                      </a:r>
                    </a:p>
                  </a:txBody>
                  <a:tcPr>
                    <a:lnL>
                      <a:noFill/>
                    </a:lnL>
                    <a:lnR w="12700" cmpd="sng">
                      <a:noFill/>
                    </a:lnR>
                    <a:lnT w="12700" cmpd="sng">
                      <a:noFill/>
                    </a:lnT>
                    <a:lnB w="12700" cmpd="sng">
                      <a:noFill/>
                    </a:lnB>
                    <a:lnTlToBr w="12700" cmpd="sng">
                      <a:noFill/>
                      <a:prstDash val="solid"/>
                    </a:lnTlToBr>
                    <a:lnBlToTr w="12700" cmpd="sng">
                      <a:noFill/>
                      <a:prstDash val="solid"/>
                    </a:lnBlToTr>
                    <a:noFill/>
                  </a:tcPr>
                </a:tc>
              </a:tr>
              <a:tr h="489056">
                <a:tc>
                  <a:txBody>
                    <a:bodyPr/>
                    <a:lstStyle/>
                    <a:p>
                      <a:r>
                        <a:rPr lang="en-US" sz="1400" b="1" dirty="0" smtClean="0">
                          <a:solidFill>
                            <a:schemeClr val="bg1"/>
                          </a:solidFill>
                        </a:rPr>
                        <a:t>High</a:t>
                      </a:r>
                      <a:r>
                        <a:rPr lang="en-US" sz="1400" b="1" baseline="0" dirty="0" smtClean="0">
                          <a:solidFill>
                            <a:schemeClr val="bg1"/>
                          </a:solidFill>
                        </a:rPr>
                        <a:t> grade serous histology</a:t>
                      </a:r>
                      <a:endParaRPr lang="en-US" sz="1400" b="1" dirty="0">
                        <a:solidFill>
                          <a:schemeClr val="bg1"/>
                        </a:solidFill>
                      </a:endParaRPr>
                    </a:p>
                  </a:txBody>
                  <a:tcPr>
                    <a:lnL w="12700" cmpd="sng">
                      <a:noFill/>
                    </a:lnL>
                    <a:lnR>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dirty="0">
                        <a:solidFill>
                          <a:schemeClr val="bg1"/>
                        </a:solidFill>
                      </a:endParaRPr>
                    </a:p>
                  </a:txBody>
                  <a:tcPr>
                    <a:lnL>
                      <a:noFill/>
                    </a:lnL>
                    <a:lnR>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632 (81.2%)</a:t>
                      </a:r>
                      <a:endParaRPr lang="en-US" sz="1400" b="1" dirty="0">
                        <a:solidFill>
                          <a:schemeClr val="bg1"/>
                        </a:solidFill>
                      </a:endParaRPr>
                    </a:p>
                  </a:txBody>
                  <a:tcPr>
                    <a:lnL>
                      <a:noFill/>
                    </a:lnL>
                    <a:lnR>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smtClean="0">
                          <a:solidFill>
                            <a:schemeClr val="bg1"/>
                          </a:solidFill>
                        </a:rPr>
                        <a:t>556 (80.3%)</a:t>
                      </a:r>
                    </a:p>
                  </a:txBody>
                  <a:tcPr>
                    <a:lnL>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 name="Oval 4"/>
          <p:cNvSpPr/>
          <p:nvPr/>
        </p:nvSpPr>
        <p:spPr>
          <a:xfrm>
            <a:off x="304800" y="4840155"/>
            <a:ext cx="1981200" cy="533400"/>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09828"/>
              </a:solidFill>
            </a:endParaRPr>
          </a:p>
        </p:txBody>
      </p:sp>
      <p:sp>
        <p:nvSpPr>
          <p:cNvPr id="6" name="Oval 5"/>
          <p:cNvSpPr/>
          <p:nvPr/>
        </p:nvSpPr>
        <p:spPr>
          <a:xfrm>
            <a:off x="304800" y="5431112"/>
            <a:ext cx="1981200" cy="533400"/>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09828"/>
              </a:solidFill>
            </a:endParaRPr>
          </a:p>
        </p:txBody>
      </p:sp>
      <p:sp>
        <p:nvSpPr>
          <p:cNvPr id="7" name="TextBox 6"/>
          <p:cNvSpPr txBox="1"/>
          <p:nvPr/>
        </p:nvSpPr>
        <p:spPr>
          <a:xfrm>
            <a:off x="381000" y="6400800"/>
            <a:ext cx="8382000" cy="646331"/>
          </a:xfrm>
          <a:prstGeom prst="rect">
            <a:avLst/>
          </a:prstGeom>
          <a:noFill/>
        </p:spPr>
        <p:txBody>
          <a:bodyPr wrap="square" rtlCol="0">
            <a:spAutoFit/>
          </a:bodyPr>
          <a:lstStyle/>
          <a:p>
            <a:r>
              <a:rPr lang="en-US" sz="1200" b="1" dirty="0" err="1">
                <a:solidFill>
                  <a:schemeClr val="bg1"/>
                </a:solidFill>
              </a:rPr>
              <a:t>Norquist</a:t>
            </a:r>
            <a:r>
              <a:rPr lang="en-US" sz="1200" b="1" dirty="0">
                <a:solidFill>
                  <a:schemeClr val="bg1"/>
                </a:solidFill>
              </a:rPr>
              <a:t> BS, et al. Presented at:  Society of Gynecologic Oncology 45th Annual Meeting on Women’s Cancer; March 22-25, 2014; Tampa, Florida. Abstract 10.</a:t>
            </a:r>
          </a:p>
          <a:p>
            <a:endParaRPr lang="en-US" sz="1200" b="1" dirty="0">
              <a:solidFill>
                <a:schemeClr val="bg1"/>
              </a:solidFill>
            </a:endParaRPr>
          </a:p>
        </p:txBody>
      </p:sp>
    </p:spTree>
    <p:extLst>
      <p:ext uri="{BB962C8B-B14F-4D97-AF65-F5344CB8AC3E}">
        <p14:creationId xmlns:p14="http://schemas.microsoft.com/office/powerpoint/2010/main" val="108345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42088"/>
            <a:ext cx="9144000" cy="1143000"/>
          </a:xfrm>
        </p:spPr>
        <p:txBody>
          <a:bodyPr>
            <a:normAutofit/>
          </a:bodyPr>
          <a:lstStyle/>
          <a:p>
            <a:pPr>
              <a:lnSpc>
                <a:spcPct val="85000"/>
              </a:lnSpc>
            </a:pPr>
            <a:r>
              <a:rPr lang="en-US" sz="3100" b="1" dirty="0" smtClean="0"/>
              <a:t>Summary of Mutation-Carriers: </a:t>
            </a:r>
            <a:br>
              <a:rPr lang="en-US" sz="3100" b="1" dirty="0" smtClean="0"/>
            </a:br>
            <a:r>
              <a:rPr lang="en-US" sz="3100" b="1" dirty="0" smtClean="0"/>
              <a:t>GOG 218 and GOG 262</a:t>
            </a:r>
            <a:endParaRPr lang="en-US" sz="3100" b="1" dirty="0"/>
          </a:p>
        </p:txBody>
      </p:sp>
      <p:sp>
        <p:nvSpPr>
          <p:cNvPr id="3" name="Content Placeholder 2"/>
          <p:cNvSpPr>
            <a:spLocks noGrp="1"/>
          </p:cNvSpPr>
          <p:nvPr>
            <p:ph idx="1"/>
          </p:nvPr>
        </p:nvSpPr>
        <p:spPr>
          <a:xfrm>
            <a:off x="304801" y="1828801"/>
            <a:ext cx="3429000" cy="1219200"/>
          </a:xfrm>
        </p:spPr>
        <p:txBody>
          <a:bodyPr>
            <a:normAutofit/>
          </a:bodyPr>
          <a:lstStyle/>
          <a:p>
            <a:pPr marL="0" indent="0">
              <a:spcAft>
                <a:spcPts val="0"/>
              </a:spcAft>
              <a:buNone/>
            </a:pPr>
            <a:r>
              <a:rPr lang="en-US" sz="2400" b="1" dirty="0" smtClean="0"/>
              <a:t>258/1346 (19.2%) with loss of function mutations</a:t>
            </a:r>
          </a:p>
          <a:p>
            <a:pPr marL="0" indent="0">
              <a:spcAft>
                <a:spcPts val="0"/>
              </a:spcAft>
              <a:buNone/>
            </a:pPr>
            <a:endParaRPr lang="en-US" sz="2400" b="1" dirty="0" smtClean="0"/>
          </a:p>
          <a:p>
            <a:pPr marL="0" indent="0">
              <a:spcAft>
                <a:spcPts val="0"/>
              </a:spcAft>
              <a:buNone/>
            </a:pPr>
            <a:endParaRPr lang="en-US" sz="2400" b="1" dirty="0" smtClean="0"/>
          </a:p>
        </p:txBody>
      </p:sp>
      <p:graphicFrame>
        <p:nvGraphicFramePr>
          <p:cNvPr id="4" name="Chart 3"/>
          <p:cNvGraphicFramePr/>
          <p:nvPr>
            <p:extLst>
              <p:ext uri="{D42A27DB-BD31-4B8C-83A1-F6EECF244321}">
                <p14:modId xmlns:p14="http://schemas.microsoft.com/office/powerpoint/2010/main" val="2720003764"/>
              </p:ext>
            </p:extLst>
          </p:nvPr>
        </p:nvGraphicFramePr>
        <p:xfrm>
          <a:off x="0" y="1600200"/>
          <a:ext cx="8763000" cy="4937575"/>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3657600" y="6019800"/>
            <a:ext cx="1442372" cy="461665"/>
          </a:xfrm>
          <a:prstGeom prst="rect">
            <a:avLst/>
          </a:prstGeom>
          <a:noFill/>
        </p:spPr>
        <p:txBody>
          <a:bodyPr wrap="none" rtlCol="0">
            <a:spAutoFit/>
          </a:bodyPr>
          <a:lstStyle/>
          <a:p>
            <a:r>
              <a:rPr lang="en-US" sz="2400" b="1" dirty="0" smtClean="0">
                <a:solidFill>
                  <a:schemeClr val="bg1"/>
                </a:solidFill>
              </a:rPr>
              <a:t>N = 1346</a:t>
            </a:r>
            <a:endParaRPr lang="en-US" sz="2400" b="1" dirty="0">
              <a:solidFill>
                <a:schemeClr val="bg1"/>
              </a:solidFill>
            </a:endParaRPr>
          </a:p>
        </p:txBody>
      </p:sp>
      <p:sp>
        <p:nvSpPr>
          <p:cNvPr id="5" name="TextBox 4"/>
          <p:cNvSpPr txBox="1"/>
          <p:nvPr/>
        </p:nvSpPr>
        <p:spPr>
          <a:xfrm>
            <a:off x="5562600" y="5094238"/>
            <a:ext cx="3429000" cy="1154162"/>
          </a:xfrm>
          <a:prstGeom prst="rect">
            <a:avLst/>
          </a:prstGeom>
          <a:noFill/>
        </p:spPr>
        <p:txBody>
          <a:bodyPr wrap="square" rtlCol="0">
            <a:spAutoFit/>
          </a:bodyPr>
          <a:lstStyle/>
          <a:p>
            <a:pPr algn="ctr"/>
            <a:r>
              <a:rPr lang="en-US" sz="2300" b="1" dirty="0" smtClean="0">
                <a:solidFill>
                  <a:schemeClr val="bg1"/>
                </a:solidFill>
              </a:rPr>
              <a:t>28% of mutation-carriers had mutations in non-</a:t>
            </a:r>
            <a:r>
              <a:rPr lang="en-US" sz="2300" b="1" i="1" dirty="0" smtClean="0">
                <a:solidFill>
                  <a:schemeClr val="bg1"/>
                </a:solidFill>
              </a:rPr>
              <a:t>BRCA1/2 </a:t>
            </a:r>
            <a:r>
              <a:rPr lang="en-US" sz="2300" b="1" dirty="0" smtClean="0">
                <a:solidFill>
                  <a:schemeClr val="bg1"/>
                </a:solidFill>
              </a:rPr>
              <a:t>genes</a:t>
            </a:r>
            <a:endParaRPr lang="en-US" sz="2300" b="1" dirty="0">
              <a:solidFill>
                <a:schemeClr val="bg1"/>
              </a:solidFill>
            </a:endParaRPr>
          </a:p>
        </p:txBody>
      </p:sp>
      <p:sp>
        <p:nvSpPr>
          <p:cNvPr id="7" name="TextBox 6"/>
          <p:cNvSpPr txBox="1"/>
          <p:nvPr/>
        </p:nvSpPr>
        <p:spPr>
          <a:xfrm>
            <a:off x="381000" y="6400800"/>
            <a:ext cx="8382000" cy="646331"/>
          </a:xfrm>
          <a:prstGeom prst="rect">
            <a:avLst/>
          </a:prstGeom>
          <a:noFill/>
        </p:spPr>
        <p:txBody>
          <a:bodyPr wrap="square" rtlCol="0">
            <a:spAutoFit/>
          </a:bodyPr>
          <a:lstStyle/>
          <a:p>
            <a:r>
              <a:rPr lang="en-US" sz="1200" b="1" dirty="0" err="1">
                <a:solidFill>
                  <a:schemeClr val="bg1"/>
                </a:solidFill>
              </a:rPr>
              <a:t>Norquist</a:t>
            </a:r>
            <a:r>
              <a:rPr lang="en-US" sz="1200" b="1" dirty="0">
                <a:solidFill>
                  <a:schemeClr val="bg1"/>
                </a:solidFill>
              </a:rPr>
              <a:t> BS, et al. Presented at:  Society of Gynecologic Oncology 45th Annual Meeting on Women’s Cancer; March 22-25, 2014; Tampa, Florida. Abstract 10.</a:t>
            </a:r>
          </a:p>
          <a:p>
            <a:endParaRPr lang="en-US" sz="1200" b="1" dirty="0">
              <a:solidFill>
                <a:schemeClr val="bg1"/>
              </a:solidFill>
            </a:endParaRPr>
          </a:p>
        </p:txBody>
      </p:sp>
    </p:spTree>
    <p:custDataLst>
      <p:tags r:id="rId1"/>
    </p:custDataLst>
    <p:extLst>
      <p:ext uri="{BB962C8B-B14F-4D97-AF65-F5344CB8AC3E}">
        <p14:creationId xmlns:p14="http://schemas.microsoft.com/office/powerpoint/2010/main" val="284302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1"/>
            <a:ext cx="8791731" cy="914399"/>
          </a:xfrm>
        </p:spPr>
        <p:txBody>
          <a:bodyPr>
            <a:noAutofit/>
          </a:bodyPr>
          <a:lstStyle/>
          <a:p>
            <a:pPr algn="ctr"/>
            <a:r>
              <a:rPr lang="en-US" sz="3000" b="1" dirty="0" smtClean="0">
                <a:latin typeface="+mn-lt"/>
              </a:rPr>
              <a:t>There Is More to DNA-Repair Than </a:t>
            </a:r>
            <a:r>
              <a:rPr lang="en-US" sz="3000" b="1" i="1" dirty="0" smtClean="0">
                <a:latin typeface="+mn-lt"/>
              </a:rPr>
              <a:t>BRCA1/2</a:t>
            </a:r>
            <a:endParaRPr lang="en-US" sz="3000" b="1" i="1" dirty="0">
              <a:latin typeface="+mn-lt"/>
            </a:endParaRPr>
          </a:p>
        </p:txBody>
      </p:sp>
      <p:grpSp>
        <p:nvGrpSpPr>
          <p:cNvPr id="7" name="Group 6"/>
          <p:cNvGrpSpPr/>
          <p:nvPr/>
        </p:nvGrpSpPr>
        <p:grpSpPr>
          <a:xfrm>
            <a:off x="2158268" y="2777952"/>
            <a:ext cx="1193678" cy="2604151"/>
            <a:chOff x="2877690" y="2282651"/>
            <a:chExt cx="1591571" cy="2604151"/>
          </a:xfrm>
        </p:grpSpPr>
        <p:sp>
          <p:nvSpPr>
            <p:cNvPr id="5" name="Rectangle 4"/>
            <p:cNvSpPr/>
            <p:nvPr/>
          </p:nvSpPr>
          <p:spPr>
            <a:xfrm>
              <a:off x="2877690" y="2282651"/>
              <a:ext cx="1173583" cy="2604151"/>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051273" y="2604151"/>
              <a:ext cx="417988" cy="856999"/>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p:cNvPicPr>
            <a:picLocks noChangeAspect="1"/>
          </p:cNvPicPr>
          <p:nvPr/>
        </p:nvPicPr>
        <p:blipFill rotWithShape="1">
          <a:blip r:embed="rId3"/>
          <a:srcRect l="884" r="1672" b="2327"/>
          <a:stretch/>
        </p:blipFill>
        <p:spPr>
          <a:xfrm>
            <a:off x="228601" y="952500"/>
            <a:ext cx="8390106" cy="5257800"/>
          </a:xfrm>
          <a:prstGeom prst="rect">
            <a:avLst/>
          </a:prstGeom>
          <a:solidFill>
            <a:schemeClr val="bg1"/>
          </a:solidFill>
        </p:spPr>
      </p:pic>
      <p:sp>
        <p:nvSpPr>
          <p:cNvPr id="9" name="TextBox 8"/>
          <p:cNvSpPr txBox="1"/>
          <p:nvPr/>
        </p:nvSpPr>
        <p:spPr>
          <a:xfrm>
            <a:off x="349545" y="6186311"/>
            <a:ext cx="8250621" cy="646331"/>
          </a:xfrm>
          <a:prstGeom prst="rect">
            <a:avLst/>
          </a:prstGeom>
          <a:noFill/>
        </p:spPr>
        <p:txBody>
          <a:bodyPr wrap="square" rtlCol="0">
            <a:spAutoFit/>
          </a:bodyPr>
          <a:lstStyle/>
          <a:p>
            <a:r>
              <a:rPr lang="en-US" sz="1200" b="1" dirty="0" smtClean="0">
                <a:solidFill>
                  <a:schemeClr val="bg1"/>
                </a:solidFill>
              </a:rPr>
              <a:t>Orange: </a:t>
            </a:r>
            <a:r>
              <a:rPr lang="pl-PL" sz="1200" b="1" dirty="0">
                <a:solidFill>
                  <a:schemeClr val="bg1"/>
                </a:solidFill>
              </a:rPr>
              <a:t>Walsh T, et al. </a:t>
            </a:r>
            <a:r>
              <a:rPr lang="pl-PL" sz="1200" b="1" i="1" dirty="0">
                <a:solidFill>
                  <a:schemeClr val="bg1"/>
                </a:solidFill>
              </a:rPr>
              <a:t>Proc Natl Acad Sci U S A</a:t>
            </a:r>
            <a:r>
              <a:rPr lang="pl-PL" sz="1200" b="1" dirty="0">
                <a:solidFill>
                  <a:schemeClr val="bg1"/>
                </a:solidFill>
              </a:rPr>
              <a:t>. 2011;108(44):18032-18037. </a:t>
            </a:r>
            <a:r>
              <a:rPr lang="en-US" sz="1200" b="1" dirty="0" smtClean="0">
                <a:solidFill>
                  <a:schemeClr val="bg1"/>
                </a:solidFill>
              </a:rPr>
              <a:t> Red: </a:t>
            </a:r>
            <a:r>
              <a:rPr lang="da-DK" sz="1200" b="1" dirty="0">
                <a:solidFill>
                  <a:schemeClr val="bg1"/>
                </a:solidFill>
              </a:rPr>
              <a:t>Meindl A, et al. </a:t>
            </a:r>
            <a:r>
              <a:rPr lang="da-DK" sz="1200" b="1" i="1" dirty="0">
                <a:solidFill>
                  <a:schemeClr val="bg1"/>
                </a:solidFill>
              </a:rPr>
              <a:t>Nat Genet</a:t>
            </a:r>
            <a:r>
              <a:rPr lang="da-DK" sz="1200" b="1" dirty="0">
                <a:solidFill>
                  <a:schemeClr val="bg1"/>
                </a:solidFill>
              </a:rPr>
              <a:t>. 2010;42(5):410-414. </a:t>
            </a:r>
            <a:r>
              <a:rPr lang="en-US" sz="1200" b="1" dirty="0" err="1">
                <a:solidFill>
                  <a:schemeClr val="bg1"/>
                </a:solidFill>
              </a:rPr>
              <a:t>Loveday</a:t>
            </a:r>
            <a:r>
              <a:rPr lang="en-US" sz="1200" b="1" dirty="0">
                <a:solidFill>
                  <a:schemeClr val="bg1"/>
                </a:solidFill>
              </a:rPr>
              <a:t> C, et al. </a:t>
            </a:r>
            <a:r>
              <a:rPr lang="en-US" sz="1200" b="1" i="1" dirty="0">
                <a:solidFill>
                  <a:schemeClr val="bg1"/>
                </a:solidFill>
              </a:rPr>
              <a:t>Nat Genet</a:t>
            </a:r>
            <a:r>
              <a:rPr lang="en-US" sz="1200" b="1" dirty="0">
                <a:solidFill>
                  <a:schemeClr val="bg1"/>
                </a:solidFill>
              </a:rPr>
              <a:t>. 2011;43(9):879-882. </a:t>
            </a:r>
            <a:r>
              <a:rPr lang="da-DK" sz="1200" b="1" dirty="0">
                <a:solidFill>
                  <a:schemeClr val="bg1"/>
                </a:solidFill>
              </a:rPr>
              <a:t>Rafnar T, et al. </a:t>
            </a:r>
            <a:r>
              <a:rPr lang="da-DK" sz="1200" b="1" i="1" dirty="0">
                <a:solidFill>
                  <a:schemeClr val="bg1"/>
                </a:solidFill>
              </a:rPr>
              <a:t>Nat Genet</a:t>
            </a:r>
            <a:r>
              <a:rPr lang="da-DK" sz="1200" b="1" dirty="0">
                <a:solidFill>
                  <a:schemeClr val="bg1"/>
                </a:solidFill>
              </a:rPr>
              <a:t>. 2011;43(11):1104-1107</a:t>
            </a:r>
            <a:r>
              <a:rPr lang="da-DK" sz="1200" b="1" dirty="0" smtClean="0">
                <a:solidFill>
                  <a:schemeClr val="bg1"/>
                </a:solidFill>
              </a:rPr>
              <a:t>. </a:t>
            </a:r>
            <a:r>
              <a:rPr lang="en-US" sz="1200" b="1" dirty="0" err="1">
                <a:solidFill>
                  <a:schemeClr val="bg1"/>
                </a:solidFill>
              </a:rPr>
              <a:t>Casadei</a:t>
            </a:r>
            <a:r>
              <a:rPr lang="en-US" sz="1200" b="1" dirty="0">
                <a:solidFill>
                  <a:schemeClr val="bg1"/>
                </a:solidFill>
              </a:rPr>
              <a:t> S, et al. </a:t>
            </a:r>
            <a:r>
              <a:rPr lang="en-US" sz="1200" b="1" i="1" dirty="0">
                <a:solidFill>
                  <a:schemeClr val="bg1"/>
                </a:solidFill>
              </a:rPr>
              <a:t>Cancer Res</a:t>
            </a:r>
            <a:r>
              <a:rPr lang="en-US" sz="1200" b="1" dirty="0">
                <a:solidFill>
                  <a:schemeClr val="bg1"/>
                </a:solidFill>
              </a:rPr>
              <a:t>. 2011;71(6):2222-2229. </a:t>
            </a:r>
          </a:p>
        </p:txBody>
      </p:sp>
      <p:sp>
        <p:nvSpPr>
          <p:cNvPr id="10" name="Oval 9"/>
          <p:cNvSpPr/>
          <p:nvPr/>
        </p:nvSpPr>
        <p:spPr>
          <a:xfrm>
            <a:off x="4423653" y="3429000"/>
            <a:ext cx="834147" cy="503106"/>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381517" y="3932106"/>
            <a:ext cx="995288" cy="561474"/>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566408" y="3856307"/>
            <a:ext cx="995288" cy="561474"/>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819400" y="4201026"/>
            <a:ext cx="995288" cy="561474"/>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228600" y="5905500"/>
            <a:ext cx="3048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Oval 14"/>
          <p:cNvSpPr/>
          <p:nvPr/>
        </p:nvSpPr>
        <p:spPr>
          <a:xfrm>
            <a:off x="1981200" y="4761688"/>
            <a:ext cx="1104088" cy="685800"/>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353784" y="4610912"/>
            <a:ext cx="951688" cy="456388"/>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739553" y="3849637"/>
            <a:ext cx="980872" cy="639493"/>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669276" y="2209800"/>
            <a:ext cx="1066800" cy="381000"/>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475047" y="5181600"/>
            <a:ext cx="1230553" cy="457200"/>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800600" y="4800600"/>
            <a:ext cx="1256488" cy="533400"/>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195200" y="2532432"/>
            <a:ext cx="691000" cy="609600"/>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685816" y="1361872"/>
            <a:ext cx="1066800" cy="609600"/>
          </a:xfrm>
          <a:prstGeom prst="ellipse">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5101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9433"/>
            <a:ext cx="9144000" cy="845947"/>
          </a:xfrm>
        </p:spPr>
        <p:txBody>
          <a:bodyPr>
            <a:noAutofit/>
          </a:bodyPr>
          <a:lstStyle/>
          <a:p>
            <a:pPr>
              <a:lnSpc>
                <a:spcPct val="85000"/>
              </a:lnSpc>
            </a:pPr>
            <a:r>
              <a:rPr lang="en-US" sz="2800" dirty="0" smtClean="0"/>
              <a:t>Summary of Cancer-Associated Mutations: </a:t>
            </a:r>
            <a:br>
              <a:rPr lang="en-US" sz="2800" dirty="0" smtClean="0"/>
            </a:br>
            <a:r>
              <a:rPr lang="en-US" sz="2800" dirty="0" smtClean="0"/>
              <a:t>GOG 218 and GOG 262</a:t>
            </a:r>
            <a:endParaRPr lang="en-US" sz="28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97439717"/>
              </p:ext>
            </p:extLst>
          </p:nvPr>
        </p:nvGraphicFramePr>
        <p:xfrm>
          <a:off x="119529" y="1419411"/>
          <a:ext cx="9024471" cy="5528236"/>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6324600" y="5493603"/>
            <a:ext cx="2826415" cy="830997"/>
          </a:xfrm>
          <a:prstGeom prst="rect">
            <a:avLst/>
          </a:prstGeom>
          <a:noFill/>
        </p:spPr>
        <p:txBody>
          <a:bodyPr wrap="none" rtlCol="0">
            <a:spAutoFit/>
          </a:bodyPr>
          <a:lstStyle/>
          <a:p>
            <a:r>
              <a:rPr lang="en-US" sz="2400" b="1" dirty="0" smtClean="0">
                <a:solidFill>
                  <a:schemeClr val="bg1"/>
                </a:solidFill>
              </a:rPr>
              <a:t>N = 265 mutations</a:t>
            </a:r>
          </a:p>
          <a:p>
            <a:r>
              <a:rPr lang="en-US" sz="2400" b="1" dirty="0" smtClean="0">
                <a:solidFill>
                  <a:schemeClr val="bg1"/>
                </a:solidFill>
              </a:rPr>
              <a:t>in 258 women</a:t>
            </a:r>
            <a:endParaRPr lang="en-US" sz="2400" b="1" dirty="0">
              <a:solidFill>
                <a:schemeClr val="bg1"/>
              </a:solidFill>
            </a:endParaRPr>
          </a:p>
        </p:txBody>
      </p:sp>
      <p:grpSp>
        <p:nvGrpSpPr>
          <p:cNvPr id="9" name="Group 8"/>
          <p:cNvGrpSpPr/>
          <p:nvPr/>
        </p:nvGrpSpPr>
        <p:grpSpPr>
          <a:xfrm>
            <a:off x="-228600" y="5105400"/>
            <a:ext cx="3245556" cy="1828800"/>
            <a:chOff x="-31044" y="5288844"/>
            <a:chExt cx="3048000" cy="1569156"/>
          </a:xfrm>
        </p:grpSpPr>
        <p:graphicFrame>
          <p:nvGraphicFramePr>
            <p:cNvPr id="5" name="Content Placeholder 7"/>
            <p:cNvGraphicFramePr>
              <a:graphicFrameLocks/>
            </p:cNvGraphicFramePr>
            <p:nvPr>
              <p:extLst>
                <p:ext uri="{D42A27DB-BD31-4B8C-83A1-F6EECF244321}">
                  <p14:modId xmlns:p14="http://schemas.microsoft.com/office/powerpoint/2010/main" val="2693656417"/>
                </p:ext>
              </p:extLst>
            </p:nvPr>
          </p:nvGraphicFramePr>
          <p:xfrm>
            <a:off x="-31044" y="5288844"/>
            <a:ext cx="3048000" cy="1569156"/>
          </p:xfrm>
          <a:graphic>
            <a:graphicData uri="http://schemas.openxmlformats.org/drawingml/2006/chart">
              <c:chart xmlns:c="http://schemas.openxmlformats.org/drawingml/2006/chart" xmlns:r="http://schemas.openxmlformats.org/officeDocument/2006/relationships" r:id="rId4"/>
            </a:graphicData>
          </a:graphic>
        </p:graphicFrame>
        <p:cxnSp>
          <p:nvCxnSpPr>
            <p:cNvPr id="7" name="Straight Arrow Connector 6"/>
            <p:cNvCxnSpPr/>
            <p:nvPr/>
          </p:nvCxnSpPr>
          <p:spPr>
            <a:xfrm flipV="1">
              <a:off x="2044246" y="5288844"/>
              <a:ext cx="429370" cy="273756"/>
            </a:xfrm>
            <a:prstGeom prst="straightConnector1">
              <a:avLst/>
            </a:prstGeom>
            <a:ln w="38100" cmpd="sng">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2209800" y="6400800"/>
            <a:ext cx="6553200" cy="646331"/>
          </a:xfrm>
          <a:prstGeom prst="rect">
            <a:avLst/>
          </a:prstGeom>
          <a:noFill/>
        </p:spPr>
        <p:txBody>
          <a:bodyPr wrap="square" rtlCol="0">
            <a:spAutoFit/>
          </a:bodyPr>
          <a:lstStyle/>
          <a:p>
            <a:r>
              <a:rPr lang="en-US" sz="1200" b="1" dirty="0" err="1">
                <a:solidFill>
                  <a:schemeClr val="bg1"/>
                </a:solidFill>
              </a:rPr>
              <a:t>Norquist</a:t>
            </a:r>
            <a:r>
              <a:rPr lang="en-US" sz="1200" b="1" dirty="0">
                <a:solidFill>
                  <a:schemeClr val="bg1"/>
                </a:solidFill>
              </a:rPr>
              <a:t> BS, et al. Presented at:  Society of Gynecologic Oncology 45th Annual Meeting on Women’s Cancer; March 22-25, 2014; Tampa, Florida. Abstract 10.</a:t>
            </a:r>
          </a:p>
          <a:p>
            <a:endParaRPr lang="en-US" sz="1200" b="1" dirty="0">
              <a:solidFill>
                <a:schemeClr val="bg1"/>
              </a:solidFill>
            </a:endParaRPr>
          </a:p>
        </p:txBody>
      </p:sp>
    </p:spTree>
    <p:extLst>
      <p:ext uri="{BB962C8B-B14F-4D97-AF65-F5344CB8AC3E}">
        <p14:creationId xmlns:p14="http://schemas.microsoft.com/office/powerpoint/2010/main" val="10427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6080"/>
            <a:ext cx="8229600" cy="1143000"/>
          </a:xfrm>
        </p:spPr>
        <p:txBody>
          <a:bodyPr>
            <a:normAutofit/>
          </a:bodyPr>
          <a:lstStyle/>
          <a:p>
            <a:r>
              <a:rPr lang="en-US" sz="3600" b="1" dirty="0" smtClean="0"/>
              <a:t>Mutation Status by Histology</a:t>
            </a:r>
            <a:endParaRPr lang="en-US" sz="3600"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02605253"/>
              </p:ext>
            </p:extLst>
          </p:nvPr>
        </p:nvGraphicFramePr>
        <p:xfrm>
          <a:off x="457200" y="1295400"/>
          <a:ext cx="8229600" cy="518160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381000" y="6400800"/>
            <a:ext cx="8382000" cy="646331"/>
          </a:xfrm>
          <a:prstGeom prst="rect">
            <a:avLst/>
          </a:prstGeom>
          <a:noFill/>
        </p:spPr>
        <p:txBody>
          <a:bodyPr wrap="square" rtlCol="0">
            <a:spAutoFit/>
          </a:bodyPr>
          <a:lstStyle/>
          <a:p>
            <a:r>
              <a:rPr lang="en-US" sz="1200" b="1" dirty="0" err="1">
                <a:solidFill>
                  <a:schemeClr val="bg1"/>
                </a:solidFill>
              </a:rPr>
              <a:t>Norquist</a:t>
            </a:r>
            <a:r>
              <a:rPr lang="en-US" sz="1200" b="1" dirty="0">
                <a:solidFill>
                  <a:schemeClr val="bg1"/>
                </a:solidFill>
              </a:rPr>
              <a:t> BS, et al. Presented at:  Society of Gynecologic Oncology 45th Annual Meeting on Women’s Cancer; March 22-25, 2014; Tampa, Florida. Abstract 10.</a:t>
            </a:r>
          </a:p>
          <a:p>
            <a:endParaRPr lang="en-US" sz="1200" b="1" dirty="0">
              <a:solidFill>
                <a:schemeClr val="bg1"/>
              </a:solidFill>
            </a:endParaRPr>
          </a:p>
        </p:txBody>
      </p:sp>
    </p:spTree>
    <p:extLst>
      <p:ext uri="{BB962C8B-B14F-4D97-AF65-F5344CB8AC3E}">
        <p14:creationId xmlns:p14="http://schemas.microsoft.com/office/powerpoint/2010/main" val="33451930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518410"/>
            <a:ext cx="9144000" cy="615553"/>
          </a:xfrm>
          <a:prstGeom prst="rect">
            <a:avLst/>
          </a:prstGeom>
          <a:noFill/>
        </p:spPr>
        <p:txBody>
          <a:bodyPr wrap="square" rtlCol="0">
            <a:spAutoFit/>
          </a:bodyPr>
          <a:lstStyle/>
          <a:p>
            <a:pPr algn="ctr"/>
            <a:r>
              <a:rPr lang="en-US" sz="3400" b="1" dirty="0" smtClean="0">
                <a:solidFill>
                  <a:srgbClr val="F09828"/>
                </a:solidFill>
              </a:rPr>
              <a:t>Progression-Free Survival, GOG 218</a:t>
            </a:r>
            <a:endParaRPr lang="en-US" sz="3400" b="1" dirty="0">
              <a:solidFill>
                <a:srgbClr val="F09828"/>
              </a:solidFill>
            </a:endParaRPr>
          </a:p>
        </p:txBody>
      </p:sp>
      <p:pic>
        <p:nvPicPr>
          <p:cNvPr id="9" name="Content Placeholder 8" descr="PFS.tiff"/>
          <p:cNvPicPr>
            <a:picLocks noGrp="1" noChangeAspect="1"/>
          </p:cNvPicPr>
          <p:nvPr>
            <p:ph idx="1"/>
          </p:nvPr>
        </p:nvPicPr>
        <p:blipFill rotWithShape="1">
          <a:blip r:embed="rId3">
            <a:extLst>
              <a:ext uri="{28A0092B-C50C-407E-A947-70E740481C1C}">
                <a14:useLocalDpi xmlns:a14="http://schemas.microsoft.com/office/drawing/2010/main" val="0"/>
              </a:ext>
            </a:extLst>
          </a:blip>
          <a:srcRect l="-657" t="8711" r="-153"/>
          <a:stretch/>
        </p:blipFill>
        <p:spPr>
          <a:xfrm>
            <a:off x="437419" y="1394085"/>
            <a:ext cx="8401781" cy="4854315"/>
          </a:xfrm>
        </p:spPr>
      </p:pic>
      <p:sp>
        <p:nvSpPr>
          <p:cNvPr id="10" name="TextBox 9"/>
          <p:cNvSpPr txBox="1"/>
          <p:nvPr/>
        </p:nvSpPr>
        <p:spPr>
          <a:xfrm>
            <a:off x="7718394" y="1642646"/>
            <a:ext cx="739806" cy="338554"/>
          </a:xfrm>
          <a:prstGeom prst="rect">
            <a:avLst/>
          </a:prstGeom>
          <a:noFill/>
        </p:spPr>
        <p:txBody>
          <a:bodyPr wrap="none" rtlCol="0">
            <a:spAutoFit/>
          </a:bodyPr>
          <a:lstStyle/>
          <a:p>
            <a:r>
              <a:rPr lang="en-US" sz="1600" dirty="0" smtClean="0"/>
              <a:t>BRCA1</a:t>
            </a:r>
            <a:endParaRPr lang="en-US" sz="1600" dirty="0"/>
          </a:p>
        </p:txBody>
      </p:sp>
      <p:sp>
        <p:nvSpPr>
          <p:cNvPr id="11" name="TextBox 10"/>
          <p:cNvSpPr txBox="1"/>
          <p:nvPr/>
        </p:nvSpPr>
        <p:spPr>
          <a:xfrm>
            <a:off x="7718394" y="1828800"/>
            <a:ext cx="739806" cy="338554"/>
          </a:xfrm>
          <a:prstGeom prst="rect">
            <a:avLst/>
          </a:prstGeom>
          <a:noFill/>
        </p:spPr>
        <p:txBody>
          <a:bodyPr wrap="none" rtlCol="0">
            <a:spAutoFit/>
          </a:bodyPr>
          <a:lstStyle/>
          <a:p>
            <a:r>
              <a:rPr lang="en-US" sz="1600" dirty="0" smtClean="0"/>
              <a:t>BRCA2</a:t>
            </a:r>
            <a:endParaRPr lang="en-US" sz="1600" dirty="0"/>
          </a:p>
        </p:txBody>
      </p:sp>
      <p:sp>
        <p:nvSpPr>
          <p:cNvPr id="12" name="TextBox 11"/>
          <p:cNvSpPr txBox="1"/>
          <p:nvPr/>
        </p:nvSpPr>
        <p:spPr>
          <a:xfrm>
            <a:off x="7711324" y="2023646"/>
            <a:ext cx="670676" cy="338554"/>
          </a:xfrm>
          <a:prstGeom prst="rect">
            <a:avLst/>
          </a:prstGeom>
          <a:noFill/>
        </p:spPr>
        <p:txBody>
          <a:bodyPr wrap="none" rtlCol="0">
            <a:spAutoFit/>
          </a:bodyPr>
          <a:lstStyle/>
          <a:p>
            <a:r>
              <a:rPr lang="en-US" sz="1600" dirty="0" smtClean="0"/>
              <a:t>Other</a:t>
            </a:r>
            <a:endParaRPr lang="en-US" sz="1600" dirty="0"/>
          </a:p>
        </p:txBody>
      </p:sp>
      <p:sp>
        <p:nvSpPr>
          <p:cNvPr id="13" name="TextBox 12"/>
          <p:cNvSpPr txBox="1"/>
          <p:nvPr/>
        </p:nvSpPr>
        <p:spPr>
          <a:xfrm>
            <a:off x="7762405" y="2209800"/>
            <a:ext cx="467195" cy="338554"/>
          </a:xfrm>
          <a:prstGeom prst="rect">
            <a:avLst/>
          </a:prstGeom>
          <a:noFill/>
        </p:spPr>
        <p:txBody>
          <a:bodyPr wrap="none" rtlCol="0">
            <a:spAutoFit/>
          </a:bodyPr>
          <a:lstStyle/>
          <a:p>
            <a:r>
              <a:rPr lang="en-US" sz="1600" dirty="0" smtClean="0"/>
              <a:t>WT</a:t>
            </a:r>
            <a:endParaRPr lang="en-US" sz="1600" dirty="0"/>
          </a:p>
        </p:txBody>
      </p:sp>
      <p:sp>
        <p:nvSpPr>
          <p:cNvPr id="2" name="TextBox 1"/>
          <p:cNvSpPr txBox="1"/>
          <p:nvPr/>
        </p:nvSpPr>
        <p:spPr>
          <a:xfrm>
            <a:off x="4572000" y="3276600"/>
            <a:ext cx="3870098" cy="400110"/>
          </a:xfrm>
          <a:prstGeom prst="rect">
            <a:avLst/>
          </a:prstGeom>
          <a:noFill/>
        </p:spPr>
        <p:txBody>
          <a:bodyPr wrap="none" rtlCol="0">
            <a:spAutoFit/>
          </a:bodyPr>
          <a:lstStyle/>
          <a:p>
            <a:r>
              <a:rPr lang="en-US" sz="2000" dirty="0" smtClean="0"/>
              <a:t>BRCA2 vs no mutation, </a:t>
            </a:r>
            <a:r>
              <a:rPr lang="en-US" sz="2000" i="1" dirty="0" smtClean="0"/>
              <a:t>P </a:t>
            </a:r>
            <a:r>
              <a:rPr lang="en-US" sz="2000" dirty="0" smtClean="0"/>
              <a:t>= .009</a:t>
            </a:r>
            <a:endParaRPr lang="en-US" sz="2000" dirty="0"/>
          </a:p>
        </p:txBody>
      </p:sp>
      <p:sp>
        <p:nvSpPr>
          <p:cNvPr id="14" name="TextBox 13"/>
          <p:cNvSpPr txBox="1"/>
          <p:nvPr/>
        </p:nvSpPr>
        <p:spPr>
          <a:xfrm>
            <a:off x="381000" y="6400800"/>
            <a:ext cx="8382000" cy="646331"/>
          </a:xfrm>
          <a:prstGeom prst="rect">
            <a:avLst/>
          </a:prstGeom>
          <a:noFill/>
        </p:spPr>
        <p:txBody>
          <a:bodyPr wrap="square" rtlCol="0">
            <a:spAutoFit/>
          </a:bodyPr>
          <a:lstStyle/>
          <a:p>
            <a:r>
              <a:rPr lang="en-US" sz="1200" b="1" dirty="0" err="1">
                <a:solidFill>
                  <a:schemeClr val="bg1"/>
                </a:solidFill>
              </a:rPr>
              <a:t>Norquist</a:t>
            </a:r>
            <a:r>
              <a:rPr lang="en-US" sz="1200" b="1" dirty="0">
                <a:solidFill>
                  <a:schemeClr val="bg1"/>
                </a:solidFill>
              </a:rPr>
              <a:t> BS, et al. Presented at:  Society of Gynecologic Oncology 45th Annual Meeting on Women’s Cancer; March 22-25, 2014; Tampa, Florida. Abstract 10.</a:t>
            </a:r>
          </a:p>
          <a:p>
            <a:endParaRPr lang="en-US" sz="1200" b="1" dirty="0">
              <a:solidFill>
                <a:schemeClr val="bg1"/>
              </a:solidFill>
            </a:endParaRPr>
          </a:p>
        </p:txBody>
      </p:sp>
    </p:spTree>
    <p:extLst>
      <p:ext uri="{BB962C8B-B14F-4D97-AF65-F5344CB8AC3E}">
        <p14:creationId xmlns:p14="http://schemas.microsoft.com/office/powerpoint/2010/main" val="21360724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1899"/>
          <a:stretch/>
        </p:blipFill>
        <p:spPr bwMode="auto">
          <a:xfrm>
            <a:off x="0" y="1216026"/>
            <a:ext cx="9144000" cy="5641974"/>
          </a:xfrm>
          <a:prstGeom prst="rect">
            <a:avLst/>
          </a:prstGeom>
          <a:noFill/>
          <a:ln>
            <a:noFill/>
          </a:ln>
          <a:effectLst/>
          <a:extLst/>
        </p:spPr>
      </p:pic>
      <p:sp>
        <p:nvSpPr>
          <p:cNvPr id="296963" name="Text Box 3"/>
          <p:cNvSpPr txBox="1">
            <a:spLocks noChangeArrowheads="1"/>
          </p:cNvSpPr>
          <p:nvPr/>
        </p:nvSpPr>
        <p:spPr bwMode="auto">
          <a:xfrm>
            <a:off x="4291013" y="6259513"/>
            <a:ext cx="2286000" cy="323165"/>
          </a:xfrm>
          <a:prstGeom prst="rect">
            <a:avLst/>
          </a:prstGeom>
          <a:noFill/>
          <a:ln>
            <a:noFill/>
          </a:ln>
          <a:effectLst/>
          <a:extLst/>
        </p:spPr>
        <p:txBody>
          <a:bodyPr>
            <a:spAutoFit/>
          </a:bodyPr>
          <a:lstStyle/>
          <a:p>
            <a:pPr>
              <a:spcBef>
                <a:spcPct val="50000"/>
              </a:spcBef>
            </a:pPr>
            <a:r>
              <a:rPr lang="en-US" sz="1500" b="1" dirty="0">
                <a:latin typeface="+mn-lt"/>
              </a:rPr>
              <a:t>Cell </a:t>
            </a:r>
            <a:r>
              <a:rPr lang="en-US" sz="1500" b="1" dirty="0" smtClean="0">
                <a:latin typeface="+mn-lt"/>
              </a:rPr>
              <a:t>cycle progression</a:t>
            </a:r>
            <a:endParaRPr lang="en-US" sz="1500" b="1" dirty="0">
              <a:latin typeface="+mn-lt"/>
            </a:endParaRPr>
          </a:p>
        </p:txBody>
      </p:sp>
      <p:sp>
        <p:nvSpPr>
          <p:cNvPr id="296964" name="Text Box 4"/>
          <p:cNvSpPr txBox="1">
            <a:spLocks noChangeArrowheads="1"/>
          </p:cNvSpPr>
          <p:nvPr/>
        </p:nvSpPr>
        <p:spPr bwMode="auto">
          <a:xfrm>
            <a:off x="7477125" y="4454525"/>
            <a:ext cx="1143000" cy="323165"/>
          </a:xfrm>
          <a:prstGeom prst="rect">
            <a:avLst/>
          </a:prstGeom>
          <a:solidFill>
            <a:srgbClr val="FFFFFF"/>
          </a:solidFill>
          <a:ln>
            <a:noFill/>
          </a:ln>
          <a:effectLst/>
          <a:extLst/>
        </p:spPr>
        <p:txBody>
          <a:bodyPr>
            <a:spAutoFit/>
          </a:bodyPr>
          <a:lstStyle/>
          <a:p>
            <a:pPr>
              <a:spcBef>
                <a:spcPct val="50000"/>
              </a:spcBef>
            </a:pPr>
            <a:r>
              <a:rPr lang="en-US" sz="1500" b="1" dirty="0">
                <a:latin typeface="+mn-lt"/>
              </a:rPr>
              <a:t>Glycolysis</a:t>
            </a:r>
          </a:p>
        </p:txBody>
      </p:sp>
      <p:sp>
        <p:nvSpPr>
          <p:cNvPr id="296965" name="Text Box 5"/>
          <p:cNvSpPr txBox="1">
            <a:spLocks noChangeArrowheads="1"/>
          </p:cNvSpPr>
          <p:nvPr/>
        </p:nvSpPr>
        <p:spPr bwMode="auto">
          <a:xfrm>
            <a:off x="1168400" y="6019800"/>
            <a:ext cx="2286000" cy="323165"/>
          </a:xfrm>
          <a:prstGeom prst="rect">
            <a:avLst/>
          </a:prstGeom>
          <a:noFill/>
          <a:ln>
            <a:noFill/>
          </a:ln>
          <a:effectLst/>
          <a:extLst/>
        </p:spPr>
        <p:txBody>
          <a:bodyPr>
            <a:spAutoFit/>
          </a:bodyPr>
          <a:lstStyle/>
          <a:p>
            <a:pPr>
              <a:spcBef>
                <a:spcPct val="50000"/>
              </a:spcBef>
            </a:pPr>
            <a:r>
              <a:rPr lang="en-US" sz="1500" b="1" dirty="0">
                <a:latin typeface="+mn-lt"/>
              </a:rPr>
              <a:t>HIF1alpha degradation</a:t>
            </a:r>
          </a:p>
        </p:txBody>
      </p:sp>
      <p:sp>
        <p:nvSpPr>
          <p:cNvPr id="296966" name="Text Box 6"/>
          <p:cNvSpPr txBox="1">
            <a:spLocks noChangeArrowheads="1"/>
          </p:cNvSpPr>
          <p:nvPr/>
        </p:nvSpPr>
        <p:spPr bwMode="auto">
          <a:xfrm>
            <a:off x="7467600" y="1270000"/>
            <a:ext cx="1524000" cy="323165"/>
          </a:xfrm>
          <a:prstGeom prst="rect">
            <a:avLst/>
          </a:prstGeom>
          <a:solidFill>
            <a:srgbClr val="FFFFFF"/>
          </a:solidFill>
          <a:ln>
            <a:noFill/>
          </a:ln>
          <a:effectLst/>
          <a:extLst/>
        </p:spPr>
        <p:txBody>
          <a:bodyPr wrap="square">
            <a:spAutoFit/>
          </a:bodyPr>
          <a:lstStyle/>
          <a:p>
            <a:pPr>
              <a:spcBef>
                <a:spcPct val="50000"/>
              </a:spcBef>
            </a:pPr>
            <a:r>
              <a:rPr lang="en-US" sz="1500" b="1" dirty="0">
                <a:latin typeface="+mn-lt"/>
              </a:rPr>
              <a:t>Angiogenesis</a:t>
            </a:r>
          </a:p>
        </p:txBody>
      </p:sp>
      <p:sp>
        <p:nvSpPr>
          <p:cNvPr id="296967" name="Text Box 7"/>
          <p:cNvSpPr txBox="1">
            <a:spLocks noChangeArrowheads="1"/>
          </p:cNvSpPr>
          <p:nvPr/>
        </p:nvSpPr>
        <p:spPr bwMode="auto">
          <a:xfrm>
            <a:off x="0" y="195549"/>
            <a:ext cx="9144000" cy="92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lnSpc>
                <a:spcPct val="85000"/>
              </a:lnSpc>
              <a:spcBef>
                <a:spcPct val="50000"/>
              </a:spcBef>
            </a:pPr>
            <a:r>
              <a:rPr lang="en-US" sz="3200" b="1" dirty="0" smtClean="0">
                <a:solidFill>
                  <a:srgbClr val="F09828"/>
                </a:solidFill>
                <a:latin typeface="+mn-lt"/>
              </a:rPr>
              <a:t>Clear Cell Ovarian Cancer Has Unique Targetable Pathways</a:t>
            </a:r>
            <a:endParaRPr lang="en-US" sz="3200" b="1" dirty="0">
              <a:solidFill>
                <a:srgbClr val="F09828"/>
              </a:solidFill>
              <a:latin typeface="+mn-lt"/>
            </a:endParaRPr>
          </a:p>
        </p:txBody>
      </p:sp>
      <p:sp>
        <p:nvSpPr>
          <p:cNvPr id="296968" name="Text Box 8"/>
          <p:cNvSpPr txBox="1">
            <a:spLocks noChangeArrowheads="1"/>
          </p:cNvSpPr>
          <p:nvPr/>
        </p:nvSpPr>
        <p:spPr bwMode="auto">
          <a:xfrm>
            <a:off x="482600" y="1787525"/>
            <a:ext cx="1524000" cy="323165"/>
          </a:xfrm>
          <a:prstGeom prst="rect">
            <a:avLst/>
          </a:prstGeom>
          <a:solidFill>
            <a:schemeClr val="bg1"/>
          </a:solidFill>
          <a:ln>
            <a:noFill/>
          </a:ln>
          <a:effectLst/>
          <a:extLst/>
        </p:spPr>
        <p:txBody>
          <a:bodyPr>
            <a:spAutoFit/>
          </a:bodyPr>
          <a:lstStyle/>
          <a:p>
            <a:pPr>
              <a:spcBef>
                <a:spcPct val="50000"/>
              </a:spcBef>
            </a:pPr>
            <a:r>
              <a:rPr lang="en-US" sz="1500" b="1" dirty="0">
                <a:latin typeface="+mn-lt"/>
              </a:rPr>
              <a:t>Cell </a:t>
            </a:r>
            <a:r>
              <a:rPr lang="en-US" sz="1500" b="1" dirty="0" smtClean="0">
                <a:latin typeface="+mn-lt"/>
              </a:rPr>
              <a:t>migration</a:t>
            </a:r>
            <a:endParaRPr lang="en-US" sz="1500" b="1" dirty="0">
              <a:latin typeface="+mn-lt"/>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488430"/>
            <a:ext cx="9144000" cy="646331"/>
          </a:xfrm>
          <a:prstGeom prst="rect">
            <a:avLst/>
          </a:prstGeom>
          <a:noFill/>
        </p:spPr>
        <p:txBody>
          <a:bodyPr wrap="square" rtlCol="0">
            <a:spAutoFit/>
          </a:bodyPr>
          <a:lstStyle/>
          <a:p>
            <a:pPr algn="ctr"/>
            <a:r>
              <a:rPr lang="en-US" sz="3600" b="1" dirty="0" smtClean="0">
                <a:solidFill>
                  <a:srgbClr val="F09828"/>
                </a:solidFill>
              </a:rPr>
              <a:t>Overall Survival, GOG 218</a:t>
            </a:r>
            <a:endParaRPr lang="en-US" sz="3600" b="1" dirty="0">
              <a:solidFill>
                <a:srgbClr val="F09828"/>
              </a:solidFill>
            </a:endParaRPr>
          </a:p>
        </p:txBody>
      </p:sp>
      <p:sp>
        <p:nvSpPr>
          <p:cNvPr id="11" name="TextBox 10"/>
          <p:cNvSpPr txBox="1"/>
          <p:nvPr/>
        </p:nvSpPr>
        <p:spPr>
          <a:xfrm>
            <a:off x="7555972" y="2201723"/>
            <a:ext cx="748923" cy="338554"/>
          </a:xfrm>
          <a:prstGeom prst="rect">
            <a:avLst/>
          </a:prstGeom>
          <a:noFill/>
        </p:spPr>
        <p:txBody>
          <a:bodyPr wrap="none" rtlCol="0">
            <a:spAutoFit/>
          </a:bodyPr>
          <a:lstStyle/>
          <a:p>
            <a:r>
              <a:rPr lang="en-US" sz="1600" dirty="0" smtClean="0"/>
              <a:t>BRCA</a:t>
            </a:r>
            <a:endParaRPr lang="en-US" sz="1600" dirty="0"/>
          </a:p>
        </p:txBody>
      </p:sp>
      <p:sp>
        <p:nvSpPr>
          <p:cNvPr id="13" name="TextBox 12"/>
          <p:cNvSpPr txBox="1"/>
          <p:nvPr/>
        </p:nvSpPr>
        <p:spPr>
          <a:xfrm>
            <a:off x="7576893" y="2566287"/>
            <a:ext cx="503664" cy="338554"/>
          </a:xfrm>
          <a:prstGeom prst="rect">
            <a:avLst/>
          </a:prstGeom>
          <a:noFill/>
        </p:spPr>
        <p:txBody>
          <a:bodyPr wrap="none" rtlCol="0">
            <a:spAutoFit/>
          </a:bodyPr>
          <a:lstStyle/>
          <a:p>
            <a:r>
              <a:rPr lang="en-US" sz="1600" dirty="0" smtClean="0"/>
              <a:t>WT</a:t>
            </a:r>
            <a:endParaRPr lang="en-US" sz="1600" dirty="0"/>
          </a:p>
        </p:txBody>
      </p:sp>
      <p:pic>
        <p:nvPicPr>
          <p:cNvPr id="3" name="Content Placeholder 2" descr="OS.tiff"/>
          <p:cNvPicPr>
            <a:picLocks noGrp="1" noChangeAspect="1"/>
          </p:cNvPicPr>
          <p:nvPr>
            <p:ph idx="1"/>
          </p:nvPr>
        </p:nvPicPr>
        <p:blipFill rotWithShape="1">
          <a:blip r:embed="rId3">
            <a:extLst>
              <a:ext uri="{28A0092B-C50C-407E-A947-70E740481C1C}">
                <a14:useLocalDpi xmlns:a14="http://schemas.microsoft.com/office/drawing/2010/main" val="0"/>
              </a:ext>
            </a:extLst>
          </a:blip>
          <a:srcRect l="551" t="9166" r="150" b="-581"/>
          <a:stretch/>
        </p:blipFill>
        <p:spPr>
          <a:xfrm>
            <a:off x="457200" y="1409075"/>
            <a:ext cx="8064105" cy="4839325"/>
          </a:xfrm>
        </p:spPr>
      </p:pic>
      <p:sp>
        <p:nvSpPr>
          <p:cNvPr id="2" name="TextBox 1"/>
          <p:cNvSpPr txBox="1"/>
          <p:nvPr/>
        </p:nvSpPr>
        <p:spPr>
          <a:xfrm>
            <a:off x="1676400" y="3440668"/>
            <a:ext cx="4870051" cy="461665"/>
          </a:xfrm>
          <a:prstGeom prst="rect">
            <a:avLst/>
          </a:prstGeom>
          <a:noFill/>
        </p:spPr>
        <p:txBody>
          <a:bodyPr wrap="none" rtlCol="0">
            <a:spAutoFit/>
          </a:bodyPr>
          <a:lstStyle/>
          <a:p>
            <a:r>
              <a:rPr lang="en-US" dirty="0" smtClean="0"/>
              <a:t>BRCA2 vs no mutation </a:t>
            </a:r>
            <a:r>
              <a:rPr lang="en-US" i="1" dirty="0" smtClean="0"/>
              <a:t>P </a:t>
            </a:r>
            <a:r>
              <a:rPr lang="en-US" dirty="0" smtClean="0"/>
              <a:t>= .0005</a:t>
            </a:r>
          </a:p>
        </p:txBody>
      </p:sp>
      <p:sp>
        <p:nvSpPr>
          <p:cNvPr id="8" name="TextBox 7"/>
          <p:cNvSpPr txBox="1"/>
          <p:nvPr/>
        </p:nvSpPr>
        <p:spPr>
          <a:xfrm>
            <a:off x="381000" y="6400800"/>
            <a:ext cx="8382000" cy="646331"/>
          </a:xfrm>
          <a:prstGeom prst="rect">
            <a:avLst/>
          </a:prstGeom>
          <a:noFill/>
        </p:spPr>
        <p:txBody>
          <a:bodyPr wrap="square" rtlCol="0">
            <a:spAutoFit/>
          </a:bodyPr>
          <a:lstStyle/>
          <a:p>
            <a:r>
              <a:rPr lang="en-US" sz="1200" b="1" dirty="0" err="1">
                <a:solidFill>
                  <a:schemeClr val="bg1"/>
                </a:solidFill>
              </a:rPr>
              <a:t>Norquist</a:t>
            </a:r>
            <a:r>
              <a:rPr lang="en-US" sz="1200" b="1" dirty="0">
                <a:solidFill>
                  <a:schemeClr val="bg1"/>
                </a:solidFill>
              </a:rPr>
              <a:t> BS, et al. Presented at:  Society of Gynecologic Oncology 45th Annual Meeting on Women’s Cancer; March 22-25, 2014; Tampa, Florida. Abstract 10.</a:t>
            </a:r>
          </a:p>
          <a:p>
            <a:endParaRPr lang="en-US" sz="1200" b="1" dirty="0">
              <a:solidFill>
                <a:schemeClr val="bg1"/>
              </a:solidFill>
            </a:endParaRPr>
          </a:p>
        </p:txBody>
      </p:sp>
    </p:spTree>
    <p:extLst>
      <p:ext uri="{BB962C8B-B14F-4D97-AF65-F5344CB8AC3E}">
        <p14:creationId xmlns:p14="http://schemas.microsoft.com/office/powerpoint/2010/main" val="41205780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Genomic Instability/HRD</a:t>
            </a:r>
            <a:endParaRPr lang="en-US" dirty="0"/>
          </a:p>
        </p:txBody>
      </p:sp>
      <p:sp>
        <p:nvSpPr>
          <p:cNvPr id="3" name="Subtitle 2"/>
          <p:cNvSpPr>
            <a:spLocks noGrp="1"/>
          </p:cNvSpPr>
          <p:nvPr>
            <p:ph type="subTitle" idx="1"/>
          </p:nvPr>
        </p:nvSpPr>
        <p:spPr/>
        <p:txBody>
          <a:bodyPr/>
          <a:lstStyle/>
          <a:p>
            <a:r>
              <a:rPr lang="en-US" b="1" dirty="0" smtClean="0">
                <a:solidFill>
                  <a:schemeClr val="bg1"/>
                </a:solidFill>
              </a:rPr>
              <a:t>This Prognostic Signature May Be Predictive</a:t>
            </a:r>
            <a:endParaRPr lang="en-US" b="1" dirty="0">
              <a:solidFill>
                <a:schemeClr val="bg1"/>
              </a:solidFill>
            </a:endParaRPr>
          </a:p>
        </p:txBody>
      </p:sp>
    </p:spTree>
    <p:extLst>
      <p:ext uri="{BB962C8B-B14F-4D97-AF65-F5344CB8AC3E}">
        <p14:creationId xmlns:p14="http://schemas.microsoft.com/office/powerpoint/2010/main" val="41993839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sosceles Triangle 9"/>
          <p:cNvSpPr>
            <a:spLocks noChangeArrowheads="1"/>
          </p:cNvSpPr>
          <p:nvPr/>
        </p:nvSpPr>
        <p:spPr bwMode="auto">
          <a:xfrm rot="10800000">
            <a:off x="4386263" y="5257800"/>
            <a:ext cx="639762" cy="214313"/>
          </a:xfrm>
          <a:prstGeom prst="triangle">
            <a:avLst>
              <a:gd name="adj" fmla="val 50000"/>
            </a:avLst>
          </a:prstGeom>
          <a:solidFill>
            <a:schemeClr val="tx2"/>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US" dirty="0">
              <a:solidFill>
                <a:schemeClr val="bg1"/>
              </a:solidFill>
              <a:latin typeface="+mn-lt"/>
              <a:ea typeface="+mn-ea"/>
              <a:cs typeface="+mn-cs"/>
            </a:endParaRPr>
          </a:p>
        </p:txBody>
      </p:sp>
      <p:sp>
        <p:nvSpPr>
          <p:cNvPr id="14340" name="Title 1"/>
          <p:cNvSpPr>
            <a:spLocks noGrp="1"/>
          </p:cNvSpPr>
          <p:nvPr>
            <p:ph type="title"/>
          </p:nvPr>
        </p:nvSpPr>
        <p:spPr>
          <a:xfrm>
            <a:off x="0" y="342484"/>
            <a:ext cx="9144000" cy="1143000"/>
          </a:xfrm>
        </p:spPr>
        <p:txBody>
          <a:bodyPr/>
          <a:lstStyle/>
          <a:p>
            <a:pPr>
              <a:lnSpc>
                <a:spcPct val="85000"/>
              </a:lnSpc>
            </a:pPr>
            <a:r>
              <a:rPr lang="en-US" sz="2800" dirty="0" smtClean="0">
                <a:latin typeface="Arial" panose="020B0604020202020204" pitchFamily="34" charset="0"/>
              </a:rPr>
              <a:t>Diagnostic Development: Cutoff Defined for </a:t>
            </a:r>
            <a:br>
              <a:rPr lang="en-US" sz="2800" dirty="0" smtClean="0">
                <a:latin typeface="Arial" panose="020B0604020202020204" pitchFamily="34" charset="0"/>
              </a:rPr>
            </a:br>
            <a:r>
              <a:rPr lang="en-US" sz="2800" dirty="0" smtClean="0">
                <a:latin typeface="Arial" panose="020B0604020202020204" pitchFamily="34" charset="0"/>
              </a:rPr>
              <a:t>BRCA-Like Signature, Being Tested and Refined</a:t>
            </a:r>
            <a:endParaRPr lang="en-US" sz="2800" dirty="0">
              <a:latin typeface="Arial" panose="020B0604020202020204" pitchFamily="34" charset="0"/>
            </a:endParaRPr>
          </a:p>
        </p:txBody>
      </p:sp>
      <p:sp>
        <p:nvSpPr>
          <p:cNvPr id="6" name="Rectangle 5"/>
          <p:cNvSpPr/>
          <p:nvPr/>
        </p:nvSpPr>
        <p:spPr>
          <a:xfrm>
            <a:off x="304800" y="1518535"/>
            <a:ext cx="8686800" cy="5619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b="1" dirty="0">
                <a:solidFill>
                  <a:schemeClr val="bg1"/>
                </a:solidFill>
              </a:rPr>
              <a:t>TCGA and AOCS </a:t>
            </a:r>
            <a:r>
              <a:rPr lang="en-US" sz="1800" b="1" dirty="0" smtClean="0">
                <a:solidFill>
                  <a:schemeClr val="bg1"/>
                </a:solidFill>
              </a:rPr>
              <a:t>overall survival data used to develop LOH cutoff to identify</a:t>
            </a:r>
          </a:p>
          <a:p>
            <a:pPr algn="ctr">
              <a:defRPr/>
            </a:pPr>
            <a:r>
              <a:rPr lang="en-US" sz="1800" b="1" dirty="0" smtClean="0">
                <a:solidFill>
                  <a:schemeClr val="bg1"/>
                </a:solidFill>
              </a:rPr>
              <a:t>high-grade ovarian cancer patient tumors with BRCA-like signature</a:t>
            </a:r>
            <a:endParaRPr lang="en-US" sz="1800" b="1" dirty="0">
              <a:solidFill>
                <a:schemeClr val="bg1"/>
              </a:solidFill>
            </a:endParaRPr>
          </a:p>
        </p:txBody>
      </p:sp>
      <p:sp>
        <p:nvSpPr>
          <p:cNvPr id="7" name="Rectangle 6"/>
          <p:cNvSpPr>
            <a:spLocks noChangeArrowheads="1"/>
          </p:cNvSpPr>
          <p:nvPr/>
        </p:nvSpPr>
        <p:spPr bwMode="auto">
          <a:xfrm>
            <a:off x="1552575" y="5500688"/>
            <a:ext cx="6253163" cy="385762"/>
          </a:xfrm>
          <a:prstGeom prst="rect">
            <a:avLst/>
          </a:prstGeom>
          <a:noFill/>
          <a:ln w="9525">
            <a:noFill/>
            <a:miter lim="800000"/>
            <a:headEnd/>
            <a:tailEnd/>
          </a:ln>
          <a:effectLst>
            <a:outerShdw blurRad="40000" dist="23000" dir="5400000" rotWithShape="0">
              <a:srgbClr val="000000">
                <a:alpha val="34999"/>
              </a:srgbClr>
            </a:outerShdw>
          </a:effectLst>
        </p:spPr>
        <p:txBody>
          <a:bodyPr anchor="ctr"/>
          <a:lstStyle/>
          <a:p>
            <a:pPr algn="ctr">
              <a:defRPr/>
            </a:pPr>
            <a:r>
              <a:rPr lang="en-US" sz="1600" b="1" u="sng" dirty="0">
                <a:solidFill>
                  <a:schemeClr val="bg1"/>
                </a:solidFill>
                <a:latin typeface="+mn-lt"/>
                <a:ea typeface="+mn-ea"/>
                <a:cs typeface="+mn-cs"/>
              </a:rPr>
              <a:t>Prospective</a:t>
            </a:r>
            <a:r>
              <a:rPr lang="en-US" sz="1600" dirty="0">
                <a:solidFill>
                  <a:schemeClr val="bg1"/>
                </a:solidFill>
                <a:latin typeface="+mn-lt"/>
                <a:ea typeface="+mn-ea"/>
                <a:cs typeface="+mn-cs"/>
              </a:rPr>
              <a:t> testing of </a:t>
            </a:r>
            <a:r>
              <a:rPr lang="en-US" sz="1600" dirty="0" err="1">
                <a:solidFill>
                  <a:schemeClr val="bg1"/>
                </a:solidFill>
                <a:latin typeface="+mn-lt"/>
                <a:ea typeface="+mn-ea"/>
                <a:cs typeface="+mn-cs"/>
              </a:rPr>
              <a:t>prespecified</a:t>
            </a:r>
            <a:r>
              <a:rPr lang="en-US" sz="1600" dirty="0">
                <a:solidFill>
                  <a:schemeClr val="bg1"/>
                </a:solidFill>
                <a:latin typeface="+mn-lt"/>
                <a:ea typeface="+mn-ea"/>
                <a:cs typeface="+mn-cs"/>
              </a:rPr>
              <a:t> cutoff in ARIEL2 and ARIEL3</a:t>
            </a:r>
          </a:p>
        </p:txBody>
      </p:sp>
      <p:sp>
        <p:nvSpPr>
          <p:cNvPr id="14344" name="Rectangle 138"/>
          <p:cNvSpPr>
            <a:spLocks noChangeArrowheads="1"/>
          </p:cNvSpPr>
          <p:nvPr/>
        </p:nvSpPr>
        <p:spPr bwMode="auto">
          <a:xfrm>
            <a:off x="2001838" y="5149148"/>
            <a:ext cx="1770062"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a:r>
              <a:rPr lang="en-US" sz="1400" b="1">
                <a:solidFill>
                  <a:schemeClr val="bg1"/>
                </a:solidFill>
                <a:latin typeface="Arial" charset="0"/>
              </a:rPr>
              <a:t>Genomic LOH Cutoff</a:t>
            </a:r>
            <a:endParaRPr lang="en-US" sz="2000">
              <a:solidFill>
                <a:schemeClr val="bg1"/>
              </a:solidFill>
              <a:latin typeface="Arial" charset="0"/>
            </a:endParaRPr>
          </a:p>
        </p:txBody>
      </p:sp>
      <p:sp>
        <p:nvSpPr>
          <p:cNvPr id="148" name="Rectangle 147"/>
          <p:cNvSpPr/>
          <p:nvPr/>
        </p:nvSpPr>
        <p:spPr>
          <a:xfrm>
            <a:off x="1641475" y="2464685"/>
            <a:ext cx="2797175" cy="2451100"/>
          </a:xfrm>
          <a:prstGeom prst="rect">
            <a:avLst/>
          </a:prstGeom>
          <a:noFill/>
          <a:ln w="63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dirty="0">
              <a:solidFill>
                <a:schemeClr val="bg1"/>
              </a:solidFill>
            </a:endParaRPr>
          </a:p>
        </p:txBody>
      </p:sp>
      <p:grpSp>
        <p:nvGrpSpPr>
          <p:cNvPr id="14346" name="Group 146"/>
          <p:cNvGrpSpPr>
            <a:grpSpLocks/>
          </p:cNvGrpSpPr>
          <p:nvPr/>
        </p:nvGrpSpPr>
        <p:grpSpPr bwMode="auto">
          <a:xfrm>
            <a:off x="1663700" y="2875848"/>
            <a:ext cx="2774950" cy="1636712"/>
            <a:chOff x="1459919" y="2695294"/>
            <a:chExt cx="3004342" cy="1744310"/>
          </a:xfrm>
        </p:grpSpPr>
        <p:cxnSp>
          <p:nvCxnSpPr>
            <p:cNvPr id="142" name="Straight Connector 141"/>
            <p:cNvCxnSpPr/>
            <p:nvPr/>
          </p:nvCxnSpPr>
          <p:spPr>
            <a:xfrm>
              <a:off x="1459919" y="2695294"/>
              <a:ext cx="3004342" cy="0"/>
            </a:xfrm>
            <a:prstGeom prst="line">
              <a:avLst/>
            </a:prstGeom>
            <a:ln w="63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1459919" y="3133486"/>
              <a:ext cx="3004342" cy="0"/>
            </a:xfrm>
            <a:prstGeom prst="line">
              <a:avLst/>
            </a:prstGeom>
            <a:ln w="63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1459919" y="3573370"/>
              <a:ext cx="3004342" cy="0"/>
            </a:xfrm>
            <a:prstGeom prst="line">
              <a:avLst/>
            </a:prstGeom>
            <a:ln w="63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1459919" y="4006487"/>
              <a:ext cx="3004342" cy="0"/>
            </a:xfrm>
            <a:prstGeom prst="line">
              <a:avLst/>
            </a:prstGeom>
            <a:ln w="63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1459919" y="4439604"/>
              <a:ext cx="3004342" cy="0"/>
            </a:xfrm>
            <a:prstGeom prst="line">
              <a:avLst/>
            </a:prstGeom>
            <a:ln w="63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347" name="Group 1182"/>
          <p:cNvGrpSpPr>
            <a:grpSpLocks/>
          </p:cNvGrpSpPr>
          <p:nvPr/>
        </p:nvGrpSpPr>
        <p:grpSpPr bwMode="auto">
          <a:xfrm>
            <a:off x="1890713" y="2469448"/>
            <a:ext cx="2295525" cy="2451100"/>
            <a:chOff x="1885913" y="2322493"/>
            <a:chExt cx="2294950" cy="2451511"/>
          </a:xfrm>
        </p:grpSpPr>
        <p:cxnSp>
          <p:nvCxnSpPr>
            <p:cNvPr id="130" name="Straight Connector 129"/>
            <p:cNvCxnSpPr/>
            <p:nvPr/>
          </p:nvCxnSpPr>
          <p:spPr>
            <a:xfrm flipH="1">
              <a:off x="1885913" y="2322493"/>
              <a:ext cx="4761" cy="2451511"/>
            </a:xfrm>
            <a:prstGeom prst="line">
              <a:avLst/>
            </a:prstGeom>
            <a:ln w="63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flipH="1">
              <a:off x="2146198" y="2322493"/>
              <a:ext cx="4761" cy="2451511"/>
            </a:xfrm>
            <a:prstGeom prst="line">
              <a:avLst/>
            </a:prstGeom>
            <a:ln w="63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flipH="1">
              <a:off x="2393786" y="2322493"/>
              <a:ext cx="4761" cy="2451511"/>
            </a:xfrm>
            <a:prstGeom prst="line">
              <a:avLst/>
            </a:prstGeom>
            <a:ln w="63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flipH="1">
              <a:off x="2652483" y="2322493"/>
              <a:ext cx="4762" cy="2451511"/>
            </a:xfrm>
            <a:prstGeom prst="line">
              <a:avLst/>
            </a:prstGeom>
            <a:ln w="63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H="1">
              <a:off x="2906419" y="2322493"/>
              <a:ext cx="4762" cy="2451511"/>
            </a:xfrm>
            <a:prstGeom prst="line">
              <a:avLst/>
            </a:prstGeom>
            <a:ln w="63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H="1">
              <a:off x="3149246" y="2322493"/>
              <a:ext cx="4761" cy="2451511"/>
            </a:xfrm>
            <a:prstGeom prst="line">
              <a:avLst/>
            </a:prstGeom>
            <a:ln w="63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flipH="1">
              <a:off x="3409531" y="2322493"/>
              <a:ext cx="4761" cy="2451511"/>
            </a:xfrm>
            <a:prstGeom prst="line">
              <a:avLst/>
            </a:prstGeom>
            <a:ln w="63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H="1">
              <a:off x="3663468" y="2322493"/>
              <a:ext cx="4761" cy="2451511"/>
            </a:xfrm>
            <a:prstGeom prst="line">
              <a:avLst/>
            </a:prstGeom>
            <a:ln w="63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H="1">
              <a:off x="3922165" y="2322493"/>
              <a:ext cx="4762" cy="2451511"/>
            </a:xfrm>
            <a:prstGeom prst="line">
              <a:avLst/>
            </a:prstGeom>
            <a:ln w="63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4176101" y="2322493"/>
              <a:ext cx="4762" cy="2451511"/>
            </a:xfrm>
            <a:prstGeom prst="line">
              <a:avLst/>
            </a:prstGeom>
            <a:ln w="63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4348" name="Rectangle 99"/>
          <p:cNvSpPr>
            <a:spLocks noChangeArrowheads="1"/>
          </p:cNvSpPr>
          <p:nvPr/>
        </p:nvSpPr>
        <p:spPr bwMode="auto">
          <a:xfrm>
            <a:off x="1636713" y="2464685"/>
            <a:ext cx="7937" cy="2455863"/>
          </a:xfrm>
          <a:prstGeom prst="rect">
            <a:avLst/>
          </a:prstGeom>
          <a:solidFill>
            <a:srgbClr val="BFBFBF"/>
          </a:solidFill>
          <a:ln w="1588">
            <a:solidFill>
              <a:schemeClr val="bg1"/>
            </a:solidFill>
            <a:bevel/>
            <a:headEnd/>
            <a:tailEnd/>
          </a:ln>
        </p:spPr>
        <p:txBody>
          <a:bodyPr/>
          <a:lstStyle/>
          <a:p>
            <a:endParaRPr lang="en-GB">
              <a:solidFill>
                <a:schemeClr val="bg1"/>
              </a:solidFill>
            </a:endParaRPr>
          </a:p>
        </p:txBody>
      </p:sp>
      <p:sp>
        <p:nvSpPr>
          <p:cNvPr id="14349" name="Rectangle 124"/>
          <p:cNvSpPr>
            <a:spLocks noChangeArrowheads="1"/>
          </p:cNvSpPr>
          <p:nvPr/>
        </p:nvSpPr>
        <p:spPr bwMode="auto">
          <a:xfrm>
            <a:off x="1452725" y="4820535"/>
            <a:ext cx="998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defTabSz="914400"/>
            <a:r>
              <a:rPr lang="en-US" sz="1400" b="1">
                <a:solidFill>
                  <a:schemeClr val="bg1"/>
                </a:solidFill>
              </a:rPr>
              <a:t>0</a:t>
            </a:r>
            <a:endParaRPr lang="en-US" sz="3200" b="1">
              <a:solidFill>
                <a:schemeClr val="bg1"/>
              </a:solidFill>
            </a:endParaRPr>
          </a:p>
        </p:txBody>
      </p:sp>
      <p:sp>
        <p:nvSpPr>
          <p:cNvPr id="14350" name="Rectangle 125"/>
          <p:cNvSpPr>
            <a:spLocks noChangeArrowheads="1"/>
          </p:cNvSpPr>
          <p:nvPr/>
        </p:nvSpPr>
        <p:spPr bwMode="auto">
          <a:xfrm>
            <a:off x="1203145" y="4412548"/>
            <a:ext cx="3494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defTabSz="914400"/>
            <a:r>
              <a:rPr lang="en-US" sz="1400" b="1">
                <a:solidFill>
                  <a:schemeClr val="bg1"/>
                </a:solidFill>
              </a:rPr>
              <a:t>0.05</a:t>
            </a:r>
            <a:endParaRPr lang="en-US" sz="3200" b="1">
              <a:solidFill>
                <a:schemeClr val="bg1"/>
              </a:solidFill>
            </a:endParaRPr>
          </a:p>
        </p:txBody>
      </p:sp>
      <p:sp>
        <p:nvSpPr>
          <p:cNvPr id="14351" name="Rectangle 126"/>
          <p:cNvSpPr>
            <a:spLocks noChangeArrowheads="1"/>
          </p:cNvSpPr>
          <p:nvPr/>
        </p:nvSpPr>
        <p:spPr bwMode="auto">
          <a:xfrm>
            <a:off x="1203145" y="4001385"/>
            <a:ext cx="3494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defTabSz="914400"/>
            <a:r>
              <a:rPr lang="en-US" sz="1400" b="1">
                <a:solidFill>
                  <a:schemeClr val="bg1"/>
                </a:solidFill>
              </a:rPr>
              <a:t>0.10</a:t>
            </a:r>
            <a:endParaRPr lang="en-US" sz="3200" b="1">
              <a:solidFill>
                <a:schemeClr val="bg1"/>
              </a:solidFill>
            </a:endParaRPr>
          </a:p>
        </p:txBody>
      </p:sp>
      <p:sp>
        <p:nvSpPr>
          <p:cNvPr id="14352" name="Rectangle 127"/>
          <p:cNvSpPr>
            <a:spLocks noChangeArrowheads="1"/>
          </p:cNvSpPr>
          <p:nvPr/>
        </p:nvSpPr>
        <p:spPr bwMode="auto">
          <a:xfrm>
            <a:off x="1203145" y="3591810"/>
            <a:ext cx="3494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defTabSz="914400"/>
            <a:r>
              <a:rPr lang="en-US" sz="1400" b="1">
                <a:solidFill>
                  <a:schemeClr val="bg1"/>
                </a:solidFill>
              </a:rPr>
              <a:t>0.15</a:t>
            </a:r>
            <a:endParaRPr lang="en-US" sz="3200" b="1">
              <a:solidFill>
                <a:schemeClr val="bg1"/>
              </a:solidFill>
            </a:endParaRPr>
          </a:p>
        </p:txBody>
      </p:sp>
      <p:sp>
        <p:nvSpPr>
          <p:cNvPr id="14353" name="Rectangle 128"/>
          <p:cNvSpPr>
            <a:spLocks noChangeArrowheads="1"/>
          </p:cNvSpPr>
          <p:nvPr/>
        </p:nvSpPr>
        <p:spPr bwMode="auto">
          <a:xfrm>
            <a:off x="1203145" y="3183823"/>
            <a:ext cx="3494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defTabSz="914400"/>
            <a:r>
              <a:rPr lang="en-US" sz="1400" b="1">
                <a:solidFill>
                  <a:schemeClr val="bg1"/>
                </a:solidFill>
              </a:rPr>
              <a:t>0.20</a:t>
            </a:r>
            <a:endParaRPr lang="en-US" sz="3200" b="1">
              <a:solidFill>
                <a:schemeClr val="bg1"/>
              </a:solidFill>
            </a:endParaRPr>
          </a:p>
        </p:txBody>
      </p:sp>
      <p:sp>
        <p:nvSpPr>
          <p:cNvPr id="14354" name="Rectangle 129"/>
          <p:cNvSpPr>
            <a:spLocks noChangeArrowheads="1"/>
          </p:cNvSpPr>
          <p:nvPr/>
        </p:nvSpPr>
        <p:spPr bwMode="auto">
          <a:xfrm>
            <a:off x="1203145" y="2774248"/>
            <a:ext cx="3494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defTabSz="914400"/>
            <a:r>
              <a:rPr lang="en-US" sz="1400" b="1">
                <a:solidFill>
                  <a:schemeClr val="bg1"/>
                </a:solidFill>
              </a:rPr>
              <a:t>0.25</a:t>
            </a:r>
            <a:endParaRPr lang="en-US" sz="3200" b="1">
              <a:solidFill>
                <a:schemeClr val="bg1"/>
              </a:solidFill>
            </a:endParaRPr>
          </a:p>
        </p:txBody>
      </p:sp>
      <p:sp>
        <p:nvSpPr>
          <p:cNvPr id="14355" name="Rectangle 130"/>
          <p:cNvSpPr>
            <a:spLocks noChangeArrowheads="1"/>
          </p:cNvSpPr>
          <p:nvPr/>
        </p:nvSpPr>
        <p:spPr bwMode="auto">
          <a:xfrm>
            <a:off x="1203145" y="2364673"/>
            <a:ext cx="3494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defTabSz="914400"/>
            <a:r>
              <a:rPr lang="en-US" sz="1400" b="1">
                <a:solidFill>
                  <a:schemeClr val="bg1"/>
                </a:solidFill>
              </a:rPr>
              <a:t>0.30</a:t>
            </a:r>
            <a:endParaRPr lang="en-US" sz="3200" b="1">
              <a:solidFill>
                <a:schemeClr val="bg1"/>
              </a:solidFill>
            </a:endParaRPr>
          </a:p>
        </p:txBody>
      </p:sp>
      <p:sp>
        <p:nvSpPr>
          <p:cNvPr id="14356" name="Rectangle 142"/>
          <p:cNvSpPr>
            <a:spLocks noChangeArrowheads="1"/>
          </p:cNvSpPr>
          <p:nvPr/>
        </p:nvSpPr>
        <p:spPr bwMode="auto">
          <a:xfrm>
            <a:off x="1993900" y="3864860"/>
            <a:ext cx="18891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914400"/>
            <a:r>
              <a:rPr lang="en-US" sz="1400" b="1">
                <a:solidFill>
                  <a:schemeClr val="bg1"/>
                </a:solidFill>
              </a:rPr>
              <a:t>Optimal LOH cutoff</a:t>
            </a:r>
            <a:endParaRPr lang="en-US" sz="1600" b="1">
              <a:solidFill>
                <a:schemeClr val="bg1"/>
              </a:solidFill>
            </a:endParaRPr>
          </a:p>
        </p:txBody>
      </p:sp>
      <p:sp>
        <p:nvSpPr>
          <p:cNvPr id="14357" name="TextBox 112"/>
          <p:cNvSpPr txBox="1">
            <a:spLocks noChangeArrowheads="1"/>
          </p:cNvSpPr>
          <p:nvPr/>
        </p:nvSpPr>
        <p:spPr bwMode="auto">
          <a:xfrm rot="-5400000">
            <a:off x="-382393" y="3426843"/>
            <a:ext cx="2577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400" b="1" dirty="0" smtClean="0">
                <a:solidFill>
                  <a:schemeClr val="bg1"/>
                </a:solidFill>
                <a:latin typeface="Arial" panose="020B0604020202020204" pitchFamily="34" charset="0"/>
              </a:rPr>
              <a:t>Log-Rank </a:t>
            </a:r>
            <a:r>
              <a:rPr lang="en-GB" sz="1400" b="1" i="1" dirty="0">
                <a:solidFill>
                  <a:schemeClr val="bg1"/>
                </a:solidFill>
                <a:latin typeface="Arial" panose="020B0604020202020204" pitchFamily="34" charset="0"/>
              </a:rPr>
              <a:t>P</a:t>
            </a:r>
            <a:r>
              <a:rPr lang="en-GB" sz="1400" b="1" dirty="0">
                <a:solidFill>
                  <a:schemeClr val="bg1"/>
                </a:solidFill>
                <a:latin typeface="Arial" panose="020B0604020202020204" pitchFamily="34" charset="0"/>
              </a:rPr>
              <a:t> Value </a:t>
            </a:r>
            <a:br>
              <a:rPr lang="en-GB" sz="1400" b="1" dirty="0">
                <a:solidFill>
                  <a:schemeClr val="bg1"/>
                </a:solidFill>
                <a:latin typeface="Arial" panose="020B0604020202020204" pitchFamily="34" charset="0"/>
              </a:rPr>
            </a:br>
            <a:r>
              <a:rPr lang="en-GB" sz="1400" b="1" dirty="0">
                <a:solidFill>
                  <a:schemeClr val="bg1"/>
                </a:solidFill>
                <a:latin typeface="Arial" panose="020B0604020202020204" pitchFamily="34" charset="0"/>
              </a:rPr>
              <a:t>(high vs low LOH groups)</a:t>
            </a:r>
          </a:p>
        </p:txBody>
      </p:sp>
      <p:cxnSp>
        <p:nvCxnSpPr>
          <p:cNvPr id="115" name="Straight Arrow Connector 114"/>
          <p:cNvCxnSpPr>
            <a:cxnSpLocks noChangeShapeType="1"/>
          </p:cNvCxnSpPr>
          <p:nvPr/>
        </p:nvCxnSpPr>
        <p:spPr bwMode="auto">
          <a:xfrm>
            <a:off x="2908300" y="4099810"/>
            <a:ext cx="0" cy="704850"/>
          </a:xfrm>
          <a:prstGeom prst="straightConnector1">
            <a:avLst/>
          </a:prstGeom>
          <a:noFill/>
          <a:ln w="57150">
            <a:solidFill>
              <a:srgbClr val="A3D5D9"/>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grpSp>
        <p:nvGrpSpPr>
          <p:cNvPr id="2" name="Group 1"/>
          <p:cNvGrpSpPr/>
          <p:nvPr/>
        </p:nvGrpSpPr>
        <p:grpSpPr>
          <a:xfrm>
            <a:off x="1570038" y="2472623"/>
            <a:ext cx="71437" cy="2039937"/>
            <a:chOff x="1570038" y="2472623"/>
            <a:chExt cx="71437" cy="2039937"/>
          </a:xfrm>
        </p:grpSpPr>
        <p:cxnSp>
          <p:nvCxnSpPr>
            <p:cNvPr id="117" name="Straight Connector 116"/>
            <p:cNvCxnSpPr/>
            <p:nvPr/>
          </p:nvCxnSpPr>
          <p:spPr>
            <a:xfrm flipH="1" flipV="1">
              <a:off x="1574800" y="2875848"/>
              <a:ext cx="65088"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flipH="1" flipV="1">
              <a:off x="1574800" y="2472623"/>
              <a:ext cx="6667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H="1" flipV="1">
              <a:off x="1570038" y="3685473"/>
              <a:ext cx="6667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H="1" flipV="1">
              <a:off x="1571625" y="3282248"/>
              <a:ext cx="65088"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flipV="1">
              <a:off x="1576388" y="4512560"/>
              <a:ext cx="65087"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grpSp>
      <p:cxnSp>
        <p:nvCxnSpPr>
          <p:cNvPr id="124" name="Straight Connector 123"/>
          <p:cNvCxnSpPr>
            <a:stCxn id="14348" idx="0"/>
          </p:cNvCxnSpPr>
          <p:nvPr/>
        </p:nvCxnSpPr>
        <p:spPr>
          <a:xfrm flipH="1">
            <a:off x="1636713" y="2464685"/>
            <a:ext cx="3175" cy="245110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H="1" flipV="1">
            <a:off x="1579563" y="4915785"/>
            <a:ext cx="2867025" cy="4763"/>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366" name="Oval 102"/>
          <p:cNvSpPr>
            <a:spLocks noChangeArrowheads="1"/>
          </p:cNvSpPr>
          <p:nvPr/>
        </p:nvSpPr>
        <p:spPr bwMode="auto">
          <a:xfrm>
            <a:off x="1855788" y="4345873"/>
            <a:ext cx="82550" cy="84137"/>
          </a:xfrm>
          <a:prstGeom prst="ellipse">
            <a:avLst/>
          </a:prstGeom>
          <a:solidFill>
            <a:schemeClr val="tx2"/>
          </a:solidFill>
          <a:ln w="0">
            <a:solidFill>
              <a:schemeClr val="tx2"/>
            </a:solidFill>
            <a:round/>
            <a:headEnd/>
            <a:tailEnd/>
          </a:ln>
        </p:spPr>
        <p:txBody>
          <a:bodyPr/>
          <a:lstStyle/>
          <a:p>
            <a:endParaRPr lang="en-GB">
              <a:solidFill>
                <a:schemeClr val="bg1"/>
              </a:solidFill>
            </a:endParaRPr>
          </a:p>
        </p:txBody>
      </p:sp>
      <p:sp>
        <p:nvSpPr>
          <p:cNvPr id="14367" name="Oval 105"/>
          <p:cNvSpPr>
            <a:spLocks noChangeArrowheads="1"/>
          </p:cNvSpPr>
          <p:nvPr/>
        </p:nvSpPr>
        <p:spPr bwMode="auto">
          <a:xfrm>
            <a:off x="2108200" y="4791960"/>
            <a:ext cx="84138" cy="84138"/>
          </a:xfrm>
          <a:prstGeom prst="ellipse">
            <a:avLst/>
          </a:prstGeom>
          <a:solidFill>
            <a:schemeClr val="tx2"/>
          </a:solidFill>
          <a:ln w="12700">
            <a:solidFill>
              <a:schemeClr val="tx2"/>
            </a:solidFill>
            <a:round/>
            <a:headEnd/>
            <a:tailEnd/>
          </a:ln>
        </p:spPr>
        <p:txBody>
          <a:bodyPr/>
          <a:lstStyle/>
          <a:p>
            <a:endParaRPr lang="en-GB">
              <a:solidFill>
                <a:schemeClr val="bg1"/>
              </a:solidFill>
            </a:endParaRPr>
          </a:p>
        </p:txBody>
      </p:sp>
      <p:sp>
        <p:nvSpPr>
          <p:cNvPr id="14368" name="Oval 106"/>
          <p:cNvSpPr>
            <a:spLocks noChangeArrowheads="1"/>
          </p:cNvSpPr>
          <p:nvPr/>
        </p:nvSpPr>
        <p:spPr bwMode="auto">
          <a:xfrm>
            <a:off x="2362200" y="4736398"/>
            <a:ext cx="82550" cy="84137"/>
          </a:xfrm>
          <a:prstGeom prst="ellipse">
            <a:avLst/>
          </a:prstGeom>
          <a:solidFill>
            <a:schemeClr val="tx2"/>
          </a:solidFill>
          <a:ln w="0">
            <a:solidFill>
              <a:schemeClr val="tx2"/>
            </a:solidFill>
            <a:round/>
            <a:headEnd/>
            <a:tailEnd/>
          </a:ln>
        </p:spPr>
        <p:txBody>
          <a:bodyPr/>
          <a:lstStyle/>
          <a:p>
            <a:endParaRPr lang="en-GB">
              <a:solidFill>
                <a:schemeClr val="bg1"/>
              </a:solidFill>
            </a:endParaRPr>
          </a:p>
        </p:txBody>
      </p:sp>
      <p:sp>
        <p:nvSpPr>
          <p:cNvPr id="14369" name="Oval 108"/>
          <p:cNvSpPr>
            <a:spLocks noChangeArrowheads="1"/>
          </p:cNvSpPr>
          <p:nvPr/>
        </p:nvSpPr>
        <p:spPr bwMode="auto">
          <a:xfrm>
            <a:off x="2614613" y="4764973"/>
            <a:ext cx="84137" cy="84137"/>
          </a:xfrm>
          <a:prstGeom prst="ellipse">
            <a:avLst/>
          </a:prstGeom>
          <a:solidFill>
            <a:schemeClr val="tx2"/>
          </a:solidFill>
          <a:ln w="0">
            <a:solidFill>
              <a:schemeClr val="tx2"/>
            </a:solidFill>
            <a:round/>
            <a:headEnd/>
            <a:tailEnd/>
          </a:ln>
        </p:spPr>
        <p:txBody>
          <a:bodyPr/>
          <a:lstStyle/>
          <a:p>
            <a:endParaRPr lang="en-GB">
              <a:solidFill>
                <a:schemeClr val="bg1"/>
              </a:solidFill>
            </a:endParaRPr>
          </a:p>
        </p:txBody>
      </p:sp>
      <p:sp>
        <p:nvSpPr>
          <p:cNvPr id="14370" name="Oval 111"/>
          <p:cNvSpPr>
            <a:spLocks noChangeArrowheads="1"/>
          </p:cNvSpPr>
          <p:nvPr/>
        </p:nvSpPr>
        <p:spPr bwMode="auto">
          <a:xfrm>
            <a:off x="2870200" y="4839585"/>
            <a:ext cx="84138" cy="84138"/>
          </a:xfrm>
          <a:prstGeom prst="ellipse">
            <a:avLst/>
          </a:prstGeom>
          <a:solidFill>
            <a:schemeClr val="tx2"/>
          </a:solidFill>
          <a:ln w="12700">
            <a:solidFill>
              <a:schemeClr val="tx2"/>
            </a:solidFill>
            <a:round/>
            <a:headEnd/>
            <a:tailEnd/>
          </a:ln>
        </p:spPr>
        <p:txBody>
          <a:bodyPr/>
          <a:lstStyle/>
          <a:p>
            <a:endParaRPr lang="en-GB">
              <a:solidFill>
                <a:schemeClr val="bg1"/>
              </a:solidFill>
            </a:endParaRPr>
          </a:p>
        </p:txBody>
      </p:sp>
      <p:sp>
        <p:nvSpPr>
          <p:cNvPr id="14371" name="Oval 113"/>
          <p:cNvSpPr>
            <a:spLocks noChangeArrowheads="1"/>
          </p:cNvSpPr>
          <p:nvPr/>
        </p:nvSpPr>
        <p:spPr bwMode="auto">
          <a:xfrm>
            <a:off x="3124200" y="4831648"/>
            <a:ext cx="82550" cy="84137"/>
          </a:xfrm>
          <a:prstGeom prst="ellipse">
            <a:avLst/>
          </a:prstGeom>
          <a:solidFill>
            <a:schemeClr val="tx2"/>
          </a:solidFill>
          <a:ln w="12700">
            <a:solidFill>
              <a:schemeClr val="tx2"/>
            </a:solidFill>
            <a:round/>
            <a:headEnd/>
            <a:tailEnd/>
          </a:ln>
        </p:spPr>
        <p:txBody>
          <a:bodyPr/>
          <a:lstStyle/>
          <a:p>
            <a:endParaRPr lang="en-GB">
              <a:solidFill>
                <a:schemeClr val="bg1"/>
              </a:solidFill>
            </a:endParaRPr>
          </a:p>
        </p:txBody>
      </p:sp>
      <p:sp>
        <p:nvSpPr>
          <p:cNvPr id="14372" name="Oval 115"/>
          <p:cNvSpPr>
            <a:spLocks noChangeArrowheads="1"/>
          </p:cNvSpPr>
          <p:nvPr/>
        </p:nvSpPr>
        <p:spPr bwMode="auto">
          <a:xfrm>
            <a:off x="3376613" y="4696710"/>
            <a:ext cx="84137" cy="84138"/>
          </a:xfrm>
          <a:prstGeom prst="ellipse">
            <a:avLst/>
          </a:prstGeom>
          <a:solidFill>
            <a:schemeClr val="tx2"/>
          </a:solidFill>
          <a:ln w="12700">
            <a:solidFill>
              <a:schemeClr val="tx2"/>
            </a:solidFill>
            <a:round/>
            <a:headEnd/>
            <a:tailEnd/>
          </a:ln>
        </p:spPr>
        <p:txBody>
          <a:bodyPr/>
          <a:lstStyle/>
          <a:p>
            <a:endParaRPr lang="en-GB">
              <a:solidFill>
                <a:schemeClr val="bg1"/>
              </a:solidFill>
            </a:endParaRPr>
          </a:p>
        </p:txBody>
      </p:sp>
      <p:sp>
        <p:nvSpPr>
          <p:cNvPr id="14373" name="Oval 117"/>
          <p:cNvSpPr>
            <a:spLocks noChangeArrowheads="1"/>
          </p:cNvSpPr>
          <p:nvPr/>
        </p:nvSpPr>
        <p:spPr bwMode="auto">
          <a:xfrm>
            <a:off x="3632200" y="4356985"/>
            <a:ext cx="82550" cy="82550"/>
          </a:xfrm>
          <a:prstGeom prst="ellipse">
            <a:avLst/>
          </a:prstGeom>
          <a:solidFill>
            <a:schemeClr val="tx2"/>
          </a:solidFill>
          <a:ln w="12700">
            <a:solidFill>
              <a:schemeClr val="tx2"/>
            </a:solidFill>
            <a:round/>
            <a:headEnd/>
            <a:tailEnd/>
          </a:ln>
        </p:spPr>
        <p:txBody>
          <a:bodyPr/>
          <a:lstStyle/>
          <a:p>
            <a:endParaRPr lang="en-GB">
              <a:solidFill>
                <a:schemeClr val="bg1"/>
              </a:solidFill>
            </a:endParaRPr>
          </a:p>
        </p:txBody>
      </p:sp>
      <p:sp>
        <p:nvSpPr>
          <p:cNvPr id="14374" name="Oval 119"/>
          <p:cNvSpPr>
            <a:spLocks noChangeArrowheads="1"/>
          </p:cNvSpPr>
          <p:nvPr/>
        </p:nvSpPr>
        <p:spPr bwMode="auto">
          <a:xfrm>
            <a:off x="3884613" y="4152198"/>
            <a:ext cx="84137" cy="82550"/>
          </a:xfrm>
          <a:prstGeom prst="ellipse">
            <a:avLst/>
          </a:prstGeom>
          <a:solidFill>
            <a:schemeClr val="tx2"/>
          </a:solidFill>
          <a:ln w="12700">
            <a:solidFill>
              <a:schemeClr val="tx2"/>
            </a:solidFill>
            <a:round/>
            <a:headEnd/>
            <a:tailEnd/>
          </a:ln>
        </p:spPr>
        <p:txBody>
          <a:bodyPr/>
          <a:lstStyle/>
          <a:p>
            <a:endParaRPr lang="en-GB">
              <a:solidFill>
                <a:schemeClr val="bg1"/>
              </a:solidFill>
            </a:endParaRPr>
          </a:p>
        </p:txBody>
      </p:sp>
      <p:sp>
        <p:nvSpPr>
          <p:cNvPr id="14375" name="Oval 121"/>
          <p:cNvSpPr>
            <a:spLocks noChangeArrowheads="1"/>
          </p:cNvSpPr>
          <p:nvPr/>
        </p:nvSpPr>
        <p:spPr bwMode="auto">
          <a:xfrm>
            <a:off x="4138613" y="2886960"/>
            <a:ext cx="82550" cy="84138"/>
          </a:xfrm>
          <a:prstGeom prst="ellipse">
            <a:avLst/>
          </a:prstGeom>
          <a:solidFill>
            <a:schemeClr val="tx2"/>
          </a:solidFill>
          <a:ln w="12700">
            <a:solidFill>
              <a:schemeClr val="tx2"/>
            </a:solidFill>
            <a:round/>
            <a:headEnd/>
            <a:tailEnd/>
          </a:ln>
        </p:spPr>
        <p:txBody>
          <a:bodyPr/>
          <a:lstStyle/>
          <a:p>
            <a:endParaRPr lang="en-GB">
              <a:solidFill>
                <a:schemeClr val="bg1"/>
              </a:solidFill>
            </a:endParaRPr>
          </a:p>
        </p:txBody>
      </p:sp>
      <p:sp>
        <p:nvSpPr>
          <p:cNvPr id="14376" name="Oval 122"/>
          <p:cNvSpPr>
            <a:spLocks noChangeArrowheads="1"/>
          </p:cNvSpPr>
          <p:nvPr/>
        </p:nvSpPr>
        <p:spPr bwMode="auto">
          <a:xfrm>
            <a:off x="4392613" y="3394960"/>
            <a:ext cx="84137" cy="84138"/>
          </a:xfrm>
          <a:prstGeom prst="ellipse">
            <a:avLst/>
          </a:prstGeom>
          <a:solidFill>
            <a:schemeClr val="tx2"/>
          </a:solidFill>
          <a:ln w="0">
            <a:solidFill>
              <a:schemeClr val="tx2"/>
            </a:solidFill>
            <a:round/>
            <a:headEnd/>
            <a:tailEnd/>
          </a:ln>
        </p:spPr>
        <p:txBody>
          <a:bodyPr/>
          <a:lstStyle/>
          <a:p>
            <a:endParaRPr lang="en-GB">
              <a:solidFill>
                <a:schemeClr val="bg1"/>
              </a:solidFill>
            </a:endParaRPr>
          </a:p>
        </p:txBody>
      </p:sp>
      <p:cxnSp>
        <p:nvCxnSpPr>
          <p:cNvPr id="202" name="Straight Connector 201"/>
          <p:cNvCxnSpPr/>
          <p:nvPr/>
        </p:nvCxnSpPr>
        <p:spPr>
          <a:xfrm flipH="1" flipV="1">
            <a:off x="1576388" y="4104573"/>
            <a:ext cx="65087"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378" name="Oval 101"/>
          <p:cNvSpPr>
            <a:spLocks noChangeArrowheads="1"/>
          </p:cNvSpPr>
          <p:nvPr/>
        </p:nvSpPr>
        <p:spPr bwMode="auto">
          <a:xfrm>
            <a:off x="1600200" y="4034723"/>
            <a:ext cx="82550" cy="84137"/>
          </a:xfrm>
          <a:prstGeom prst="ellipse">
            <a:avLst/>
          </a:prstGeom>
          <a:solidFill>
            <a:schemeClr val="tx2"/>
          </a:solidFill>
          <a:ln w="12700">
            <a:solidFill>
              <a:schemeClr val="tx2"/>
            </a:solidFill>
            <a:round/>
            <a:headEnd/>
            <a:tailEnd/>
          </a:ln>
        </p:spPr>
        <p:txBody>
          <a:bodyPr/>
          <a:lstStyle/>
          <a:p>
            <a:endParaRPr lang="en-GB">
              <a:solidFill>
                <a:schemeClr val="bg1"/>
              </a:solidFill>
            </a:endParaRPr>
          </a:p>
        </p:txBody>
      </p:sp>
      <p:pic>
        <p:nvPicPr>
          <p:cNvPr id="14380" name="Picture 9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43538" y="2456748"/>
            <a:ext cx="2889250"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81" name="AutoShape 146"/>
          <p:cNvSpPr>
            <a:spLocks noChangeAspect="1" noChangeArrowheads="1" noTextEdit="1"/>
          </p:cNvSpPr>
          <p:nvPr/>
        </p:nvSpPr>
        <p:spPr bwMode="auto">
          <a:xfrm>
            <a:off x="4886325" y="2363085"/>
            <a:ext cx="38290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chemeClr val="bg1"/>
              </a:solidFill>
            </a:endParaRPr>
          </a:p>
        </p:txBody>
      </p:sp>
      <p:grpSp>
        <p:nvGrpSpPr>
          <p:cNvPr id="14382" name="Group 101"/>
          <p:cNvGrpSpPr>
            <a:grpSpLocks/>
          </p:cNvGrpSpPr>
          <p:nvPr/>
        </p:nvGrpSpPr>
        <p:grpSpPr bwMode="auto">
          <a:xfrm>
            <a:off x="5107478" y="2374198"/>
            <a:ext cx="301137" cy="2603111"/>
            <a:chOff x="5112238" y="2270125"/>
            <a:chExt cx="301138" cy="2603917"/>
          </a:xfrm>
        </p:grpSpPr>
        <p:sp>
          <p:nvSpPr>
            <p:cNvPr id="14397" name="Rectangle 149"/>
            <p:cNvSpPr>
              <a:spLocks noChangeArrowheads="1"/>
            </p:cNvSpPr>
            <p:nvPr/>
          </p:nvSpPr>
          <p:spPr bwMode="auto">
            <a:xfrm>
              <a:off x="5112238" y="2270125"/>
              <a:ext cx="299550" cy="21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defTabSz="914400"/>
              <a:r>
                <a:rPr lang="en-US" sz="1400" b="1">
                  <a:solidFill>
                    <a:schemeClr val="bg1"/>
                  </a:solidFill>
                </a:rPr>
                <a:t>100</a:t>
              </a:r>
              <a:endParaRPr lang="en-US" sz="3200" b="1">
                <a:solidFill>
                  <a:schemeClr val="bg1"/>
                </a:solidFill>
              </a:endParaRPr>
            </a:p>
          </p:txBody>
        </p:sp>
        <p:sp>
          <p:nvSpPr>
            <p:cNvPr id="14398" name="Rectangle 151"/>
            <p:cNvSpPr>
              <a:spLocks noChangeArrowheads="1"/>
            </p:cNvSpPr>
            <p:nvPr/>
          </p:nvSpPr>
          <p:spPr bwMode="auto">
            <a:xfrm>
              <a:off x="5213676" y="2732348"/>
              <a:ext cx="199700" cy="21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defTabSz="914400"/>
              <a:r>
                <a:rPr lang="en-US" sz="1400" b="1">
                  <a:solidFill>
                    <a:schemeClr val="bg1"/>
                  </a:solidFill>
                </a:rPr>
                <a:t>80</a:t>
              </a:r>
              <a:endParaRPr lang="en-US" sz="3200" b="1">
                <a:solidFill>
                  <a:schemeClr val="bg1"/>
                </a:solidFill>
              </a:endParaRPr>
            </a:p>
          </p:txBody>
        </p:sp>
        <p:sp>
          <p:nvSpPr>
            <p:cNvPr id="14399" name="Rectangle 153"/>
            <p:cNvSpPr>
              <a:spLocks noChangeArrowheads="1"/>
            </p:cNvSpPr>
            <p:nvPr/>
          </p:nvSpPr>
          <p:spPr bwMode="auto">
            <a:xfrm>
              <a:off x="5213676" y="3219450"/>
              <a:ext cx="199700" cy="21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defTabSz="914400"/>
              <a:r>
                <a:rPr lang="en-US" sz="1400" b="1">
                  <a:solidFill>
                    <a:schemeClr val="bg1"/>
                  </a:solidFill>
                </a:rPr>
                <a:t>60</a:t>
              </a:r>
              <a:endParaRPr lang="en-US" sz="3200" b="1">
                <a:solidFill>
                  <a:schemeClr val="bg1"/>
                </a:solidFill>
              </a:endParaRPr>
            </a:p>
          </p:txBody>
        </p:sp>
        <p:sp>
          <p:nvSpPr>
            <p:cNvPr id="14400" name="Rectangle 155"/>
            <p:cNvSpPr>
              <a:spLocks noChangeArrowheads="1"/>
            </p:cNvSpPr>
            <p:nvPr/>
          </p:nvSpPr>
          <p:spPr bwMode="auto">
            <a:xfrm>
              <a:off x="5213676" y="3694113"/>
              <a:ext cx="199700" cy="21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defTabSz="914400"/>
              <a:r>
                <a:rPr lang="en-US" sz="1400" b="1">
                  <a:solidFill>
                    <a:schemeClr val="bg1"/>
                  </a:solidFill>
                </a:rPr>
                <a:t>40</a:t>
              </a:r>
              <a:endParaRPr lang="en-US" sz="3200" b="1">
                <a:solidFill>
                  <a:schemeClr val="bg1"/>
                </a:solidFill>
              </a:endParaRPr>
            </a:p>
          </p:txBody>
        </p:sp>
        <p:sp>
          <p:nvSpPr>
            <p:cNvPr id="14401" name="Rectangle 157"/>
            <p:cNvSpPr>
              <a:spLocks noChangeArrowheads="1"/>
            </p:cNvSpPr>
            <p:nvPr/>
          </p:nvSpPr>
          <p:spPr bwMode="auto">
            <a:xfrm>
              <a:off x="5213676" y="4171950"/>
              <a:ext cx="199700" cy="21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defTabSz="914400"/>
              <a:r>
                <a:rPr lang="en-US" sz="1400" b="1">
                  <a:solidFill>
                    <a:schemeClr val="bg1"/>
                  </a:solidFill>
                </a:rPr>
                <a:t>20</a:t>
              </a:r>
              <a:endParaRPr lang="en-US" sz="3200" b="1">
                <a:solidFill>
                  <a:schemeClr val="bg1"/>
                </a:solidFill>
              </a:endParaRPr>
            </a:p>
          </p:txBody>
        </p:sp>
        <p:sp>
          <p:nvSpPr>
            <p:cNvPr id="14402" name="Rectangle 158"/>
            <p:cNvSpPr>
              <a:spLocks noChangeArrowheads="1"/>
            </p:cNvSpPr>
            <p:nvPr/>
          </p:nvSpPr>
          <p:spPr bwMode="auto">
            <a:xfrm>
              <a:off x="5313525" y="4658531"/>
              <a:ext cx="99850" cy="21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r" defTabSz="914400"/>
              <a:r>
                <a:rPr lang="en-US" sz="1400" b="1">
                  <a:solidFill>
                    <a:schemeClr val="bg1"/>
                  </a:solidFill>
                </a:rPr>
                <a:t>0</a:t>
              </a:r>
              <a:endParaRPr lang="en-US" sz="3200" b="1">
                <a:solidFill>
                  <a:schemeClr val="bg1"/>
                </a:solidFill>
              </a:endParaRPr>
            </a:p>
          </p:txBody>
        </p:sp>
      </p:grpSp>
      <p:sp>
        <p:nvSpPr>
          <p:cNvPr id="14383" name="Rectangle 159"/>
          <p:cNvSpPr>
            <a:spLocks noChangeArrowheads="1"/>
          </p:cNvSpPr>
          <p:nvPr/>
        </p:nvSpPr>
        <p:spPr bwMode="auto">
          <a:xfrm>
            <a:off x="5450763" y="4930073"/>
            <a:ext cx="998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a:r>
              <a:rPr lang="en-US" sz="1400" b="1">
                <a:solidFill>
                  <a:schemeClr val="bg1"/>
                </a:solidFill>
              </a:rPr>
              <a:t>0</a:t>
            </a:r>
            <a:endParaRPr lang="en-US" sz="3200" b="1">
              <a:solidFill>
                <a:schemeClr val="bg1"/>
              </a:solidFill>
            </a:endParaRPr>
          </a:p>
        </p:txBody>
      </p:sp>
      <p:sp>
        <p:nvSpPr>
          <p:cNvPr id="14384" name="Rectangle 160"/>
          <p:cNvSpPr>
            <a:spLocks noChangeArrowheads="1"/>
          </p:cNvSpPr>
          <p:nvPr/>
        </p:nvSpPr>
        <p:spPr bwMode="auto">
          <a:xfrm>
            <a:off x="5958845" y="4930073"/>
            <a:ext cx="19969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a:r>
              <a:rPr lang="en-US" sz="1400" b="1" dirty="0">
                <a:solidFill>
                  <a:schemeClr val="bg1"/>
                </a:solidFill>
              </a:rPr>
              <a:t>25</a:t>
            </a:r>
            <a:endParaRPr lang="en-US" sz="3200" b="1" dirty="0">
              <a:solidFill>
                <a:schemeClr val="bg1"/>
              </a:solidFill>
            </a:endParaRPr>
          </a:p>
        </p:txBody>
      </p:sp>
      <p:sp>
        <p:nvSpPr>
          <p:cNvPr id="14385" name="Rectangle 161"/>
          <p:cNvSpPr>
            <a:spLocks noChangeArrowheads="1"/>
          </p:cNvSpPr>
          <p:nvPr/>
        </p:nvSpPr>
        <p:spPr bwMode="auto">
          <a:xfrm>
            <a:off x="6511295" y="4930073"/>
            <a:ext cx="19969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a:r>
              <a:rPr lang="en-US" sz="1400" b="1">
                <a:solidFill>
                  <a:schemeClr val="bg1"/>
                </a:solidFill>
              </a:rPr>
              <a:t>50</a:t>
            </a:r>
            <a:endParaRPr lang="en-US" sz="3200" b="1">
              <a:solidFill>
                <a:schemeClr val="bg1"/>
              </a:solidFill>
            </a:endParaRPr>
          </a:p>
        </p:txBody>
      </p:sp>
      <p:sp>
        <p:nvSpPr>
          <p:cNvPr id="14386" name="Rectangle 162"/>
          <p:cNvSpPr>
            <a:spLocks noChangeArrowheads="1"/>
          </p:cNvSpPr>
          <p:nvPr/>
        </p:nvSpPr>
        <p:spPr bwMode="auto">
          <a:xfrm>
            <a:off x="7052632" y="4930073"/>
            <a:ext cx="19969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a:r>
              <a:rPr lang="en-US" sz="1400" b="1">
                <a:solidFill>
                  <a:schemeClr val="bg1"/>
                </a:solidFill>
              </a:rPr>
              <a:t>75</a:t>
            </a:r>
            <a:endParaRPr lang="en-US" sz="3200" b="1">
              <a:solidFill>
                <a:schemeClr val="bg1"/>
              </a:solidFill>
            </a:endParaRPr>
          </a:p>
        </p:txBody>
      </p:sp>
      <p:sp>
        <p:nvSpPr>
          <p:cNvPr id="14387" name="Rectangle 163"/>
          <p:cNvSpPr>
            <a:spLocks noChangeArrowheads="1"/>
          </p:cNvSpPr>
          <p:nvPr/>
        </p:nvSpPr>
        <p:spPr bwMode="auto">
          <a:xfrm>
            <a:off x="7545632" y="4930073"/>
            <a:ext cx="29954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a:r>
              <a:rPr lang="en-US" sz="1400" b="1">
                <a:solidFill>
                  <a:schemeClr val="bg1"/>
                </a:solidFill>
              </a:rPr>
              <a:t>100</a:t>
            </a:r>
            <a:endParaRPr lang="en-US" sz="3200" b="1">
              <a:solidFill>
                <a:schemeClr val="bg1"/>
              </a:solidFill>
            </a:endParaRPr>
          </a:p>
        </p:txBody>
      </p:sp>
      <p:sp>
        <p:nvSpPr>
          <p:cNvPr id="14388" name="Rectangle 164"/>
          <p:cNvSpPr>
            <a:spLocks noChangeArrowheads="1"/>
          </p:cNvSpPr>
          <p:nvPr/>
        </p:nvSpPr>
        <p:spPr bwMode="auto">
          <a:xfrm>
            <a:off x="8090145" y="4930073"/>
            <a:ext cx="29954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a:r>
              <a:rPr lang="en-US" sz="1400" b="1">
                <a:solidFill>
                  <a:schemeClr val="bg1"/>
                </a:solidFill>
              </a:rPr>
              <a:t>125</a:t>
            </a:r>
            <a:endParaRPr lang="en-US" sz="3200" b="1">
              <a:solidFill>
                <a:schemeClr val="bg1"/>
              </a:solidFill>
            </a:endParaRPr>
          </a:p>
        </p:txBody>
      </p:sp>
      <p:sp>
        <p:nvSpPr>
          <p:cNvPr id="14389" name="Rectangle 166"/>
          <p:cNvSpPr>
            <a:spLocks noChangeArrowheads="1"/>
          </p:cNvSpPr>
          <p:nvPr/>
        </p:nvSpPr>
        <p:spPr bwMode="auto">
          <a:xfrm>
            <a:off x="5818901" y="5158673"/>
            <a:ext cx="21750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defTabSz="914400"/>
            <a:r>
              <a:rPr lang="en-US" sz="1400" b="1">
                <a:solidFill>
                  <a:schemeClr val="bg1"/>
                </a:solidFill>
                <a:latin typeface="Arial" charset="0"/>
              </a:rPr>
              <a:t>Overall Survival (months)</a:t>
            </a:r>
            <a:endParaRPr lang="en-US" sz="2000">
              <a:solidFill>
                <a:schemeClr val="bg1"/>
              </a:solidFill>
              <a:latin typeface="Arial" charset="0"/>
            </a:endParaRPr>
          </a:p>
        </p:txBody>
      </p:sp>
      <p:sp>
        <p:nvSpPr>
          <p:cNvPr id="14390" name="Rectangle 169"/>
          <p:cNvSpPr>
            <a:spLocks noChangeArrowheads="1"/>
          </p:cNvSpPr>
          <p:nvPr/>
        </p:nvSpPr>
        <p:spPr bwMode="auto">
          <a:xfrm>
            <a:off x="7391400" y="3048000"/>
            <a:ext cx="16970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400"/>
            <a:r>
              <a:rPr lang="en-US" sz="1200" b="1" dirty="0">
                <a:solidFill>
                  <a:schemeClr val="bg1"/>
                </a:solidFill>
              </a:rPr>
              <a:t>Log-rank: </a:t>
            </a:r>
            <a:r>
              <a:rPr lang="en-US" sz="1200" b="1" i="1" dirty="0" smtClean="0">
                <a:solidFill>
                  <a:schemeClr val="bg1"/>
                </a:solidFill>
              </a:rPr>
              <a:t>P </a:t>
            </a:r>
            <a:r>
              <a:rPr lang="en-US" sz="1200" b="1" dirty="0" smtClean="0">
                <a:solidFill>
                  <a:schemeClr val="bg1"/>
                </a:solidFill>
              </a:rPr>
              <a:t>= .0047</a:t>
            </a:r>
            <a:endParaRPr lang="en-US" sz="1200" b="1" dirty="0">
              <a:solidFill>
                <a:schemeClr val="bg1"/>
              </a:solidFill>
            </a:endParaRPr>
          </a:p>
          <a:p>
            <a:pPr defTabSz="914400"/>
            <a:r>
              <a:rPr lang="en-US" sz="1200" b="1" dirty="0">
                <a:solidFill>
                  <a:schemeClr val="bg1"/>
                </a:solidFill>
              </a:rPr>
              <a:t>Hazard </a:t>
            </a:r>
            <a:r>
              <a:rPr lang="en-US" sz="1200" b="1" dirty="0" smtClean="0">
                <a:solidFill>
                  <a:schemeClr val="bg1"/>
                </a:solidFill>
              </a:rPr>
              <a:t>ratio = 0.62 </a:t>
            </a:r>
            <a:endParaRPr lang="en-US" sz="1200" b="1" dirty="0">
              <a:solidFill>
                <a:schemeClr val="bg1"/>
              </a:solidFill>
            </a:endParaRPr>
          </a:p>
        </p:txBody>
      </p:sp>
      <p:sp>
        <p:nvSpPr>
          <p:cNvPr id="14391" name="Rectangle 173"/>
          <p:cNvSpPr>
            <a:spLocks noChangeArrowheads="1"/>
          </p:cNvSpPr>
          <p:nvPr/>
        </p:nvSpPr>
        <p:spPr bwMode="auto">
          <a:xfrm>
            <a:off x="6738938" y="2566285"/>
            <a:ext cx="20261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a:r>
              <a:rPr lang="en-US" sz="1200" b="1" dirty="0">
                <a:solidFill>
                  <a:schemeClr val="bg1"/>
                </a:solidFill>
                <a:latin typeface="Arial" charset="0"/>
              </a:rPr>
              <a:t>High genomic LOH (</a:t>
            </a:r>
            <a:r>
              <a:rPr lang="en-US" sz="1200" b="1" dirty="0" smtClean="0">
                <a:solidFill>
                  <a:schemeClr val="bg1"/>
                </a:solidFill>
                <a:latin typeface="Arial" charset="0"/>
              </a:rPr>
              <a:t>n = 97</a:t>
            </a:r>
            <a:r>
              <a:rPr lang="en-US" sz="1200" b="1" dirty="0">
                <a:solidFill>
                  <a:schemeClr val="bg1"/>
                </a:solidFill>
                <a:latin typeface="Arial" charset="0"/>
              </a:rPr>
              <a:t>)</a:t>
            </a:r>
          </a:p>
          <a:p>
            <a:pPr defTabSz="914400"/>
            <a:r>
              <a:rPr lang="en-US" sz="1200" b="1" dirty="0">
                <a:solidFill>
                  <a:schemeClr val="bg1"/>
                </a:solidFill>
                <a:latin typeface="Arial" charset="0"/>
              </a:rPr>
              <a:t>Low genomic LOH (</a:t>
            </a:r>
            <a:r>
              <a:rPr lang="en-US" sz="1200" b="1" dirty="0" smtClean="0">
                <a:solidFill>
                  <a:schemeClr val="bg1"/>
                </a:solidFill>
                <a:latin typeface="Arial" charset="0"/>
              </a:rPr>
              <a:t>n = 212</a:t>
            </a:r>
            <a:r>
              <a:rPr lang="en-US" sz="1200" b="1" dirty="0">
                <a:solidFill>
                  <a:schemeClr val="bg1"/>
                </a:solidFill>
                <a:latin typeface="Arial" charset="0"/>
              </a:rPr>
              <a:t>)</a:t>
            </a:r>
          </a:p>
        </p:txBody>
      </p:sp>
      <p:sp>
        <p:nvSpPr>
          <p:cNvPr id="14392" name="Rectangle 175"/>
          <p:cNvSpPr>
            <a:spLocks noChangeArrowheads="1"/>
          </p:cNvSpPr>
          <p:nvPr/>
        </p:nvSpPr>
        <p:spPr bwMode="auto">
          <a:xfrm>
            <a:off x="5567363" y="4507798"/>
            <a:ext cx="16319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914400"/>
            <a:r>
              <a:rPr lang="en-US" sz="1100" b="1">
                <a:solidFill>
                  <a:schemeClr val="bg1"/>
                </a:solidFill>
                <a:latin typeface="Arial" charset="0"/>
              </a:rPr>
              <a:t>Median overall survival: </a:t>
            </a:r>
            <a:br>
              <a:rPr lang="en-US" sz="1100" b="1">
                <a:solidFill>
                  <a:schemeClr val="bg1"/>
                </a:solidFill>
                <a:latin typeface="Arial" charset="0"/>
              </a:rPr>
            </a:br>
            <a:r>
              <a:rPr lang="en-US" sz="1100" b="1">
                <a:solidFill>
                  <a:schemeClr val="bg1"/>
                </a:solidFill>
                <a:latin typeface="Arial" charset="0"/>
              </a:rPr>
              <a:t>56.4 vs 38.2 months </a:t>
            </a:r>
            <a:endParaRPr lang="en-US" sz="1600" b="1">
              <a:solidFill>
                <a:schemeClr val="bg1"/>
              </a:solidFill>
              <a:latin typeface="Arial" charset="0"/>
            </a:endParaRPr>
          </a:p>
        </p:txBody>
      </p:sp>
      <p:sp>
        <p:nvSpPr>
          <p:cNvPr id="14393" name="Rectangle 180"/>
          <p:cNvSpPr>
            <a:spLocks noChangeArrowheads="1"/>
          </p:cNvSpPr>
          <p:nvPr/>
        </p:nvSpPr>
        <p:spPr bwMode="auto">
          <a:xfrm>
            <a:off x="7446963" y="3493807"/>
            <a:ext cx="125888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914400"/>
            <a:r>
              <a:rPr lang="en-US" sz="1200" b="1" dirty="0">
                <a:solidFill>
                  <a:schemeClr val="bg1"/>
                </a:solidFill>
              </a:rPr>
              <a:t>Independent predictor from </a:t>
            </a:r>
            <a:r>
              <a:rPr lang="en-US" sz="1200" b="1" dirty="0" err="1">
                <a:solidFill>
                  <a:schemeClr val="bg1"/>
                </a:solidFill>
              </a:rPr>
              <a:t>BRCA</a:t>
            </a:r>
            <a:r>
              <a:rPr lang="en-US" sz="1200" b="1" baseline="30000" dirty="0" err="1">
                <a:solidFill>
                  <a:schemeClr val="bg1"/>
                </a:solidFill>
              </a:rPr>
              <a:t>mut</a:t>
            </a:r>
            <a:r>
              <a:rPr lang="en-US" sz="1200" b="1" dirty="0">
                <a:solidFill>
                  <a:schemeClr val="bg1"/>
                </a:solidFill>
              </a:rPr>
              <a:t> status  </a:t>
            </a:r>
            <a:endParaRPr lang="en-US" b="1" dirty="0">
              <a:solidFill>
                <a:schemeClr val="bg1"/>
              </a:solidFill>
            </a:endParaRPr>
          </a:p>
        </p:txBody>
      </p:sp>
      <p:sp>
        <p:nvSpPr>
          <p:cNvPr id="14394" name="TextBox 140"/>
          <p:cNvSpPr txBox="1">
            <a:spLocks noChangeArrowheads="1"/>
          </p:cNvSpPr>
          <p:nvPr/>
        </p:nvSpPr>
        <p:spPr bwMode="auto">
          <a:xfrm rot="-5400000">
            <a:off x="3683001" y="3388610"/>
            <a:ext cx="25003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400" b="1" dirty="0">
                <a:solidFill>
                  <a:schemeClr val="bg1"/>
                </a:solidFill>
                <a:latin typeface="Arial" panose="020B0604020202020204" pitchFamily="34" charset="0"/>
              </a:rPr>
              <a:t>Overall Survival </a:t>
            </a:r>
            <a:br>
              <a:rPr lang="en-GB" sz="1400" b="1" dirty="0">
                <a:solidFill>
                  <a:schemeClr val="bg1"/>
                </a:solidFill>
                <a:latin typeface="Arial" panose="020B0604020202020204" pitchFamily="34" charset="0"/>
              </a:rPr>
            </a:br>
            <a:r>
              <a:rPr lang="en-GB" sz="1400" b="1" dirty="0">
                <a:solidFill>
                  <a:schemeClr val="bg1"/>
                </a:solidFill>
                <a:latin typeface="Arial" panose="020B0604020202020204" pitchFamily="34" charset="0"/>
              </a:rPr>
              <a:t>(% probability)</a:t>
            </a:r>
          </a:p>
        </p:txBody>
      </p:sp>
      <p:cxnSp>
        <p:nvCxnSpPr>
          <p:cNvPr id="149" name="Straight Connector 148"/>
          <p:cNvCxnSpPr/>
          <p:nvPr/>
        </p:nvCxnSpPr>
        <p:spPr>
          <a:xfrm>
            <a:off x="6529388" y="2661535"/>
            <a:ext cx="165100" cy="0"/>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6529388" y="2847273"/>
            <a:ext cx="165100" cy="0"/>
          </a:xfrm>
          <a:prstGeom prst="line">
            <a:avLst/>
          </a:prstGeom>
          <a:ln w="28575">
            <a:solidFill>
              <a:srgbClr val="1C75BC"/>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H="1" flipV="1">
            <a:off x="5427232" y="4862416"/>
            <a:ext cx="2905556"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a:off x="5496243" y="2482588"/>
            <a:ext cx="3175" cy="245110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flipV="1">
            <a:off x="5431993" y="2944125"/>
            <a:ext cx="65088"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H="1" flipV="1">
            <a:off x="5431993" y="2471200"/>
            <a:ext cx="6667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H="1" flipV="1">
            <a:off x="5427231" y="3909613"/>
            <a:ext cx="6667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flipV="1">
            <a:off x="5428818" y="3426088"/>
            <a:ext cx="65088"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rot="5400000" flipH="1" flipV="1">
            <a:off x="6007756" y="4901144"/>
            <a:ext cx="65087"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H="1" flipV="1">
            <a:off x="5427231" y="4386642"/>
            <a:ext cx="65087"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rot="5400000" flipH="1" flipV="1">
            <a:off x="6566301" y="4901144"/>
            <a:ext cx="65087"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rot="5400000" flipH="1" flipV="1">
            <a:off x="7107638" y="4901144"/>
            <a:ext cx="65087"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rot="5400000" flipH="1" flipV="1">
            <a:off x="7657983" y="4901144"/>
            <a:ext cx="65087"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rot="5400000" flipH="1" flipV="1">
            <a:off x="8195075" y="4901144"/>
            <a:ext cx="65087"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387350" y="6396335"/>
            <a:ext cx="8528050" cy="461665"/>
          </a:xfrm>
          <a:prstGeom prst="rect">
            <a:avLst/>
          </a:prstGeom>
        </p:spPr>
        <p:txBody>
          <a:bodyPr wrap="square">
            <a:spAutoFit/>
          </a:bodyPr>
          <a:lstStyle/>
          <a:p>
            <a:r>
              <a:rPr lang="en-US" sz="1200" b="1" dirty="0">
                <a:solidFill>
                  <a:schemeClr val="bg1"/>
                </a:solidFill>
              </a:rPr>
              <a:t>Swisher E, et al. Presented at: 26th </a:t>
            </a:r>
            <a:r>
              <a:rPr lang="en-US" sz="1200" b="1" dirty="0" smtClean="0">
                <a:solidFill>
                  <a:schemeClr val="bg1"/>
                </a:solidFill>
              </a:rPr>
              <a:t>EORTC-NCI-AACR </a:t>
            </a:r>
            <a:r>
              <a:rPr lang="en-US" sz="1200" b="1" dirty="0">
                <a:solidFill>
                  <a:schemeClr val="bg1"/>
                </a:solidFill>
              </a:rPr>
              <a:t>Symposium on Molecular Targets and Cancer Therapeutics; November 18-21, 2014; Barcelona, Spain. </a:t>
            </a:r>
          </a:p>
        </p:txBody>
      </p:sp>
    </p:spTree>
    <p:extLst>
      <p:ext uri="{BB962C8B-B14F-4D97-AF65-F5344CB8AC3E}">
        <p14:creationId xmlns:p14="http://schemas.microsoft.com/office/powerpoint/2010/main" val="35580278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a:spLocks noChangeArrowheads="1"/>
          </p:cNvSpPr>
          <p:nvPr/>
        </p:nvSpPr>
        <p:spPr bwMode="auto">
          <a:xfrm>
            <a:off x="3232150" y="3769405"/>
            <a:ext cx="2533650" cy="319087"/>
          </a:xfrm>
          <a:prstGeom prst="rightArrow">
            <a:avLst>
              <a:gd name="adj1" fmla="val 50000"/>
              <a:gd name="adj2" fmla="val 84219"/>
            </a:avLst>
          </a:prstGeom>
          <a:solidFill>
            <a:schemeClr val="accent1"/>
          </a:solidFill>
          <a:ln w="9525">
            <a:noFill/>
            <a:miter lim="800000"/>
            <a:headEnd/>
            <a:tailEnd/>
          </a:ln>
          <a:effectLst>
            <a:outerShdw blurRad="40000" dist="23000" dir="5400000" rotWithShape="0">
              <a:srgbClr val="000000">
                <a:alpha val="34999"/>
              </a:srgbClr>
            </a:outerShdw>
          </a:effectLst>
        </p:spPr>
        <p:txBody>
          <a:bodyPr anchor="ctr"/>
          <a:lstStyle/>
          <a:p>
            <a:pPr algn="ctr">
              <a:defRPr/>
            </a:pPr>
            <a:endParaRPr lang="en-GB" dirty="0">
              <a:solidFill>
                <a:schemeClr val="lt1"/>
              </a:solidFill>
              <a:latin typeface="+mn-lt"/>
              <a:ea typeface="+mn-ea"/>
              <a:cs typeface="+mn-cs"/>
            </a:endParaRPr>
          </a:p>
        </p:txBody>
      </p:sp>
      <p:sp>
        <p:nvSpPr>
          <p:cNvPr id="15" name="Rounded Rectangle 14"/>
          <p:cNvSpPr>
            <a:spLocks noChangeArrowheads="1"/>
          </p:cNvSpPr>
          <p:nvPr/>
        </p:nvSpPr>
        <p:spPr bwMode="auto">
          <a:xfrm>
            <a:off x="5800725" y="4326617"/>
            <a:ext cx="3078163" cy="1679575"/>
          </a:xfrm>
          <a:prstGeom prst="roundRect">
            <a:avLst>
              <a:gd name="adj" fmla="val 7778"/>
            </a:avLst>
          </a:prstGeom>
          <a:solidFill>
            <a:schemeClr val="bg1"/>
          </a:solidFill>
          <a:ln w="19050">
            <a:noFill/>
            <a:round/>
            <a:headEnd/>
            <a:tailEnd/>
          </a:ln>
          <a:effectLst>
            <a:outerShdw blurRad="40000" dist="20000" dir="5400000" rotWithShape="0">
              <a:srgbClr val="000000">
                <a:alpha val="37999"/>
              </a:srgbClr>
            </a:outerShdw>
          </a:effectLst>
        </p:spPr>
        <p:txBody>
          <a:bodyPr/>
          <a:lstStyle/>
          <a:p>
            <a:pPr>
              <a:spcBef>
                <a:spcPts val="1000"/>
              </a:spcBef>
              <a:defRPr/>
            </a:pPr>
            <a:r>
              <a:rPr lang="en-US" sz="2000" b="1" dirty="0">
                <a:solidFill>
                  <a:srgbClr val="000000"/>
                </a:solidFill>
                <a:latin typeface="Arial" pitchFamily="34" charset="0"/>
                <a:ea typeface="Geneva"/>
                <a:cs typeface="Arial" pitchFamily="34" charset="0"/>
              </a:rPr>
              <a:t>Secondary Endpoints</a:t>
            </a:r>
            <a:endParaRPr lang="en-US" sz="2000" dirty="0">
              <a:solidFill>
                <a:srgbClr val="000000"/>
              </a:solidFill>
              <a:latin typeface="Arial" pitchFamily="34" charset="0"/>
              <a:ea typeface="Geneva"/>
              <a:cs typeface="Arial" pitchFamily="34" charset="0"/>
            </a:endParaRPr>
          </a:p>
          <a:p>
            <a:pPr marL="177800" indent="-177800">
              <a:spcBef>
                <a:spcPts val="1000"/>
              </a:spcBef>
              <a:buFont typeface="Arial"/>
              <a:buChar char="•"/>
              <a:defRPr/>
            </a:pPr>
            <a:r>
              <a:rPr lang="en-US" sz="1600" b="1" dirty="0">
                <a:solidFill>
                  <a:srgbClr val="000000"/>
                </a:solidFill>
                <a:latin typeface="Arial" pitchFamily="34" charset="0"/>
                <a:ea typeface="Geneva"/>
                <a:cs typeface="Arial" pitchFamily="34" charset="0"/>
              </a:rPr>
              <a:t>ORR (RECIST &amp; CA-125)</a:t>
            </a:r>
          </a:p>
          <a:p>
            <a:pPr marL="177800" indent="-177800">
              <a:spcBef>
                <a:spcPts val="1000"/>
              </a:spcBef>
              <a:buFont typeface="Arial"/>
              <a:buChar char="•"/>
              <a:defRPr/>
            </a:pPr>
            <a:r>
              <a:rPr lang="en-US" sz="1600" b="1" dirty="0">
                <a:solidFill>
                  <a:srgbClr val="000000"/>
                </a:solidFill>
                <a:latin typeface="Arial" pitchFamily="34" charset="0"/>
                <a:ea typeface="Geneva"/>
                <a:cs typeface="Arial" pitchFamily="34" charset="0"/>
              </a:rPr>
              <a:t>Safety</a:t>
            </a:r>
          </a:p>
          <a:p>
            <a:pPr marL="177800" indent="-177800">
              <a:spcBef>
                <a:spcPts val="1000"/>
              </a:spcBef>
              <a:buFont typeface="Arial"/>
              <a:buChar char="•"/>
              <a:defRPr/>
            </a:pPr>
            <a:r>
              <a:rPr lang="en-US" sz="1600" b="1" dirty="0">
                <a:solidFill>
                  <a:srgbClr val="000000"/>
                </a:solidFill>
                <a:latin typeface="Arial" pitchFamily="34" charset="0"/>
                <a:ea typeface="Geneva"/>
                <a:cs typeface="Arial" pitchFamily="34" charset="0"/>
              </a:rPr>
              <a:t>Pharmacokinetics</a:t>
            </a:r>
          </a:p>
        </p:txBody>
      </p:sp>
      <p:sp>
        <p:nvSpPr>
          <p:cNvPr id="15364" name="Title 23"/>
          <p:cNvSpPr>
            <a:spLocks noGrp="1"/>
          </p:cNvSpPr>
          <p:nvPr>
            <p:ph type="title"/>
          </p:nvPr>
        </p:nvSpPr>
        <p:spPr>
          <a:xfrm>
            <a:off x="0" y="470580"/>
            <a:ext cx="9143999" cy="1143000"/>
          </a:xfrm>
        </p:spPr>
        <p:txBody>
          <a:bodyPr/>
          <a:lstStyle/>
          <a:p>
            <a:pPr>
              <a:lnSpc>
                <a:spcPct val="85000"/>
              </a:lnSpc>
            </a:pPr>
            <a:r>
              <a:rPr lang="en-US" sz="3600" dirty="0">
                <a:latin typeface="Arial" panose="020B0604020202020204" pitchFamily="34" charset="0"/>
              </a:rPr>
              <a:t>ARIEL2 </a:t>
            </a:r>
            <a:r>
              <a:rPr lang="en-US" sz="3600" dirty="0" smtClean="0">
                <a:latin typeface="Arial" panose="020B0604020202020204" pitchFamily="34" charset="0"/>
              </a:rPr>
              <a:t>Goal: Assess </a:t>
            </a:r>
            <a:r>
              <a:rPr lang="en-US" sz="3600" dirty="0" err="1" smtClean="0">
                <a:latin typeface="Arial" panose="020B0604020202020204" pitchFamily="34" charset="0"/>
              </a:rPr>
              <a:t>Rucaparib</a:t>
            </a:r>
            <a:r>
              <a:rPr lang="en-US" sz="3600" dirty="0" smtClean="0">
                <a:latin typeface="Arial" panose="020B0604020202020204" pitchFamily="34" charset="0"/>
              </a:rPr>
              <a:t> Sensitivity in Prospectively Defined Molecular Subgroups</a:t>
            </a:r>
            <a:endParaRPr lang="en-US" sz="3600" dirty="0">
              <a:latin typeface="Arial" panose="020B0604020202020204" pitchFamily="34" charset="0"/>
            </a:endParaRPr>
          </a:p>
        </p:txBody>
      </p:sp>
      <p:sp>
        <p:nvSpPr>
          <p:cNvPr id="29" name="Rounded Rectangle 28"/>
          <p:cNvSpPr>
            <a:spLocks noChangeArrowheads="1"/>
          </p:cNvSpPr>
          <p:nvPr/>
        </p:nvSpPr>
        <p:spPr bwMode="auto">
          <a:xfrm>
            <a:off x="582613" y="1881867"/>
            <a:ext cx="2901950" cy="4124325"/>
          </a:xfrm>
          <a:prstGeom prst="roundRect">
            <a:avLst>
              <a:gd name="adj" fmla="val 9444"/>
            </a:avLst>
          </a:prstGeom>
          <a:solidFill>
            <a:schemeClr val="accent1"/>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pPr>
              <a:spcBef>
                <a:spcPts val="1000"/>
              </a:spcBef>
            </a:pPr>
            <a:r>
              <a:rPr lang="en-US" sz="2000" b="1" dirty="0">
                <a:solidFill>
                  <a:srgbClr val="000000"/>
                </a:solidFill>
                <a:latin typeface="Arial" charset="0"/>
              </a:rPr>
              <a:t>Key Eligibility</a:t>
            </a:r>
          </a:p>
          <a:p>
            <a:pPr marL="285750" indent="-285750">
              <a:spcBef>
                <a:spcPts val="1000"/>
              </a:spcBef>
              <a:buFont typeface="Arial" panose="020B0604020202020204" pitchFamily="34" charset="0"/>
              <a:buChar char="•"/>
            </a:pPr>
            <a:r>
              <a:rPr lang="en-US" sz="1600" b="1" dirty="0">
                <a:solidFill>
                  <a:srgbClr val="000000"/>
                </a:solidFill>
                <a:latin typeface="Arial" charset="0"/>
              </a:rPr>
              <a:t>High-grade serous or </a:t>
            </a:r>
            <a:r>
              <a:rPr lang="en-US" sz="1600" b="1" dirty="0" err="1">
                <a:solidFill>
                  <a:srgbClr val="000000"/>
                </a:solidFill>
                <a:latin typeface="Arial" charset="0"/>
              </a:rPr>
              <a:t>endometrioid</a:t>
            </a:r>
            <a:r>
              <a:rPr lang="en-US" sz="1600" b="1" dirty="0">
                <a:solidFill>
                  <a:srgbClr val="000000"/>
                </a:solidFill>
                <a:latin typeface="Arial" charset="0"/>
              </a:rPr>
              <a:t> ovarian cancer</a:t>
            </a:r>
          </a:p>
          <a:p>
            <a:pPr marL="285750" indent="-285750">
              <a:spcBef>
                <a:spcPts val="1000"/>
              </a:spcBef>
              <a:buFont typeface="Arial" panose="020B0604020202020204" pitchFamily="34" charset="0"/>
              <a:buChar char="•"/>
            </a:pPr>
            <a:r>
              <a:rPr lang="en-US" sz="1600" b="1" dirty="0">
                <a:solidFill>
                  <a:srgbClr val="000000"/>
                </a:solidFill>
                <a:latin typeface="Arial" charset="0"/>
              </a:rPr>
              <a:t>≥1 prior platinum chemotherapy</a:t>
            </a:r>
          </a:p>
          <a:p>
            <a:pPr marL="285750" indent="-285750">
              <a:spcBef>
                <a:spcPts val="1000"/>
              </a:spcBef>
              <a:buFont typeface="Arial" panose="020B0604020202020204" pitchFamily="34" charset="0"/>
              <a:buChar char="•"/>
            </a:pPr>
            <a:r>
              <a:rPr lang="en-US" sz="1600" b="1" dirty="0">
                <a:solidFill>
                  <a:srgbClr val="000000"/>
                </a:solidFill>
                <a:latin typeface="Arial" charset="0"/>
              </a:rPr>
              <a:t>Platinum-sensitive, relapsed, measurable  disease</a:t>
            </a:r>
          </a:p>
          <a:p>
            <a:pPr marL="285750" indent="-285750">
              <a:spcBef>
                <a:spcPts val="1000"/>
              </a:spcBef>
              <a:buFont typeface="Arial" panose="020B0604020202020204" pitchFamily="34" charset="0"/>
              <a:buChar char="•"/>
            </a:pPr>
            <a:r>
              <a:rPr lang="en-US" sz="1600" b="1" dirty="0">
                <a:solidFill>
                  <a:srgbClr val="000000"/>
                </a:solidFill>
                <a:latin typeface="Arial" charset="0"/>
              </a:rPr>
              <a:t>Adequate tumor tissue (screening biopsy and archival)</a:t>
            </a:r>
          </a:p>
          <a:p>
            <a:pPr marL="285750" indent="-285750">
              <a:spcBef>
                <a:spcPts val="1000"/>
              </a:spcBef>
              <a:buFont typeface="Arial" panose="020B0604020202020204" pitchFamily="34" charset="0"/>
              <a:buChar char="•"/>
            </a:pPr>
            <a:r>
              <a:rPr lang="en-US" sz="1600" b="1" dirty="0">
                <a:solidFill>
                  <a:srgbClr val="000000"/>
                </a:solidFill>
                <a:latin typeface="Arial" charset="0"/>
              </a:rPr>
              <a:t>No prior </a:t>
            </a:r>
            <a:r>
              <a:rPr lang="en-US" sz="1600" b="1" dirty="0" err="1">
                <a:solidFill>
                  <a:srgbClr val="000000"/>
                </a:solidFill>
                <a:latin typeface="Arial" charset="0"/>
              </a:rPr>
              <a:t>PARPi</a:t>
            </a:r>
            <a:endParaRPr lang="en-US" sz="1600" b="1" dirty="0">
              <a:solidFill>
                <a:srgbClr val="000000"/>
              </a:solidFill>
              <a:latin typeface="Arial" charset="0"/>
            </a:endParaRPr>
          </a:p>
        </p:txBody>
      </p:sp>
      <p:sp>
        <p:nvSpPr>
          <p:cNvPr id="38" name="Rounded Rectangle 37"/>
          <p:cNvSpPr>
            <a:spLocks noChangeArrowheads="1"/>
          </p:cNvSpPr>
          <p:nvPr/>
        </p:nvSpPr>
        <p:spPr bwMode="auto">
          <a:xfrm>
            <a:off x="5800725" y="1881867"/>
            <a:ext cx="3078163" cy="2324100"/>
          </a:xfrm>
          <a:prstGeom prst="roundRect">
            <a:avLst>
              <a:gd name="adj" fmla="val 7778"/>
            </a:avLst>
          </a:prstGeom>
          <a:solidFill>
            <a:schemeClr val="tx2"/>
          </a:solidFill>
          <a:ln w="9525">
            <a:solidFill>
              <a:srgbClr val="000000"/>
            </a:solidFill>
            <a:round/>
            <a:headEnd/>
            <a:tailEnd/>
          </a:ln>
          <a:effectLst>
            <a:outerShdw blurRad="40000" dist="20000" dir="5400000" rotWithShape="0">
              <a:srgbClr val="000000">
                <a:alpha val="37999"/>
              </a:srgbClr>
            </a:outerShdw>
          </a:effectLst>
          <a:extLst/>
        </p:spPr>
        <p:txBody>
          <a:bodyPr/>
          <a:lstStyle/>
          <a:p>
            <a:pPr>
              <a:spcBef>
                <a:spcPts val="1000"/>
              </a:spcBef>
              <a:defRPr/>
            </a:pPr>
            <a:r>
              <a:rPr lang="en-US" sz="2000" b="1" dirty="0">
                <a:solidFill>
                  <a:srgbClr val="000000"/>
                </a:solidFill>
                <a:latin typeface="Arial" pitchFamily="34" charset="0"/>
                <a:ea typeface="Geneva"/>
                <a:cs typeface="Arial" pitchFamily="34" charset="0"/>
              </a:rPr>
              <a:t>Primary Endpoint</a:t>
            </a:r>
            <a:endParaRPr lang="en-US" sz="2000" dirty="0">
              <a:solidFill>
                <a:srgbClr val="000000"/>
              </a:solidFill>
              <a:latin typeface="Arial" pitchFamily="34" charset="0"/>
              <a:ea typeface="Geneva"/>
              <a:cs typeface="Arial" pitchFamily="34" charset="0"/>
            </a:endParaRPr>
          </a:p>
          <a:p>
            <a:pPr marL="177800" indent="-177800">
              <a:spcBef>
                <a:spcPts val="1000"/>
              </a:spcBef>
              <a:buFont typeface="Arial"/>
              <a:buChar char="•"/>
              <a:defRPr/>
            </a:pPr>
            <a:r>
              <a:rPr lang="en-US" sz="1600" b="1" dirty="0">
                <a:solidFill>
                  <a:srgbClr val="000000"/>
                </a:solidFill>
                <a:latin typeface="Arial" pitchFamily="34" charset="0"/>
                <a:ea typeface="Geneva"/>
                <a:cs typeface="Arial" pitchFamily="34" charset="0"/>
              </a:rPr>
              <a:t>PFS (RECIST) in:</a:t>
            </a:r>
          </a:p>
          <a:p>
            <a:pPr marL="574675" lvl="1" indent="-234950">
              <a:spcBef>
                <a:spcPts val="1000"/>
              </a:spcBef>
              <a:buFont typeface="Arial" panose="020B0604020202020204" pitchFamily="34" charset="0"/>
              <a:buChar char="–"/>
              <a:defRPr/>
            </a:pPr>
            <a:r>
              <a:rPr lang="en-US" sz="1600" b="1" dirty="0">
                <a:solidFill>
                  <a:srgbClr val="000000"/>
                </a:solidFill>
                <a:latin typeface="Arial" pitchFamily="34" charset="0"/>
                <a:ea typeface="Geneva"/>
                <a:cs typeface="Arial" pitchFamily="34" charset="0"/>
              </a:rPr>
              <a:t>BRCA</a:t>
            </a:r>
            <a:r>
              <a:rPr lang="en-US" sz="1600" b="1" baseline="30000" dirty="0">
                <a:solidFill>
                  <a:srgbClr val="000000"/>
                </a:solidFill>
                <a:latin typeface="Arial" pitchFamily="34" charset="0"/>
                <a:ea typeface="Geneva"/>
                <a:cs typeface="Arial" pitchFamily="34" charset="0"/>
              </a:rPr>
              <a:t>mut</a:t>
            </a:r>
          </a:p>
          <a:p>
            <a:pPr marL="574675" lvl="1" indent="-234950">
              <a:spcBef>
                <a:spcPts val="1000"/>
              </a:spcBef>
              <a:buFont typeface="Arial" panose="020B0604020202020204" pitchFamily="34" charset="0"/>
              <a:buChar char="–"/>
              <a:defRPr/>
            </a:pPr>
            <a:r>
              <a:rPr lang="en-US" sz="1600" b="1" dirty="0">
                <a:solidFill>
                  <a:srgbClr val="000000"/>
                </a:solidFill>
                <a:latin typeface="Arial" pitchFamily="34" charset="0"/>
                <a:ea typeface="Geneva"/>
                <a:cs typeface="Arial" pitchFamily="34" charset="0"/>
              </a:rPr>
              <a:t>BRCA-like </a:t>
            </a:r>
            <a:br>
              <a:rPr lang="en-US" sz="1600" b="1" dirty="0">
                <a:solidFill>
                  <a:srgbClr val="000000"/>
                </a:solidFill>
                <a:latin typeface="Arial" pitchFamily="34" charset="0"/>
                <a:ea typeface="Geneva"/>
                <a:cs typeface="Arial" pitchFamily="34" charset="0"/>
              </a:rPr>
            </a:br>
            <a:r>
              <a:rPr lang="en-US" sz="1600" b="1" dirty="0">
                <a:solidFill>
                  <a:srgbClr val="000000"/>
                </a:solidFill>
                <a:latin typeface="Arial" pitchFamily="34" charset="0"/>
                <a:ea typeface="Geneva"/>
                <a:cs typeface="Arial" pitchFamily="34" charset="0"/>
              </a:rPr>
              <a:t>(excludes BRCA</a:t>
            </a:r>
            <a:r>
              <a:rPr lang="en-US" sz="1600" b="1" baseline="30000" dirty="0">
                <a:solidFill>
                  <a:srgbClr val="000000"/>
                </a:solidFill>
                <a:latin typeface="Arial" pitchFamily="34" charset="0"/>
                <a:ea typeface="Geneva"/>
                <a:cs typeface="Arial" pitchFamily="34" charset="0"/>
              </a:rPr>
              <a:t>mut</a:t>
            </a:r>
            <a:r>
              <a:rPr lang="en-US" sz="1600" b="1" dirty="0">
                <a:solidFill>
                  <a:srgbClr val="000000"/>
                </a:solidFill>
                <a:latin typeface="Arial" pitchFamily="34" charset="0"/>
                <a:ea typeface="Geneva"/>
                <a:cs typeface="Arial" pitchFamily="34" charset="0"/>
              </a:rPr>
              <a:t>)</a:t>
            </a:r>
          </a:p>
          <a:p>
            <a:pPr marL="574675" lvl="1" indent="-234950">
              <a:spcBef>
                <a:spcPts val="1000"/>
              </a:spcBef>
              <a:buFont typeface="Arial" panose="020B0604020202020204" pitchFamily="34" charset="0"/>
              <a:buChar char="–"/>
              <a:defRPr/>
            </a:pPr>
            <a:r>
              <a:rPr lang="en-US" sz="1600" b="1" dirty="0">
                <a:solidFill>
                  <a:srgbClr val="000000"/>
                </a:solidFill>
                <a:latin typeface="Arial" pitchFamily="34" charset="0"/>
                <a:ea typeface="Geneva"/>
                <a:cs typeface="Arial" pitchFamily="34" charset="0"/>
              </a:rPr>
              <a:t>Biomarker negative</a:t>
            </a:r>
          </a:p>
        </p:txBody>
      </p:sp>
      <p:sp>
        <p:nvSpPr>
          <p:cNvPr id="15369" name="TextBox 13"/>
          <p:cNvSpPr txBox="1">
            <a:spLocks noChangeArrowheads="1"/>
          </p:cNvSpPr>
          <p:nvPr/>
        </p:nvSpPr>
        <p:spPr bwMode="auto">
          <a:xfrm>
            <a:off x="3390900" y="2351767"/>
            <a:ext cx="2344738"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US" sz="1800" b="1" dirty="0">
                <a:solidFill>
                  <a:schemeClr val="bg1"/>
                </a:solidFill>
                <a:latin typeface="Arial" charset="0"/>
              </a:rPr>
              <a:t>600 mg BID </a:t>
            </a:r>
            <a:r>
              <a:rPr lang="en-US" sz="1800" b="1" dirty="0" err="1">
                <a:solidFill>
                  <a:schemeClr val="bg1"/>
                </a:solidFill>
                <a:latin typeface="Arial" charset="0"/>
              </a:rPr>
              <a:t>rucaparib</a:t>
            </a:r>
            <a:r>
              <a:rPr lang="en-US" sz="1800" b="1" dirty="0">
                <a:solidFill>
                  <a:schemeClr val="bg1"/>
                </a:solidFill>
                <a:latin typeface="Arial" charset="0"/>
              </a:rPr>
              <a:t> continuously until progression by RECIST</a:t>
            </a:r>
          </a:p>
        </p:txBody>
      </p:sp>
      <p:sp>
        <p:nvSpPr>
          <p:cNvPr id="15370" name="TextBox 17"/>
          <p:cNvSpPr txBox="1">
            <a:spLocks noChangeArrowheads="1"/>
          </p:cNvSpPr>
          <p:nvPr/>
        </p:nvSpPr>
        <p:spPr bwMode="auto">
          <a:xfrm>
            <a:off x="3303588" y="4564742"/>
            <a:ext cx="26336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US" sz="1800" b="1">
                <a:solidFill>
                  <a:schemeClr val="bg1"/>
                </a:solidFill>
                <a:latin typeface="Arial" charset="0"/>
              </a:rPr>
              <a:t>Cap on known germline BRCA</a:t>
            </a:r>
            <a:r>
              <a:rPr lang="en-US" sz="1800" b="1" baseline="30000">
                <a:solidFill>
                  <a:schemeClr val="bg1"/>
                </a:solidFill>
                <a:latin typeface="Arial" charset="0"/>
              </a:rPr>
              <a:t>mut</a:t>
            </a:r>
          </a:p>
        </p:txBody>
      </p:sp>
      <p:sp>
        <p:nvSpPr>
          <p:cNvPr id="15371" name="TextBox 11"/>
          <p:cNvSpPr txBox="1">
            <a:spLocks noChangeArrowheads="1"/>
          </p:cNvSpPr>
          <p:nvPr/>
        </p:nvSpPr>
        <p:spPr bwMode="auto">
          <a:xfrm>
            <a:off x="351972" y="6094940"/>
            <a:ext cx="79047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r>
              <a:rPr lang="en-US" sz="1100" b="1" dirty="0" smtClean="0">
                <a:solidFill>
                  <a:schemeClr val="bg1"/>
                </a:solidFill>
                <a:latin typeface="Arial" panose="020B0604020202020204" pitchFamily="34" charset="0"/>
              </a:rPr>
              <a:t>CA-125, cancer </a:t>
            </a:r>
            <a:r>
              <a:rPr lang="en-US" sz="1100" b="1" dirty="0">
                <a:solidFill>
                  <a:schemeClr val="bg1"/>
                </a:solidFill>
                <a:latin typeface="Arial" panose="020B0604020202020204" pitchFamily="34" charset="0"/>
              </a:rPr>
              <a:t>antigen 125 test; </a:t>
            </a:r>
            <a:r>
              <a:rPr lang="en-US" sz="1100" b="1" dirty="0" smtClean="0">
                <a:solidFill>
                  <a:schemeClr val="bg1"/>
                </a:solidFill>
                <a:latin typeface="Arial" panose="020B0604020202020204" pitchFamily="34" charset="0"/>
              </a:rPr>
              <a:t>ORR, overall </a:t>
            </a:r>
            <a:r>
              <a:rPr lang="en-US" sz="1100" b="1" dirty="0">
                <a:solidFill>
                  <a:schemeClr val="bg1"/>
                </a:solidFill>
                <a:latin typeface="Arial" panose="020B0604020202020204" pitchFamily="34" charset="0"/>
              </a:rPr>
              <a:t>response </a:t>
            </a:r>
            <a:r>
              <a:rPr lang="en-US" sz="1100" b="1" dirty="0" smtClean="0">
                <a:solidFill>
                  <a:schemeClr val="bg1"/>
                </a:solidFill>
                <a:latin typeface="Arial" panose="020B0604020202020204" pitchFamily="34" charset="0"/>
              </a:rPr>
              <a:t>rate; RECIST, Response </a:t>
            </a:r>
            <a:r>
              <a:rPr lang="en-US" sz="1100" b="1" dirty="0">
                <a:solidFill>
                  <a:schemeClr val="bg1"/>
                </a:solidFill>
                <a:latin typeface="Arial" panose="020B0604020202020204" pitchFamily="34" charset="0"/>
              </a:rPr>
              <a:t>Evaluation Criteria In Solid </a:t>
            </a:r>
            <a:r>
              <a:rPr lang="en-US" sz="1100" b="1" dirty="0" smtClean="0">
                <a:solidFill>
                  <a:schemeClr val="bg1"/>
                </a:solidFill>
                <a:latin typeface="Arial" panose="020B0604020202020204" pitchFamily="34" charset="0"/>
              </a:rPr>
              <a:t>Tumors</a:t>
            </a:r>
            <a:endParaRPr lang="en-GB" sz="1100" b="1" dirty="0">
              <a:solidFill>
                <a:schemeClr val="bg1"/>
              </a:solidFill>
              <a:latin typeface="Arial" panose="020B0604020202020204" pitchFamily="34" charset="0"/>
            </a:endParaRPr>
          </a:p>
        </p:txBody>
      </p:sp>
      <p:sp>
        <p:nvSpPr>
          <p:cNvPr id="10" name="Rectangle 9"/>
          <p:cNvSpPr/>
          <p:nvPr/>
        </p:nvSpPr>
        <p:spPr>
          <a:xfrm>
            <a:off x="387350" y="6396335"/>
            <a:ext cx="8528050" cy="461665"/>
          </a:xfrm>
          <a:prstGeom prst="rect">
            <a:avLst/>
          </a:prstGeom>
        </p:spPr>
        <p:txBody>
          <a:bodyPr wrap="square">
            <a:spAutoFit/>
          </a:bodyPr>
          <a:lstStyle/>
          <a:p>
            <a:r>
              <a:rPr lang="en-US" sz="1200" b="1" dirty="0">
                <a:solidFill>
                  <a:schemeClr val="bg1"/>
                </a:solidFill>
              </a:rPr>
              <a:t>Swisher E, et al. Presented at: 26th </a:t>
            </a:r>
            <a:r>
              <a:rPr lang="en-US" sz="1200" b="1" dirty="0" smtClean="0">
                <a:solidFill>
                  <a:schemeClr val="bg1"/>
                </a:solidFill>
              </a:rPr>
              <a:t>EORTC-NCI-AACR </a:t>
            </a:r>
            <a:r>
              <a:rPr lang="en-US" sz="1200" b="1" dirty="0">
                <a:solidFill>
                  <a:schemeClr val="bg1"/>
                </a:solidFill>
              </a:rPr>
              <a:t>Symposium on Molecular Targets and Cancer Therapeutics; November 18-21, 2014; Barcelona, Spain. </a:t>
            </a:r>
          </a:p>
        </p:txBody>
      </p:sp>
    </p:spTree>
    <p:extLst>
      <p:ext uri="{BB962C8B-B14F-4D97-AF65-F5344CB8AC3E}">
        <p14:creationId xmlns:p14="http://schemas.microsoft.com/office/powerpoint/2010/main" val="25480666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9113" y="2079625"/>
            <a:ext cx="6542087" cy="439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itle 1"/>
          <p:cNvSpPr>
            <a:spLocks noGrp="1"/>
          </p:cNvSpPr>
          <p:nvPr>
            <p:ph type="title"/>
          </p:nvPr>
        </p:nvSpPr>
        <p:spPr>
          <a:xfrm>
            <a:off x="0" y="366486"/>
            <a:ext cx="9144000" cy="1143000"/>
          </a:xfrm>
        </p:spPr>
        <p:txBody>
          <a:bodyPr/>
          <a:lstStyle/>
          <a:p>
            <a:pPr>
              <a:lnSpc>
                <a:spcPct val="85000"/>
              </a:lnSpc>
            </a:pPr>
            <a:r>
              <a:rPr lang="en-US" sz="3600" dirty="0">
                <a:latin typeface="Arial" panose="020B0604020202020204" pitchFamily="34" charset="0"/>
              </a:rPr>
              <a:t>The </a:t>
            </a:r>
            <a:r>
              <a:rPr lang="en-US" sz="3600" dirty="0" smtClean="0">
                <a:latin typeface="Arial" panose="020B0604020202020204" pitchFamily="34" charset="0"/>
              </a:rPr>
              <a:t>Majority </a:t>
            </a:r>
            <a:r>
              <a:rPr lang="en-US" sz="3600" dirty="0">
                <a:latin typeface="Arial" panose="020B0604020202020204" pitchFamily="34" charset="0"/>
              </a:rPr>
              <a:t>of </a:t>
            </a:r>
            <a:r>
              <a:rPr lang="en-US" sz="3600" dirty="0" err="1">
                <a:latin typeface="Arial" panose="020B0604020202020204" pitchFamily="34" charset="0"/>
              </a:rPr>
              <a:t>BRCA</a:t>
            </a:r>
            <a:r>
              <a:rPr lang="en-US" sz="3600" baseline="30000" dirty="0" err="1">
                <a:latin typeface="Arial" panose="020B0604020202020204" pitchFamily="34" charset="0"/>
              </a:rPr>
              <a:t>wt</a:t>
            </a:r>
            <a:r>
              <a:rPr lang="en-US" sz="3600" dirty="0">
                <a:latin typeface="Arial" panose="020B0604020202020204" pitchFamily="34" charset="0"/>
              </a:rPr>
              <a:t> </a:t>
            </a:r>
            <a:r>
              <a:rPr lang="en-US" sz="3600" dirty="0" smtClean="0">
                <a:latin typeface="Arial" panose="020B0604020202020204" pitchFamily="34" charset="0"/>
              </a:rPr>
              <a:t>Patient Tumors Exhibit BRCA-Like Signature</a:t>
            </a:r>
            <a:endParaRPr lang="en-US" sz="3600" dirty="0">
              <a:latin typeface="Arial" panose="020B0604020202020204" pitchFamily="34" charset="0"/>
            </a:endParaRPr>
          </a:p>
        </p:txBody>
      </p:sp>
      <p:sp>
        <p:nvSpPr>
          <p:cNvPr id="20485" name="TextBox 43"/>
          <p:cNvSpPr txBox="1">
            <a:spLocks noChangeArrowheads="1"/>
          </p:cNvSpPr>
          <p:nvPr/>
        </p:nvSpPr>
        <p:spPr bwMode="auto">
          <a:xfrm>
            <a:off x="1062038" y="1570038"/>
            <a:ext cx="72961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US" sz="2000" b="1" dirty="0">
                <a:solidFill>
                  <a:schemeClr val="bg1"/>
                </a:solidFill>
                <a:latin typeface="Arial" panose="020B0604020202020204" pitchFamily="34" charset="0"/>
              </a:rPr>
              <a:t>Tumor BRCA/BRCA-like </a:t>
            </a:r>
            <a:r>
              <a:rPr lang="en-US" sz="2000" b="1" dirty="0" smtClean="0">
                <a:solidFill>
                  <a:schemeClr val="bg1"/>
                </a:solidFill>
                <a:latin typeface="Arial" panose="020B0604020202020204" pitchFamily="34" charset="0"/>
              </a:rPr>
              <a:t>status as determined </a:t>
            </a:r>
            <a:r>
              <a:rPr lang="en-US" sz="2000" b="1" dirty="0">
                <a:solidFill>
                  <a:schemeClr val="bg1"/>
                </a:solidFill>
                <a:latin typeface="Arial" panose="020B0604020202020204" pitchFamily="34" charset="0"/>
              </a:rPr>
              <a:t/>
            </a:r>
            <a:br>
              <a:rPr lang="en-US" sz="2000" b="1" dirty="0">
                <a:solidFill>
                  <a:schemeClr val="bg1"/>
                </a:solidFill>
                <a:latin typeface="Arial" panose="020B0604020202020204" pitchFamily="34" charset="0"/>
              </a:rPr>
            </a:br>
            <a:r>
              <a:rPr lang="en-US" sz="2000" b="1" dirty="0">
                <a:solidFill>
                  <a:schemeClr val="bg1"/>
                </a:solidFill>
                <a:latin typeface="Arial" panose="020B0604020202020204" pitchFamily="34" charset="0"/>
              </a:rPr>
              <a:t>by HRD Test (</a:t>
            </a:r>
            <a:r>
              <a:rPr lang="en-US" sz="2000" b="1" dirty="0" smtClean="0">
                <a:solidFill>
                  <a:schemeClr val="bg1"/>
                </a:solidFill>
                <a:latin typeface="Arial" panose="020B0604020202020204" pitchFamily="34" charset="0"/>
              </a:rPr>
              <a:t>N = 121</a:t>
            </a:r>
            <a:r>
              <a:rPr lang="en-US" sz="2000" b="1" dirty="0">
                <a:solidFill>
                  <a:schemeClr val="bg1"/>
                </a:solidFill>
                <a:latin typeface="Arial" panose="020B0604020202020204" pitchFamily="34" charset="0"/>
              </a:rPr>
              <a:t>)</a:t>
            </a:r>
          </a:p>
        </p:txBody>
      </p:sp>
      <p:sp>
        <p:nvSpPr>
          <p:cNvPr id="12" name="Rounded Rectangular Callout 11"/>
          <p:cNvSpPr>
            <a:spLocks noChangeArrowheads="1"/>
          </p:cNvSpPr>
          <p:nvPr/>
        </p:nvSpPr>
        <p:spPr bwMode="auto">
          <a:xfrm>
            <a:off x="5995988" y="2554288"/>
            <a:ext cx="2919412" cy="1636712"/>
          </a:xfrm>
          <a:prstGeom prst="wedgeRoundRectCallout">
            <a:avLst>
              <a:gd name="adj1" fmla="val -49454"/>
              <a:gd name="adj2" fmla="val -14616"/>
              <a:gd name="adj3" fmla="val 16667"/>
            </a:avLst>
          </a:prstGeom>
          <a:solidFill>
            <a:srgbClr val="DCE6F2"/>
          </a:solidFill>
          <a:ln w="9525">
            <a:solidFill>
              <a:schemeClr val="tx1"/>
            </a:solidFill>
            <a:miter lim="800000"/>
            <a:headEnd/>
            <a:tailEnd/>
          </a:ln>
          <a:effectLst/>
        </p:spPr>
        <p:txBody>
          <a:bodyPr anchor="ctr"/>
          <a:lstStyle/>
          <a:p>
            <a:pPr marL="342900" indent="-342900">
              <a:spcBef>
                <a:spcPct val="20000"/>
              </a:spcBef>
              <a:buFont typeface="Arial" charset="0"/>
              <a:buChar char="•"/>
              <a:defRPr/>
            </a:pPr>
            <a:r>
              <a:rPr lang="en-US" altLang="en-US" sz="1800" b="1" dirty="0">
                <a:latin typeface="+mn-lt"/>
                <a:ea typeface="+mn-ea"/>
                <a:cs typeface="+mn-cs"/>
              </a:rPr>
              <a:t>17 germline BRCA</a:t>
            </a:r>
            <a:r>
              <a:rPr lang="en-US" altLang="en-US" sz="1800" b="1" baseline="30000" dirty="0">
                <a:latin typeface="+mn-lt"/>
                <a:ea typeface="+mn-ea"/>
                <a:cs typeface="+mn-cs"/>
              </a:rPr>
              <a:t>mut</a:t>
            </a:r>
            <a:r>
              <a:rPr lang="en-US" altLang="en-US" sz="1800" b="1" dirty="0">
                <a:latin typeface="+mn-lt"/>
                <a:ea typeface="+mn-ea"/>
                <a:cs typeface="+mn-cs"/>
              </a:rPr>
              <a:t> </a:t>
            </a:r>
          </a:p>
          <a:p>
            <a:pPr marL="342900" indent="-342900">
              <a:spcBef>
                <a:spcPct val="20000"/>
              </a:spcBef>
              <a:buFont typeface="Arial" charset="0"/>
              <a:buChar char="•"/>
              <a:defRPr/>
            </a:pPr>
            <a:r>
              <a:rPr lang="en-US" altLang="en-US" sz="1800" b="1" dirty="0">
                <a:latin typeface="+mn-lt"/>
                <a:ea typeface="+mn-ea"/>
                <a:cs typeface="+mn-cs"/>
              </a:rPr>
              <a:t>12 somatic BRCA</a:t>
            </a:r>
            <a:r>
              <a:rPr lang="en-US" altLang="en-US" sz="1800" b="1" baseline="30000" dirty="0">
                <a:latin typeface="+mn-lt"/>
                <a:ea typeface="+mn-ea"/>
                <a:cs typeface="+mn-cs"/>
              </a:rPr>
              <a:t>mut</a:t>
            </a:r>
          </a:p>
          <a:p>
            <a:pPr marL="342900" indent="-342900">
              <a:spcBef>
                <a:spcPct val="20000"/>
              </a:spcBef>
              <a:buFont typeface="Arial" charset="0"/>
              <a:buChar char="•"/>
              <a:defRPr/>
            </a:pPr>
            <a:r>
              <a:rPr lang="en-US" altLang="en-US" sz="1800" b="1" dirty="0">
                <a:latin typeface="+mn-lt"/>
                <a:ea typeface="+mn-ea"/>
                <a:cs typeface="+mn-cs"/>
              </a:rPr>
              <a:t>1 indeterminate</a:t>
            </a:r>
          </a:p>
        </p:txBody>
      </p:sp>
      <p:cxnSp>
        <p:nvCxnSpPr>
          <p:cNvPr id="22" name="Straight Arrow Connector 21"/>
          <p:cNvCxnSpPr>
            <a:cxnSpLocks noChangeShapeType="1"/>
          </p:cNvCxnSpPr>
          <p:nvPr/>
        </p:nvCxnSpPr>
        <p:spPr bwMode="auto">
          <a:xfrm flipH="1">
            <a:off x="5310188" y="3133725"/>
            <a:ext cx="685800" cy="173038"/>
          </a:xfrm>
          <a:prstGeom prst="straightConnector1">
            <a:avLst/>
          </a:prstGeom>
          <a:noFill/>
          <a:ln w="25400">
            <a:solidFill>
              <a:schemeClr val="bg1"/>
            </a:solidFill>
            <a:round/>
            <a:headEnd/>
            <a:tailEnd type="triangle" w="lg" len="lg"/>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8" name="Rounded Rectangular Callout 7"/>
          <p:cNvSpPr>
            <a:spLocks noChangeArrowheads="1"/>
          </p:cNvSpPr>
          <p:nvPr/>
        </p:nvSpPr>
        <p:spPr bwMode="auto">
          <a:xfrm>
            <a:off x="6037263" y="4943475"/>
            <a:ext cx="2644775" cy="519113"/>
          </a:xfrm>
          <a:prstGeom prst="wedgeRoundRectCallout">
            <a:avLst>
              <a:gd name="adj1" fmla="val -49454"/>
              <a:gd name="adj2" fmla="val -14616"/>
              <a:gd name="adj3" fmla="val 16667"/>
            </a:avLst>
          </a:prstGeom>
          <a:solidFill>
            <a:srgbClr val="DCE6F2"/>
          </a:solidFill>
          <a:ln w="9525">
            <a:solidFill>
              <a:schemeClr val="tx1"/>
            </a:solidFill>
            <a:miter lim="800000"/>
            <a:headEnd/>
            <a:tailEnd/>
          </a:ln>
          <a:effectLst>
            <a:outerShdw blurRad="50800" dist="38100" dir="2700000" algn="tl" rotWithShape="0">
              <a:srgbClr val="000000">
                <a:alpha val="39999"/>
              </a:srgbClr>
            </a:outerShdw>
          </a:effectLst>
        </p:spPr>
        <p:txBody>
          <a:bodyPr anchor="ctr"/>
          <a:lstStyle/>
          <a:p>
            <a:pPr marL="342900" indent="-342900">
              <a:spcBef>
                <a:spcPct val="20000"/>
              </a:spcBef>
              <a:buFont typeface="Arial" charset="0"/>
              <a:buChar char="•"/>
              <a:defRPr/>
            </a:pPr>
            <a:r>
              <a:rPr lang="en-US" altLang="en-US" sz="1800" b="1" dirty="0">
                <a:latin typeface="+mn-lt"/>
                <a:ea typeface="+mn-ea"/>
                <a:cs typeface="+mn-cs"/>
              </a:rPr>
              <a:t>High genomic LOH</a:t>
            </a:r>
          </a:p>
        </p:txBody>
      </p:sp>
      <p:cxnSp>
        <p:nvCxnSpPr>
          <p:cNvPr id="9" name="Straight Arrow Connector 8"/>
          <p:cNvCxnSpPr>
            <a:cxnSpLocks noChangeShapeType="1"/>
            <a:stCxn id="8" idx="1"/>
          </p:cNvCxnSpPr>
          <p:nvPr/>
        </p:nvCxnSpPr>
        <p:spPr bwMode="auto">
          <a:xfrm flipH="1" flipV="1">
            <a:off x="5299075" y="5202238"/>
            <a:ext cx="738188" cy="0"/>
          </a:xfrm>
          <a:prstGeom prst="straightConnector1">
            <a:avLst/>
          </a:prstGeom>
          <a:noFill/>
          <a:ln w="25400">
            <a:solidFill>
              <a:schemeClr val="bg1"/>
            </a:solidFill>
            <a:round/>
            <a:headEnd/>
            <a:tailEnd type="triangle" w="lg" len="lg"/>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0" name="Rectangle 9"/>
          <p:cNvSpPr/>
          <p:nvPr/>
        </p:nvSpPr>
        <p:spPr>
          <a:xfrm>
            <a:off x="387350" y="6396335"/>
            <a:ext cx="8528050" cy="461665"/>
          </a:xfrm>
          <a:prstGeom prst="rect">
            <a:avLst/>
          </a:prstGeom>
        </p:spPr>
        <p:txBody>
          <a:bodyPr wrap="square">
            <a:spAutoFit/>
          </a:bodyPr>
          <a:lstStyle/>
          <a:p>
            <a:r>
              <a:rPr lang="en-US" sz="1200" b="1" dirty="0">
                <a:solidFill>
                  <a:schemeClr val="bg1"/>
                </a:solidFill>
              </a:rPr>
              <a:t>Swisher E, et al. Presented at: 26th </a:t>
            </a:r>
            <a:r>
              <a:rPr lang="en-US" sz="1200" b="1" dirty="0" smtClean="0">
                <a:solidFill>
                  <a:schemeClr val="bg1"/>
                </a:solidFill>
              </a:rPr>
              <a:t>EORTC-NCI-AACR </a:t>
            </a:r>
            <a:r>
              <a:rPr lang="en-US" sz="1200" b="1" dirty="0">
                <a:solidFill>
                  <a:schemeClr val="bg1"/>
                </a:solidFill>
              </a:rPr>
              <a:t>Symposium on Molecular Targets and Cancer Therapeutics; November 18-21, 2014; Barcelona, Spain. </a:t>
            </a:r>
          </a:p>
        </p:txBody>
      </p:sp>
    </p:spTree>
    <p:extLst>
      <p:ext uri="{BB962C8B-B14F-4D97-AF65-F5344CB8AC3E}">
        <p14:creationId xmlns:p14="http://schemas.microsoft.com/office/powerpoint/2010/main" val="39704505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6" name="Straight Connector 85"/>
          <p:cNvCxnSpPr/>
          <p:nvPr/>
        </p:nvCxnSpPr>
        <p:spPr bwMode="auto">
          <a:xfrm flipH="1">
            <a:off x="4524375" y="4489450"/>
            <a:ext cx="4357688" cy="0"/>
          </a:xfrm>
          <a:prstGeom prst="line">
            <a:avLst/>
          </a:prstGeom>
          <a:ln w="190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bwMode="auto">
          <a:xfrm flipH="1">
            <a:off x="4524375" y="3819525"/>
            <a:ext cx="4357688" cy="0"/>
          </a:xfrm>
          <a:prstGeom prst="line">
            <a:avLst/>
          </a:prstGeom>
          <a:ln w="190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sp>
        <p:nvSpPr>
          <p:cNvPr id="24580" name="Title 1"/>
          <p:cNvSpPr>
            <a:spLocks noGrp="1"/>
          </p:cNvSpPr>
          <p:nvPr>
            <p:ph type="title"/>
          </p:nvPr>
        </p:nvSpPr>
        <p:spPr>
          <a:xfrm>
            <a:off x="685800" y="366932"/>
            <a:ext cx="7772400" cy="1143000"/>
          </a:xfrm>
        </p:spPr>
        <p:txBody>
          <a:bodyPr/>
          <a:lstStyle/>
          <a:p>
            <a:pPr>
              <a:lnSpc>
                <a:spcPct val="85000"/>
              </a:lnSpc>
            </a:pPr>
            <a:r>
              <a:rPr lang="en-US" sz="3600" dirty="0">
                <a:latin typeface="Arial" panose="020B0604020202020204" pitchFamily="34" charset="0"/>
              </a:rPr>
              <a:t>Greatest </a:t>
            </a:r>
            <a:r>
              <a:rPr lang="en-US" sz="3600" dirty="0" err="1" smtClean="0">
                <a:latin typeface="Arial" panose="020B0604020202020204" pitchFamily="34" charset="0"/>
              </a:rPr>
              <a:t>Rucaparib</a:t>
            </a:r>
            <a:r>
              <a:rPr lang="en-US" sz="3600" dirty="0" smtClean="0">
                <a:latin typeface="Arial" panose="020B0604020202020204" pitchFamily="34" charset="0"/>
              </a:rPr>
              <a:t> Activity Observed in </a:t>
            </a:r>
            <a:r>
              <a:rPr lang="en-US" sz="3600" dirty="0" err="1">
                <a:latin typeface="Arial" panose="020B0604020202020204" pitchFamily="34" charset="0"/>
              </a:rPr>
              <a:t>BRCA</a:t>
            </a:r>
            <a:r>
              <a:rPr lang="en-US" sz="3600" baseline="30000" dirty="0" err="1">
                <a:latin typeface="Arial" panose="020B0604020202020204" pitchFamily="34" charset="0"/>
              </a:rPr>
              <a:t>mut</a:t>
            </a:r>
            <a:r>
              <a:rPr lang="en-US" sz="3600" dirty="0">
                <a:latin typeface="Arial" panose="020B0604020202020204" pitchFamily="34" charset="0"/>
              </a:rPr>
              <a:t> </a:t>
            </a:r>
            <a:r>
              <a:rPr lang="en-US" sz="3600" dirty="0" smtClean="0">
                <a:latin typeface="Arial" panose="020B0604020202020204" pitchFamily="34" charset="0"/>
              </a:rPr>
              <a:t>Patients</a:t>
            </a:r>
            <a:r>
              <a:rPr lang="en-US" sz="3600" dirty="0">
                <a:latin typeface="Arial" panose="020B0604020202020204" pitchFamily="34" charset="0"/>
              </a:rPr>
              <a:t>…</a:t>
            </a:r>
          </a:p>
        </p:txBody>
      </p:sp>
      <p:sp>
        <p:nvSpPr>
          <p:cNvPr id="24581" name="Content Placeholder 4"/>
          <p:cNvSpPr>
            <a:spLocks noGrp="1"/>
          </p:cNvSpPr>
          <p:nvPr>
            <p:ph idx="1"/>
          </p:nvPr>
        </p:nvSpPr>
        <p:spPr>
          <a:xfrm>
            <a:off x="370117" y="1524000"/>
            <a:ext cx="3058884" cy="4525963"/>
          </a:xfrm>
        </p:spPr>
        <p:txBody>
          <a:bodyPr/>
          <a:lstStyle/>
          <a:p>
            <a:pPr>
              <a:buClr>
                <a:srgbClr val="F09828"/>
              </a:buClr>
            </a:pPr>
            <a:r>
              <a:rPr lang="en-US" sz="2200" b="1" dirty="0">
                <a:latin typeface="Arial" panose="020B0604020202020204" pitchFamily="34" charset="0"/>
              </a:rPr>
              <a:t>Robust clinical activity observed in </a:t>
            </a:r>
            <a:r>
              <a:rPr lang="en-US" sz="2200" b="1" dirty="0" err="1">
                <a:latin typeface="Arial" panose="020B0604020202020204" pitchFamily="34" charset="0"/>
              </a:rPr>
              <a:t>BRCA</a:t>
            </a:r>
            <a:r>
              <a:rPr lang="en-US" sz="2200" b="1" baseline="30000" dirty="0" err="1">
                <a:latin typeface="Arial" panose="020B0604020202020204" pitchFamily="34" charset="0"/>
              </a:rPr>
              <a:t>mut</a:t>
            </a:r>
            <a:r>
              <a:rPr lang="en-US" sz="2200" b="1" dirty="0">
                <a:latin typeface="Arial" panose="020B0604020202020204" pitchFamily="34" charset="0"/>
              </a:rPr>
              <a:t> patients (</a:t>
            </a:r>
            <a:r>
              <a:rPr lang="en-US" sz="2200" b="1" dirty="0" smtClean="0">
                <a:latin typeface="Arial" panose="020B0604020202020204" pitchFamily="34" charset="0"/>
              </a:rPr>
              <a:t>n = 23</a:t>
            </a:r>
            <a:r>
              <a:rPr lang="en-US" sz="2200" b="1" dirty="0">
                <a:latin typeface="Arial" panose="020B0604020202020204" pitchFamily="34" charset="0"/>
              </a:rPr>
              <a:t>)</a:t>
            </a:r>
          </a:p>
          <a:p>
            <a:pPr lvl="1">
              <a:buClr>
                <a:srgbClr val="F09828"/>
              </a:buClr>
            </a:pPr>
            <a:r>
              <a:rPr lang="en-US" sz="1800" b="1" dirty="0">
                <a:latin typeface="Arial" panose="020B0604020202020204" pitchFamily="34" charset="0"/>
              </a:rPr>
              <a:t>61% ORR (RECIST)</a:t>
            </a:r>
          </a:p>
          <a:p>
            <a:pPr lvl="1">
              <a:buClr>
                <a:srgbClr val="F09828"/>
              </a:buClr>
            </a:pPr>
            <a:r>
              <a:rPr lang="en-US" sz="1800" b="1" dirty="0">
                <a:latin typeface="Arial" panose="020B0604020202020204" pitchFamily="34" charset="0"/>
              </a:rPr>
              <a:t>70% ORR (RECIST &amp; CA-125)</a:t>
            </a:r>
          </a:p>
          <a:p>
            <a:pPr lvl="1">
              <a:buClr>
                <a:srgbClr val="F09828"/>
              </a:buClr>
            </a:pPr>
            <a:r>
              <a:rPr lang="en-US" sz="1800" b="1" dirty="0">
                <a:latin typeface="Arial" panose="020B0604020202020204" pitchFamily="34" charset="0"/>
              </a:rPr>
              <a:t>83% of patients continuing on treatment (+)</a:t>
            </a:r>
          </a:p>
          <a:p>
            <a:pPr>
              <a:buClr>
                <a:srgbClr val="F09828"/>
              </a:buClr>
            </a:pPr>
            <a:r>
              <a:rPr lang="en-US" sz="2200" b="1" dirty="0">
                <a:latin typeface="Arial" panose="020B0604020202020204" pitchFamily="34" charset="0"/>
              </a:rPr>
              <a:t>Responses observed in germline and somatic </a:t>
            </a:r>
            <a:r>
              <a:rPr lang="en-US" sz="2200" b="1" dirty="0" err="1">
                <a:latin typeface="Arial" panose="020B0604020202020204" pitchFamily="34" charset="0"/>
              </a:rPr>
              <a:t>BRCA</a:t>
            </a:r>
            <a:r>
              <a:rPr lang="en-US" sz="2200" b="1" baseline="30000" dirty="0" err="1">
                <a:latin typeface="Arial" panose="020B0604020202020204" pitchFamily="34" charset="0"/>
              </a:rPr>
              <a:t>mut</a:t>
            </a:r>
            <a:r>
              <a:rPr lang="en-US" sz="2200" b="1" dirty="0">
                <a:latin typeface="Arial" panose="020B0604020202020204" pitchFamily="34" charset="0"/>
              </a:rPr>
              <a:t> tumors</a:t>
            </a:r>
          </a:p>
        </p:txBody>
      </p:sp>
      <p:sp>
        <p:nvSpPr>
          <p:cNvPr id="24583" name="TextBox 6"/>
          <p:cNvSpPr txBox="1">
            <a:spLocks noChangeArrowheads="1"/>
          </p:cNvSpPr>
          <p:nvPr/>
        </p:nvSpPr>
        <p:spPr bwMode="auto">
          <a:xfrm>
            <a:off x="4934106" y="1576388"/>
            <a:ext cx="35461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US" sz="2000" b="1" dirty="0">
                <a:solidFill>
                  <a:schemeClr val="bg1"/>
                </a:solidFill>
                <a:latin typeface="Arial" panose="020B0604020202020204" pitchFamily="34" charset="0"/>
              </a:rPr>
              <a:t>Best </a:t>
            </a:r>
            <a:r>
              <a:rPr lang="en-US" sz="2000" b="1" dirty="0" smtClean="0">
                <a:solidFill>
                  <a:schemeClr val="bg1"/>
                </a:solidFill>
                <a:latin typeface="Arial" panose="020B0604020202020204" pitchFamily="34" charset="0"/>
              </a:rPr>
              <a:t>target lesion response</a:t>
            </a:r>
            <a:endParaRPr lang="en-US" sz="2000" b="1" dirty="0">
              <a:solidFill>
                <a:schemeClr val="bg1"/>
              </a:solidFill>
              <a:latin typeface="Arial" panose="020B0604020202020204" pitchFamily="34" charset="0"/>
            </a:endParaRPr>
          </a:p>
        </p:txBody>
      </p:sp>
      <p:sp>
        <p:nvSpPr>
          <p:cNvPr id="8" name="Rectangle 7"/>
          <p:cNvSpPr>
            <a:spLocks noChangeArrowheads="1"/>
          </p:cNvSpPr>
          <p:nvPr/>
        </p:nvSpPr>
        <p:spPr bwMode="auto">
          <a:xfrm>
            <a:off x="4559300" y="3892550"/>
            <a:ext cx="136525" cy="192088"/>
          </a:xfrm>
          <a:prstGeom prst="rect">
            <a:avLst/>
          </a:prstGeom>
          <a:noFill/>
          <a:ln w="25400">
            <a:solidFill>
              <a:schemeClr val="tx2"/>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GB" dirty="0">
              <a:solidFill>
                <a:schemeClr val="lt1"/>
              </a:solidFill>
              <a:latin typeface="+mn-lt"/>
              <a:ea typeface="+mn-ea"/>
              <a:cs typeface="+mn-cs"/>
            </a:endParaRPr>
          </a:p>
        </p:txBody>
      </p:sp>
      <p:cxnSp>
        <p:nvCxnSpPr>
          <p:cNvPr id="10" name="Straight Connector 9"/>
          <p:cNvCxnSpPr/>
          <p:nvPr/>
        </p:nvCxnSpPr>
        <p:spPr>
          <a:xfrm>
            <a:off x="4505325" y="2455863"/>
            <a:ext cx="0" cy="2989262"/>
          </a:xfrm>
          <a:prstGeom prst="line">
            <a:avLst/>
          </a:prstGeom>
          <a:ln w="254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432300" y="2997200"/>
            <a:ext cx="7302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432300" y="2733675"/>
            <a:ext cx="7302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432300" y="3265488"/>
            <a:ext cx="7302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432300" y="3535363"/>
            <a:ext cx="7302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432300" y="3816350"/>
            <a:ext cx="7302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432300" y="4344988"/>
            <a:ext cx="7302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432300" y="4630738"/>
            <a:ext cx="7302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432300" y="4891088"/>
            <a:ext cx="7302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432300" y="5167313"/>
            <a:ext cx="7302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432300" y="5434013"/>
            <a:ext cx="7302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4596" name="TextBox 20"/>
          <p:cNvSpPr txBox="1">
            <a:spLocks noChangeArrowheads="1"/>
          </p:cNvSpPr>
          <p:nvPr/>
        </p:nvSpPr>
        <p:spPr bwMode="auto">
          <a:xfrm rot="-5400000">
            <a:off x="2423717" y="3762871"/>
            <a:ext cx="2991643"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400" b="1" dirty="0">
                <a:solidFill>
                  <a:schemeClr val="bg1"/>
                </a:solidFill>
                <a:latin typeface="Arial" panose="020B0604020202020204" pitchFamily="34" charset="0"/>
              </a:rPr>
              <a:t>Change </a:t>
            </a:r>
            <a:r>
              <a:rPr lang="en-GB" sz="1400" b="1" dirty="0" smtClean="0">
                <a:solidFill>
                  <a:schemeClr val="bg1"/>
                </a:solidFill>
                <a:latin typeface="Arial" panose="020B0604020202020204" pitchFamily="34" charset="0"/>
              </a:rPr>
              <a:t>From </a:t>
            </a:r>
            <a:r>
              <a:rPr lang="en-GB" sz="1400" b="1" dirty="0">
                <a:solidFill>
                  <a:schemeClr val="bg1"/>
                </a:solidFill>
                <a:latin typeface="Arial" panose="020B0604020202020204" pitchFamily="34" charset="0"/>
              </a:rPr>
              <a:t>Baseline (%)</a:t>
            </a:r>
          </a:p>
        </p:txBody>
      </p:sp>
      <p:sp>
        <p:nvSpPr>
          <p:cNvPr id="24648" name="TextBox 22"/>
          <p:cNvSpPr txBox="1">
            <a:spLocks noChangeArrowheads="1"/>
          </p:cNvSpPr>
          <p:nvPr/>
        </p:nvSpPr>
        <p:spPr bwMode="auto">
          <a:xfrm>
            <a:off x="3917950" y="2582520"/>
            <a:ext cx="574675" cy="30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400" b="1" dirty="0">
                <a:solidFill>
                  <a:schemeClr val="bg1"/>
                </a:solidFill>
                <a:latin typeface="Arial" panose="020B0604020202020204" pitchFamily="34" charset="0"/>
              </a:rPr>
              <a:t>100</a:t>
            </a:r>
          </a:p>
        </p:txBody>
      </p:sp>
      <p:sp>
        <p:nvSpPr>
          <p:cNvPr id="24649" name="TextBox 23"/>
          <p:cNvSpPr txBox="1">
            <a:spLocks noChangeArrowheads="1"/>
          </p:cNvSpPr>
          <p:nvPr/>
        </p:nvSpPr>
        <p:spPr bwMode="auto">
          <a:xfrm>
            <a:off x="3917950" y="2829665"/>
            <a:ext cx="574675" cy="30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400" b="1" dirty="0">
                <a:solidFill>
                  <a:schemeClr val="bg1"/>
                </a:solidFill>
                <a:latin typeface="Arial" panose="020B0604020202020204" pitchFamily="34" charset="0"/>
              </a:rPr>
              <a:t>80</a:t>
            </a:r>
          </a:p>
        </p:txBody>
      </p:sp>
      <p:sp>
        <p:nvSpPr>
          <p:cNvPr id="24650" name="TextBox 24"/>
          <p:cNvSpPr txBox="1">
            <a:spLocks noChangeArrowheads="1"/>
          </p:cNvSpPr>
          <p:nvPr/>
        </p:nvSpPr>
        <p:spPr bwMode="auto">
          <a:xfrm>
            <a:off x="4075706" y="3105415"/>
            <a:ext cx="416919" cy="30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400" b="1" dirty="0">
                <a:solidFill>
                  <a:schemeClr val="bg1"/>
                </a:solidFill>
                <a:latin typeface="Arial" panose="020B0604020202020204" pitchFamily="34" charset="0"/>
              </a:rPr>
              <a:t>60</a:t>
            </a:r>
          </a:p>
        </p:txBody>
      </p:sp>
      <p:sp>
        <p:nvSpPr>
          <p:cNvPr id="24651" name="TextBox 25"/>
          <p:cNvSpPr txBox="1">
            <a:spLocks noChangeArrowheads="1"/>
          </p:cNvSpPr>
          <p:nvPr/>
        </p:nvSpPr>
        <p:spPr bwMode="auto">
          <a:xfrm>
            <a:off x="4032331" y="3378116"/>
            <a:ext cx="460294" cy="30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400" b="1" dirty="0">
                <a:solidFill>
                  <a:schemeClr val="bg1"/>
                </a:solidFill>
                <a:latin typeface="Arial" panose="020B0604020202020204" pitchFamily="34" charset="0"/>
              </a:rPr>
              <a:t>40</a:t>
            </a:r>
          </a:p>
        </p:txBody>
      </p:sp>
      <p:sp>
        <p:nvSpPr>
          <p:cNvPr id="24652" name="TextBox 26"/>
          <p:cNvSpPr txBox="1">
            <a:spLocks noChangeArrowheads="1"/>
          </p:cNvSpPr>
          <p:nvPr/>
        </p:nvSpPr>
        <p:spPr bwMode="auto">
          <a:xfrm>
            <a:off x="3917950" y="3654604"/>
            <a:ext cx="574675" cy="30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400" b="1" dirty="0">
                <a:solidFill>
                  <a:schemeClr val="bg1"/>
                </a:solidFill>
                <a:latin typeface="Arial" panose="020B0604020202020204" pitchFamily="34" charset="0"/>
              </a:rPr>
              <a:t>20</a:t>
            </a:r>
          </a:p>
        </p:txBody>
      </p:sp>
      <p:sp>
        <p:nvSpPr>
          <p:cNvPr id="24653" name="TextBox 27"/>
          <p:cNvSpPr txBox="1">
            <a:spLocks noChangeArrowheads="1"/>
          </p:cNvSpPr>
          <p:nvPr/>
        </p:nvSpPr>
        <p:spPr bwMode="auto">
          <a:xfrm>
            <a:off x="4075706" y="3930697"/>
            <a:ext cx="416919" cy="30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400" b="1" dirty="0">
                <a:solidFill>
                  <a:schemeClr val="bg1"/>
                </a:solidFill>
                <a:latin typeface="Arial" panose="020B0604020202020204" pitchFamily="34" charset="0"/>
              </a:rPr>
              <a:t>0</a:t>
            </a:r>
          </a:p>
        </p:txBody>
      </p:sp>
      <p:sp>
        <p:nvSpPr>
          <p:cNvPr id="24654" name="TextBox 28"/>
          <p:cNvSpPr txBox="1">
            <a:spLocks noChangeArrowheads="1"/>
          </p:cNvSpPr>
          <p:nvPr/>
        </p:nvSpPr>
        <p:spPr bwMode="auto">
          <a:xfrm>
            <a:off x="3917950" y="4182166"/>
            <a:ext cx="574675" cy="30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400" b="1" dirty="0">
                <a:solidFill>
                  <a:schemeClr val="bg1"/>
                </a:solidFill>
                <a:latin typeface="Arial" panose="020B0604020202020204" pitchFamily="34" charset="0"/>
              </a:rPr>
              <a:t>-20</a:t>
            </a:r>
          </a:p>
        </p:txBody>
      </p:sp>
      <p:sp>
        <p:nvSpPr>
          <p:cNvPr id="24655" name="TextBox 29"/>
          <p:cNvSpPr txBox="1">
            <a:spLocks noChangeArrowheads="1"/>
          </p:cNvSpPr>
          <p:nvPr/>
        </p:nvSpPr>
        <p:spPr bwMode="auto">
          <a:xfrm>
            <a:off x="3917950" y="4461218"/>
            <a:ext cx="574675" cy="30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400" b="1" dirty="0">
                <a:solidFill>
                  <a:schemeClr val="bg1"/>
                </a:solidFill>
                <a:latin typeface="Arial" panose="020B0604020202020204" pitchFamily="34" charset="0"/>
              </a:rPr>
              <a:t>-40</a:t>
            </a:r>
          </a:p>
        </p:txBody>
      </p:sp>
      <p:sp>
        <p:nvSpPr>
          <p:cNvPr id="24656" name="TextBox 30"/>
          <p:cNvSpPr txBox="1">
            <a:spLocks noChangeArrowheads="1"/>
          </p:cNvSpPr>
          <p:nvPr/>
        </p:nvSpPr>
        <p:spPr bwMode="auto">
          <a:xfrm>
            <a:off x="3917950" y="4735761"/>
            <a:ext cx="574675" cy="30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400" b="1" dirty="0">
                <a:solidFill>
                  <a:schemeClr val="bg1"/>
                </a:solidFill>
                <a:latin typeface="Arial" panose="020B0604020202020204" pitchFamily="34" charset="0"/>
              </a:rPr>
              <a:t>-60</a:t>
            </a:r>
          </a:p>
        </p:txBody>
      </p:sp>
      <p:sp>
        <p:nvSpPr>
          <p:cNvPr id="24657" name="TextBox 31"/>
          <p:cNvSpPr txBox="1">
            <a:spLocks noChangeArrowheads="1"/>
          </p:cNvSpPr>
          <p:nvPr/>
        </p:nvSpPr>
        <p:spPr bwMode="auto">
          <a:xfrm>
            <a:off x="3917950" y="5018714"/>
            <a:ext cx="574675" cy="30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400" b="1" dirty="0">
                <a:solidFill>
                  <a:schemeClr val="bg1"/>
                </a:solidFill>
                <a:latin typeface="Arial" panose="020B0604020202020204" pitchFamily="34" charset="0"/>
              </a:rPr>
              <a:t>-80</a:t>
            </a:r>
          </a:p>
        </p:txBody>
      </p:sp>
      <p:sp>
        <p:nvSpPr>
          <p:cNvPr id="24658" name="TextBox 32"/>
          <p:cNvSpPr txBox="1">
            <a:spLocks noChangeArrowheads="1"/>
          </p:cNvSpPr>
          <p:nvPr/>
        </p:nvSpPr>
        <p:spPr bwMode="auto">
          <a:xfrm>
            <a:off x="3917950" y="5288114"/>
            <a:ext cx="574675" cy="30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400" b="1" dirty="0">
                <a:solidFill>
                  <a:schemeClr val="bg1"/>
                </a:solidFill>
                <a:latin typeface="Arial" panose="020B0604020202020204" pitchFamily="34" charset="0"/>
              </a:rPr>
              <a:t>-100</a:t>
            </a:r>
          </a:p>
        </p:txBody>
      </p:sp>
      <p:sp>
        <p:nvSpPr>
          <p:cNvPr id="24659" name="TextBox 33"/>
          <p:cNvSpPr txBox="1">
            <a:spLocks noChangeArrowheads="1"/>
          </p:cNvSpPr>
          <p:nvPr/>
        </p:nvSpPr>
        <p:spPr bwMode="auto">
          <a:xfrm>
            <a:off x="3917950" y="2305050"/>
            <a:ext cx="574675" cy="30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400" b="1" dirty="0">
                <a:solidFill>
                  <a:schemeClr val="bg1"/>
                </a:solidFill>
                <a:latin typeface="Arial" panose="020B0604020202020204" pitchFamily="34" charset="0"/>
              </a:rPr>
              <a:t>120</a:t>
            </a:r>
          </a:p>
        </p:txBody>
      </p:sp>
      <p:cxnSp>
        <p:nvCxnSpPr>
          <p:cNvPr id="35" name="Straight Connector 34"/>
          <p:cNvCxnSpPr/>
          <p:nvPr/>
        </p:nvCxnSpPr>
        <p:spPr>
          <a:xfrm>
            <a:off x="4438650" y="2460625"/>
            <a:ext cx="7302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29125" y="4087813"/>
            <a:ext cx="7302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24600" name="Group 2"/>
          <p:cNvGrpSpPr>
            <a:grpSpLocks/>
          </p:cNvGrpSpPr>
          <p:nvPr/>
        </p:nvGrpSpPr>
        <p:grpSpPr bwMode="auto">
          <a:xfrm>
            <a:off x="7292975" y="2316163"/>
            <a:ext cx="1557338" cy="739775"/>
            <a:chOff x="6994563" y="2228037"/>
            <a:chExt cx="1557767" cy="738664"/>
          </a:xfrm>
        </p:grpSpPr>
        <p:sp>
          <p:nvSpPr>
            <p:cNvPr id="24644" name="TextBox 36"/>
            <p:cNvSpPr txBox="1">
              <a:spLocks noChangeArrowheads="1"/>
            </p:cNvSpPr>
            <p:nvPr/>
          </p:nvSpPr>
          <p:spPr bwMode="auto">
            <a:xfrm>
              <a:off x="7136488" y="2228037"/>
              <a:ext cx="141584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r>
                <a:rPr lang="en-GB" sz="1400" b="1" dirty="0">
                  <a:solidFill>
                    <a:schemeClr val="bg1"/>
                  </a:solidFill>
                  <a:latin typeface="Arial" panose="020B0604020202020204" pitchFamily="34" charset="0"/>
                </a:rPr>
                <a:t>Germline</a:t>
              </a:r>
            </a:p>
            <a:p>
              <a:r>
                <a:rPr lang="en-GB" sz="1400" b="1" dirty="0">
                  <a:solidFill>
                    <a:schemeClr val="bg1"/>
                  </a:solidFill>
                  <a:latin typeface="Arial" panose="020B0604020202020204" pitchFamily="34" charset="0"/>
                </a:rPr>
                <a:t>Somatic</a:t>
              </a:r>
            </a:p>
            <a:p>
              <a:r>
                <a:rPr lang="en-GB" sz="1400" b="1" dirty="0">
                  <a:solidFill>
                    <a:schemeClr val="bg1"/>
                  </a:solidFill>
                  <a:latin typeface="Arial" panose="020B0604020202020204" pitchFamily="34" charset="0"/>
                </a:rPr>
                <a:t>Indeterminate</a:t>
              </a:r>
            </a:p>
          </p:txBody>
        </p:sp>
        <p:sp>
          <p:nvSpPr>
            <p:cNvPr id="38" name="Rectangle 37"/>
            <p:cNvSpPr>
              <a:spLocks noChangeArrowheads="1"/>
            </p:cNvSpPr>
            <p:nvPr/>
          </p:nvSpPr>
          <p:spPr bwMode="auto">
            <a:xfrm>
              <a:off x="6994563" y="2760636"/>
              <a:ext cx="103216" cy="107788"/>
            </a:xfrm>
            <a:prstGeom prst="rect">
              <a:avLst/>
            </a:prstGeom>
            <a:solidFill>
              <a:srgbClr val="00B050"/>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a:defRPr/>
              </a:pPr>
              <a:endParaRPr lang="en-GB" dirty="0">
                <a:solidFill>
                  <a:schemeClr val="bg1"/>
                </a:solidFill>
                <a:latin typeface="+mn-lt"/>
                <a:ea typeface="+mn-ea"/>
                <a:cs typeface="+mn-cs"/>
              </a:endParaRPr>
            </a:p>
          </p:txBody>
        </p:sp>
        <p:sp>
          <p:nvSpPr>
            <p:cNvPr id="39" name="Rectangle 38"/>
            <p:cNvSpPr>
              <a:spLocks noChangeArrowheads="1"/>
            </p:cNvSpPr>
            <p:nvPr/>
          </p:nvSpPr>
          <p:spPr bwMode="auto">
            <a:xfrm>
              <a:off x="6994563" y="2332655"/>
              <a:ext cx="103216" cy="107788"/>
            </a:xfrm>
            <a:prstGeom prst="rect">
              <a:avLst/>
            </a:prstGeom>
            <a:solidFill>
              <a:schemeClr val="tx2"/>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GB" dirty="0">
                <a:solidFill>
                  <a:schemeClr val="bg1"/>
                </a:solidFill>
                <a:latin typeface="+mn-lt"/>
                <a:ea typeface="+mn-ea"/>
                <a:cs typeface="+mn-cs"/>
              </a:endParaRPr>
            </a:p>
          </p:txBody>
        </p:sp>
        <p:sp>
          <p:nvSpPr>
            <p:cNvPr id="40" name="Rectangle 39"/>
            <p:cNvSpPr>
              <a:spLocks noChangeArrowheads="1"/>
            </p:cNvSpPr>
            <p:nvPr/>
          </p:nvSpPr>
          <p:spPr bwMode="auto">
            <a:xfrm>
              <a:off x="6994563" y="2546645"/>
              <a:ext cx="103216" cy="107788"/>
            </a:xfrm>
            <a:prstGeom prst="rect">
              <a:avLst/>
            </a:prstGeom>
            <a:noFill/>
            <a:ln w="19050">
              <a:solidFill>
                <a:schemeClr val="tx2"/>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GB" dirty="0">
                <a:solidFill>
                  <a:schemeClr val="bg1"/>
                </a:solidFill>
                <a:latin typeface="+mn-lt"/>
                <a:ea typeface="+mn-ea"/>
                <a:cs typeface="+mn-cs"/>
              </a:endParaRPr>
            </a:p>
          </p:txBody>
        </p:sp>
      </p:grpSp>
      <p:sp>
        <p:nvSpPr>
          <p:cNvPr id="42" name="Rectangle 41"/>
          <p:cNvSpPr>
            <a:spLocks noChangeArrowheads="1"/>
          </p:cNvSpPr>
          <p:nvPr/>
        </p:nvSpPr>
        <p:spPr bwMode="auto">
          <a:xfrm>
            <a:off x="5492750" y="4078288"/>
            <a:ext cx="138113" cy="92075"/>
          </a:xfrm>
          <a:prstGeom prst="rect">
            <a:avLst/>
          </a:prstGeom>
          <a:noFill/>
          <a:ln w="25400">
            <a:solidFill>
              <a:schemeClr val="tx2"/>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GB" sz="2000" b="1" dirty="0">
              <a:solidFill>
                <a:schemeClr val="lt1"/>
              </a:solidFill>
              <a:latin typeface="+mn-lt"/>
              <a:ea typeface="+mn-ea"/>
              <a:cs typeface="+mn-cs"/>
            </a:endParaRPr>
          </a:p>
        </p:txBody>
      </p:sp>
      <p:sp>
        <p:nvSpPr>
          <p:cNvPr id="43" name="Rectangle 42"/>
          <p:cNvSpPr>
            <a:spLocks noChangeArrowheads="1"/>
          </p:cNvSpPr>
          <p:nvPr/>
        </p:nvSpPr>
        <p:spPr bwMode="auto">
          <a:xfrm>
            <a:off x="5680075" y="4090988"/>
            <a:ext cx="136525" cy="257175"/>
          </a:xfrm>
          <a:prstGeom prst="rect">
            <a:avLst/>
          </a:prstGeom>
          <a:noFill/>
          <a:ln w="25400">
            <a:solidFill>
              <a:schemeClr val="tx2"/>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GB" sz="2000" b="1" dirty="0">
              <a:solidFill>
                <a:schemeClr val="lt1"/>
              </a:solidFill>
              <a:latin typeface="+mn-lt"/>
              <a:ea typeface="+mn-ea"/>
              <a:cs typeface="+mn-cs"/>
            </a:endParaRPr>
          </a:p>
        </p:txBody>
      </p:sp>
      <p:sp>
        <p:nvSpPr>
          <p:cNvPr id="44" name="Rectangle 43"/>
          <p:cNvSpPr>
            <a:spLocks noChangeArrowheads="1"/>
          </p:cNvSpPr>
          <p:nvPr/>
        </p:nvSpPr>
        <p:spPr bwMode="auto">
          <a:xfrm>
            <a:off x="5867400" y="4092575"/>
            <a:ext cx="136525" cy="322263"/>
          </a:xfrm>
          <a:prstGeom prst="rect">
            <a:avLst/>
          </a:prstGeom>
          <a:noFill/>
          <a:ln w="25400">
            <a:solidFill>
              <a:schemeClr val="tx2"/>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GB" sz="2000" b="1" dirty="0">
              <a:solidFill>
                <a:schemeClr val="lt1"/>
              </a:solidFill>
              <a:latin typeface="+mn-lt"/>
              <a:ea typeface="+mn-ea"/>
              <a:cs typeface="+mn-cs"/>
            </a:endParaRPr>
          </a:p>
        </p:txBody>
      </p:sp>
      <p:sp>
        <p:nvSpPr>
          <p:cNvPr id="45" name="Rectangle 44"/>
          <p:cNvSpPr>
            <a:spLocks noChangeArrowheads="1"/>
          </p:cNvSpPr>
          <p:nvPr/>
        </p:nvSpPr>
        <p:spPr bwMode="auto">
          <a:xfrm>
            <a:off x="7175500" y="4089400"/>
            <a:ext cx="138113" cy="584200"/>
          </a:xfrm>
          <a:prstGeom prst="rect">
            <a:avLst/>
          </a:prstGeom>
          <a:noFill/>
          <a:ln w="25400">
            <a:solidFill>
              <a:schemeClr val="tx2"/>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GB" sz="2000" b="1" dirty="0">
              <a:solidFill>
                <a:schemeClr val="lt1"/>
              </a:solidFill>
              <a:latin typeface="+mn-lt"/>
              <a:ea typeface="+mn-ea"/>
              <a:cs typeface="+mn-cs"/>
            </a:endParaRPr>
          </a:p>
        </p:txBody>
      </p:sp>
      <p:sp>
        <p:nvSpPr>
          <p:cNvPr id="46" name="Rectangle 45"/>
          <p:cNvSpPr>
            <a:spLocks noChangeArrowheads="1"/>
          </p:cNvSpPr>
          <p:nvPr/>
        </p:nvSpPr>
        <p:spPr bwMode="auto">
          <a:xfrm>
            <a:off x="7362825" y="4089400"/>
            <a:ext cx="136525" cy="646113"/>
          </a:xfrm>
          <a:prstGeom prst="rect">
            <a:avLst/>
          </a:prstGeom>
          <a:noFill/>
          <a:ln w="25400">
            <a:solidFill>
              <a:schemeClr val="tx2"/>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GB" sz="2000" b="1" dirty="0">
              <a:solidFill>
                <a:schemeClr val="lt1"/>
              </a:solidFill>
              <a:latin typeface="+mn-lt"/>
              <a:ea typeface="+mn-ea"/>
              <a:cs typeface="+mn-cs"/>
            </a:endParaRPr>
          </a:p>
        </p:txBody>
      </p:sp>
      <p:sp>
        <p:nvSpPr>
          <p:cNvPr id="47" name="Rectangle 46"/>
          <p:cNvSpPr>
            <a:spLocks noChangeArrowheads="1"/>
          </p:cNvSpPr>
          <p:nvPr/>
        </p:nvSpPr>
        <p:spPr bwMode="auto">
          <a:xfrm>
            <a:off x="6054725" y="4084638"/>
            <a:ext cx="136525" cy="349250"/>
          </a:xfrm>
          <a:prstGeom prst="rect">
            <a:avLst/>
          </a:prstGeom>
          <a:solidFill>
            <a:schemeClr val="tx2"/>
          </a:solidFill>
          <a:ln w="9525">
            <a:noFill/>
            <a:miter lim="800000"/>
            <a:headEnd/>
            <a:tailEnd/>
          </a:ln>
          <a:effectLst>
            <a:outerShdw blurRad="40000" dist="23000" dir="5400000" rotWithShape="0">
              <a:srgbClr val="000000">
                <a:alpha val="34999"/>
              </a:srgbClr>
            </a:outerShdw>
          </a:effectLst>
          <a:extLst/>
        </p:spPr>
        <p:txBody>
          <a:bodyPr anchor="ctr"/>
          <a:lstStyle/>
          <a:p>
            <a:pPr algn="ctr">
              <a:defRPr/>
            </a:pPr>
            <a:endParaRPr lang="en-GB" sz="2000" b="1" dirty="0">
              <a:solidFill>
                <a:schemeClr val="lt1"/>
              </a:solidFill>
              <a:latin typeface="+mn-lt"/>
              <a:ea typeface="+mn-ea"/>
              <a:cs typeface="+mn-cs"/>
            </a:endParaRPr>
          </a:p>
        </p:txBody>
      </p:sp>
      <p:sp>
        <p:nvSpPr>
          <p:cNvPr id="48" name="Rectangle 47"/>
          <p:cNvSpPr>
            <a:spLocks noChangeArrowheads="1"/>
          </p:cNvSpPr>
          <p:nvPr/>
        </p:nvSpPr>
        <p:spPr bwMode="auto">
          <a:xfrm>
            <a:off x="6240463" y="4090988"/>
            <a:ext cx="138112" cy="439737"/>
          </a:xfrm>
          <a:prstGeom prst="rect">
            <a:avLst/>
          </a:prstGeom>
          <a:solidFill>
            <a:schemeClr val="tx2"/>
          </a:solidFill>
          <a:ln w="12700">
            <a:noFill/>
            <a:prstDash val="dash"/>
            <a:miter lim="800000"/>
            <a:headEnd/>
            <a:tailEnd/>
          </a:ln>
          <a:effectLst>
            <a:outerShdw blurRad="40000" dist="23000" dir="5400000" rotWithShape="0">
              <a:srgbClr val="000000">
                <a:alpha val="34999"/>
              </a:srgbClr>
            </a:outerShdw>
          </a:effectLst>
          <a:extLst/>
        </p:spPr>
        <p:txBody>
          <a:bodyPr anchor="ctr"/>
          <a:lstStyle/>
          <a:p>
            <a:pPr algn="ctr">
              <a:defRPr/>
            </a:pPr>
            <a:endParaRPr lang="en-GB" sz="2000" b="1" dirty="0">
              <a:solidFill>
                <a:schemeClr val="lt1"/>
              </a:solidFill>
              <a:latin typeface="+mn-lt"/>
              <a:ea typeface="+mn-ea"/>
              <a:cs typeface="+mn-cs"/>
            </a:endParaRPr>
          </a:p>
        </p:txBody>
      </p:sp>
      <p:sp>
        <p:nvSpPr>
          <p:cNvPr id="49" name="Rectangle 48"/>
          <p:cNvSpPr>
            <a:spLocks noChangeArrowheads="1"/>
          </p:cNvSpPr>
          <p:nvPr/>
        </p:nvSpPr>
        <p:spPr bwMode="auto">
          <a:xfrm>
            <a:off x="6427788" y="4092575"/>
            <a:ext cx="136525" cy="463550"/>
          </a:xfrm>
          <a:prstGeom prst="rect">
            <a:avLst/>
          </a:prstGeom>
          <a:solidFill>
            <a:schemeClr val="tx2"/>
          </a:solidFill>
          <a:ln w="9525">
            <a:noFill/>
            <a:miter lim="800000"/>
            <a:headEnd/>
            <a:tailEnd/>
          </a:ln>
          <a:effectLst>
            <a:outerShdw blurRad="40000" dist="23000" dir="5400000" rotWithShape="0">
              <a:srgbClr val="000000">
                <a:alpha val="34999"/>
              </a:srgbClr>
            </a:outerShdw>
          </a:effectLst>
          <a:extLst/>
        </p:spPr>
        <p:txBody>
          <a:bodyPr anchor="ctr"/>
          <a:lstStyle/>
          <a:p>
            <a:pPr algn="ctr">
              <a:defRPr/>
            </a:pPr>
            <a:endParaRPr lang="en-GB" sz="2000" b="1" dirty="0">
              <a:solidFill>
                <a:schemeClr val="lt1"/>
              </a:solidFill>
              <a:latin typeface="+mn-lt"/>
              <a:ea typeface="+mn-ea"/>
              <a:cs typeface="+mn-cs"/>
            </a:endParaRPr>
          </a:p>
        </p:txBody>
      </p:sp>
      <p:sp>
        <p:nvSpPr>
          <p:cNvPr id="50" name="Rectangle 49"/>
          <p:cNvSpPr>
            <a:spLocks noChangeArrowheads="1"/>
          </p:cNvSpPr>
          <p:nvPr/>
        </p:nvSpPr>
        <p:spPr bwMode="auto">
          <a:xfrm>
            <a:off x="6802438" y="4089400"/>
            <a:ext cx="136525" cy="561975"/>
          </a:xfrm>
          <a:prstGeom prst="rect">
            <a:avLst/>
          </a:prstGeom>
          <a:solidFill>
            <a:schemeClr val="tx2"/>
          </a:solidFill>
          <a:ln w="9525">
            <a:noFill/>
            <a:miter lim="800000"/>
            <a:headEnd/>
            <a:tailEnd/>
          </a:ln>
          <a:effectLst>
            <a:outerShdw blurRad="40000" dist="23000" dir="5400000" rotWithShape="0">
              <a:srgbClr val="000000">
                <a:alpha val="34999"/>
              </a:srgbClr>
            </a:outerShdw>
          </a:effectLst>
          <a:extLst/>
        </p:spPr>
        <p:txBody>
          <a:bodyPr anchor="ctr"/>
          <a:lstStyle/>
          <a:p>
            <a:pPr algn="ctr">
              <a:defRPr/>
            </a:pPr>
            <a:endParaRPr lang="en-GB" sz="2000" b="1" dirty="0">
              <a:solidFill>
                <a:schemeClr val="lt1"/>
              </a:solidFill>
              <a:latin typeface="+mn-lt"/>
              <a:ea typeface="+mn-ea"/>
              <a:cs typeface="+mn-cs"/>
            </a:endParaRPr>
          </a:p>
        </p:txBody>
      </p:sp>
      <p:sp>
        <p:nvSpPr>
          <p:cNvPr id="51" name="Rectangle 50"/>
          <p:cNvSpPr>
            <a:spLocks noChangeArrowheads="1"/>
          </p:cNvSpPr>
          <p:nvPr/>
        </p:nvSpPr>
        <p:spPr bwMode="auto">
          <a:xfrm>
            <a:off x="6615113" y="4089400"/>
            <a:ext cx="136525" cy="557213"/>
          </a:xfrm>
          <a:prstGeom prst="rect">
            <a:avLst/>
          </a:prstGeom>
          <a:solidFill>
            <a:schemeClr val="tx2"/>
          </a:solidFill>
          <a:ln w="12700">
            <a:noFill/>
            <a:prstDash val="dash"/>
            <a:miter lim="800000"/>
            <a:headEnd/>
            <a:tailEnd/>
          </a:ln>
          <a:effectLst>
            <a:outerShdw blurRad="40000" dist="23000" dir="5400000" rotWithShape="0">
              <a:srgbClr val="000000">
                <a:alpha val="34999"/>
              </a:srgbClr>
            </a:outerShdw>
          </a:effectLst>
          <a:extLst/>
        </p:spPr>
        <p:txBody>
          <a:bodyPr anchor="ctr"/>
          <a:lstStyle/>
          <a:p>
            <a:pPr algn="ctr">
              <a:defRPr/>
            </a:pPr>
            <a:endParaRPr lang="en-GB" sz="2000" b="1" dirty="0">
              <a:solidFill>
                <a:schemeClr val="lt1"/>
              </a:solidFill>
              <a:latin typeface="+mn-lt"/>
              <a:ea typeface="+mn-ea"/>
              <a:cs typeface="+mn-cs"/>
            </a:endParaRPr>
          </a:p>
        </p:txBody>
      </p:sp>
      <p:sp>
        <p:nvSpPr>
          <p:cNvPr id="52" name="Rectangle 51"/>
          <p:cNvSpPr>
            <a:spLocks noChangeArrowheads="1"/>
          </p:cNvSpPr>
          <p:nvPr/>
        </p:nvSpPr>
        <p:spPr bwMode="auto">
          <a:xfrm>
            <a:off x="6988175" y="4084638"/>
            <a:ext cx="138113" cy="588962"/>
          </a:xfrm>
          <a:prstGeom prst="rect">
            <a:avLst/>
          </a:prstGeom>
          <a:solidFill>
            <a:schemeClr val="tx2"/>
          </a:solidFill>
          <a:ln w="12700">
            <a:noFill/>
            <a:prstDash val="dash"/>
            <a:miter lim="800000"/>
            <a:headEnd/>
            <a:tailEnd/>
          </a:ln>
          <a:effectLst>
            <a:outerShdw blurRad="40000" dist="23000" dir="5400000" rotWithShape="0">
              <a:srgbClr val="000000">
                <a:alpha val="34999"/>
              </a:srgbClr>
            </a:outerShdw>
          </a:effectLst>
          <a:extLst/>
        </p:spPr>
        <p:txBody>
          <a:bodyPr anchor="ctr"/>
          <a:lstStyle/>
          <a:p>
            <a:pPr algn="ctr">
              <a:defRPr/>
            </a:pPr>
            <a:endParaRPr lang="en-GB" sz="2000" b="1" dirty="0">
              <a:solidFill>
                <a:schemeClr val="lt1"/>
              </a:solidFill>
              <a:latin typeface="+mn-lt"/>
              <a:ea typeface="+mn-ea"/>
              <a:cs typeface="+mn-cs"/>
            </a:endParaRPr>
          </a:p>
        </p:txBody>
      </p:sp>
      <p:sp>
        <p:nvSpPr>
          <p:cNvPr id="53" name="Rectangle 52"/>
          <p:cNvSpPr>
            <a:spLocks noChangeArrowheads="1"/>
          </p:cNvSpPr>
          <p:nvPr/>
        </p:nvSpPr>
        <p:spPr bwMode="auto">
          <a:xfrm>
            <a:off x="7550150" y="4089400"/>
            <a:ext cx="136525" cy="646113"/>
          </a:xfrm>
          <a:prstGeom prst="rect">
            <a:avLst/>
          </a:prstGeom>
          <a:solidFill>
            <a:schemeClr val="tx2"/>
          </a:solidFill>
          <a:ln w="12700">
            <a:noFill/>
            <a:prstDash val="dash"/>
            <a:miter lim="800000"/>
            <a:headEnd/>
            <a:tailEnd/>
          </a:ln>
          <a:effectLst>
            <a:outerShdw blurRad="40000" dist="23000" dir="5400000" rotWithShape="0">
              <a:srgbClr val="000000">
                <a:alpha val="34999"/>
              </a:srgbClr>
            </a:outerShdw>
          </a:effectLst>
          <a:extLst/>
        </p:spPr>
        <p:txBody>
          <a:bodyPr anchor="ctr"/>
          <a:lstStyle/>
          <a:p>
            <a:pPr algn="ctr">
              <a:defRPr/>
            </a:pPr>
            <a:endParaRPr lang="en-GB" sz="2000" b="1" dirty="0">
              <a:solidFill>
                <a:schemeClr val="lt1"/>
              </a:solidFill>
              <a:latin typeface="+mn-lt"/>
              <a:ea typeface="+mn-ea"/>
              <a:cs typeface="+mn-cs"/>
            </a:endParaRPr>
          </a:p>
        </p:txBody>
      </p:sp>
      <p:sp>
        <p:nvSpPr>
          <p:cNvPr id="54" name="Rectangle 53"/>
          <p:cNvSpPr>
            <a:spLocks noChangeArrowheads="1"/>
          </p:cNvSpPr>
          <p:nvPr/>
        </p:nvSpPr>
        <p:spPr bwMode="auto">
          <a:xfrm>
            <a:off x="7735888" y="4089400"/>
            <a:ext cx="138112" cy="668338"/>
          </a:xfrm>
          <a:prstGeom prst="rect">
            <a:avLst/>
          </a:prstGeom>
          <a:solidFill>
            <a:schemeClr val="tx2"/>
          </a:solidFill>
          <a:ln w="12700">
            <a:noFill/>
            <a:prstDash val="dash"/>
            <a:miter lim="800000"/>
            <a:headEnd/>
            <a:tailEnd/>
          </a:ln>
          <a:effectLst>
            <a:outerShdw blurRad="40000" dist="23000" dir="5400000" rotWithShape="0">
              <a:srgbClr val="000000">
                <a:alpha val="34999"/>
              </a:srgbClr>
            </a:outerShdw>
          </a:effectLst>
          <a:extLst/>
        </p:spPr>
        <p:txBody>
          <a:bodyPr anchor="ctr"/>
          <a:lstStyle/>
          <a:p>
            <a:pPr algn="ctr">
              <a:defRPr/>
            </a:pPr>
            <a:endParaRPr lang="en-GB" sz="2000" b="1" dirty="0">
              <a:solidFill>
                <a:schemeClr val="lt1"/>
              </a:solidFill>
              <a:latin typeface="+mn-lt"/>
              <a:ea typeface="+mn-ea"/>
              <a:cs typeface="+mn-cs"/>
            </a:endParaRPr>
          </a:p>
        </p:txBody>
      </p:sp>
      <p:sp>
        <p:nvSpPr>
          <p:cNvPr id="55" name="Rectangle 54"/>
          <p:cNvSpPr>
            <a:spLocks noChangeArrowheads="1"/>
          </p:cNvSpPr>
          <p:nvPr/>
        </p:nvSpPr>
        <p:spPr bwMode="auto">
          <a:xfrm>
            <a:off x="7923213" y="4084638"/>
            <a:ext cx="138112" cy="831850"/>
          </a:xfrm>
          <a:prstGeom prst="rect">
            <a:avLst/>
          </a:prstGeom>
          <a:solidFill>
            <a:schemeClr val="tx2"/>
          </a:solidFill>
          <a:ln w="12700">
            <a:noFill/>
            <a:prstDash val="dash"/>
            <a:miter lim="800000"/>
            <a:headEnd/>
            <a:tailEnd/>
          </a:ln>
          <a:effectLst>
            <a:outerShdw blurRad="40000" dist="23000" dir="5400000" rotWithShape="0">
              <a:srgbClr val="000000">
                <a:alpha val="34999"/>
              </a:srgbClr>
            </a:outerShdw>
          </a:effectLst>
          <a:extLst/>
        </p:spPr>
        <p:txBody>
          <a:bodyPr anchor="ctr"/>
          <a:lstStyle/>
          <a:p>
            <a:pPr algn="ctr">
              <a:defRPr/>
            </a:pPr>
            <a:endParaRPr lang="en-GB" sz="2000" b="1" dirty="0">
              <a:solidFill>
                <a:schemeClr val="lt1"/>
              </a:solidFill>
              <a:latin typeface="+mn-lt"/>
              <a:ea typeface="+mn-ea"/>
              <a:cs typeface="+mn-cs"/>
            </a:endParaRPr>
          </a:p>
        </p:txBody>
      </p:sp>
      <p:sp>
        <p:nvSpPr>
          <p:cNvPr id="56" name="Rectangle 55"/>
          <p:cNvSpPr>
            <a:spLocks noChangeArrowheads="1"/>
          </p:cNvSpPr>
          <p:nvPr/>
        </p:nvSpPr>
        <p:spPr bwMode="auto">
          <a:xfrm>
            <a:off x="8110538" y="4089400"/>
            <a:ext cx="136525" cy="827088"/>
          </a:xfrm>
          <a:prstGeom prst="rect">
            <a:avLst/>
          </a:prstGeom>
          <a:solidFill>
            <a:schemeClr val="tx2"/>
          </a:solidFill>
          <a:ln w="9525">
            <a:noFill/>
            <a:miter lim="800000"/>
            <a:headEnd/>
            <a:tailEnd/>
          </a:ln>
          <a:effectLst>
            <a:outerShdw blurRad="40000" dist="23000" dir="5400000" rotWithShape="0">
              <a:srgbClr val="000000">
                <a:alpha val="34999"/>
              </a:srgbClr>
            </a:outerShdw>
          </a:effectLst>
          <a:extLst/>
        </p:spPr>
        <p:txBody>
          <a:bodyPr anchor="ctr"/>
          <a:lstStyle/>
          <a:p>
            <a:pPr algn="ctr">
              <a:defRPr/>
            </a:pPr>
            <a:endParaRPr lang="en-GB" sz="2000" b="1" dirty="0">
              <a:solidFill>
                <a:schemeClr val="lt1"/>
              </a:solidFill>
              <a:latin typeface="+mn-lt"/>
              <a:ea typeface="+mn-ea"/>
              <a:cs typeface="+mn-cs"/>
            </a:endParaRPr>
          </a:p>
        </p:txBody>
      </p:sp>
      <p:sp>
        <p:nvSpPr>
          <p:cNvPr id="57" name="Rectangle 56"/>
          <p:cNvSpPr>
            <a:spLocks noChangeArrowheads="1"/>
          </p:cNvSpPr>
          <p:nvPr/>
        </p:nvSpPr>
        <p:spPr bwMode="auto">
          <a:xfrm>
            <a:off x="8297863" y="4094163"/>
            <a:ext cx="136525" cy="822325"/>
          </a:xfrm>
          <a:prstGeom prst="rect">
            <a:avLst/>
          </a:prstGeom>
          <a:solidFill>
            <a:schemeClr val="tx2"/>
          </a:solidFill>
          <a:ln w="9525">
            <a:noFill/>
            <a:miter lim="800000"/>
            <a:headEnd/>
            <a:tailEnd/>
          </a:ln>
          <a:effectLst>
            <a:outerShdw blurRad="40000" dist="23000" dir="5400000" rotWithShape="0">
              <a:srgbClr val="000000">
                <a:alpha val="34999"/>
              </a:srgbClr>
            </a:outerShdw>
          </a:effectLst>
          <a:extLst/>
        </p:spPr>
        <p:txBody>
          <a:bodyPr anchor="ctr"/>
          <a:lstStyle/>
          <a:p>
            <a:pPr algn="ctr">
              <a:defRPr/>
            </a:pPr>
            <a:endParaRPr lang="en-GB" sz="2000" b="1" dirty="0">
              <a:solidFill>
                <a:schemeClr val="lt1"/>
              </a:solidFill>
              <a:latin typeface="+mn-lt"/>
              <a:ea typeface="+mn-ea"/>
              <a:cs typeface="+mn-cs"/>
            </a:endParaRPr>
          </a:p>
        </p:txBody>
      </p:sp>
      <p:sp>
        <p:nvSpPr>
          <p:cNvPr id="58" name="Rectangle 57"/>
          <p:cNvSpPr>
            <a:spLocks noChangeArrowheads="1"/>
          </p:cNvSpPr>
          <p:nvPr/>
        </p:nvSpPr>
        <p:spPr bwMode="auto">
          <a:xfrm>
            <a:off x="8483600" y="4089400"/>
            <a:ext cx="138113" cy="977900"/>
          </a:xfrm>
          <a:prstGeom prst="rect">
            <a:avLst/>
          </a:prstGeom>
          <a:solidFill>
            <a:schemeClr val="tx2"/>
          </a:solidFill>
          <a:ln w="12700">
            <a:noFill/>
            <a:prstDash val="dash"/>
            <a:miter lim="800000"/>
            <a:headEnd/>
            <a:tailEnd/>
          </a:ln>
          <a:effectLst>
            <a:outerShdw blurRad="40000" dist="23000" dir="5400000" rotWithShape="0">
              <a:srgbClr val="000000">
                <a:alpha val="34999"/>
              </a:srgbClr>
            </a:outerShdw>
          </a:effectLst>
          <a:extLst/>
        </p:spPr>
        <p:txBody>
          <a:bodyPr anchor="ctr"/>
          <a:lstStyle/>
          <a:p>
            <a:pPr algn="ctr">
              <a:defRPr/>
            </a:pPr>
            <a:endParaRPr lang="en-GB" sz="2000" b="1" dirty="0">
              <a:solidFill>
                <a:schemeClr val="lt1"/>
              </a:solidFill>
              <a:latin typeface="+mn-lt"/>
              <a:ea typeface="+mn-ea"/>
              <a:cs typeface="+mn-cs"/>
            </a:endParaRPr>
          </a:p>
        </p:txBody>
      </p:sp>
      <p:sp>
        <p:nvSpPr>
          <p:cNvPr id="59" name="Rectangle 58"/>
          <p:cNvSpPr>
            <a:spLocks noChangeArrowheads="1"/>
          </p:cNvSpPr>
          <p:nvPr/>
        </p:nvSpPr>
        <p:spPr bwMode="auto">
          <a:xfrm>
            <a:off x="8670925" y="4092575"/>
            <a:ext cx="138113" cy="1243013"/>
          </a:xfrm>
          <a:prstGeom prst="rect">
            <a:avLst/>
          </a:prstGeom>
          <a:solidFill>
            <a:schemeClr val="tx2"/>
          </a:solidFill>
          <a:ln w="9525">
            <a:noFill/>
            <a:miter lim="800000"/>
            <a:headEnd/>
            <a:tailEnd/>
          </a:ln>
          <a:effectLst>
            <a:outerShdw blurRad="40000" dist="23000" dir="5400000" rotWithShape="0">
              <a:srgbClr val="000000">
                <a:alpha val="34999"/>
              </a:srgbClr>
            </a:outerShdw>
          </a:effectLst>
          <a:extLst/>
        </p:spPr>
        <p:txBody>
          <a:bodyPr anchor="ctr"/>
          <a:lstStyle/>
          <a:p>
            <a:pPr algn="ctr">
              <a:defRPr/>
            </a:pPr>
            <a:endParaRPr lang="en-GB" sz="2000" b="1" dirty="0">
              <a:solidFill>
                <a:schemeClr val="lt1"/>
              </a:solidFill>
              <a:latin typeface="+mn-lt"/>
              <a:ea typeface="+mn-ea"/>
              <a:cs typeface="+mn-cs"/>
            </a:endParaRPr>
          </a:p>
        </p:txBody>
      </p:sp>
      <p:cxnSp>
        <p:nvCxnSpPr>
          <p:cNvPr id="60" name="Straight Connector 59"/>
          <p:cNvCxnSpPr>
            <a:cxnSpLocks noChangeShapeType="1"/>
          </p:cNvCxnSpPr>
          <p:nvPr/>
        </p:nvCxnSpPr>
        <p:spPr bwMode="auto">
          <a:xfrm>
            <a:off x="4745038" y="4071938"/>
            <a:ext cx="138112" cy="0"/>
          </a:xfrm>
          <a:prstGeom prst="line">
            <a:avLst/>
          </a:prstGeom>
          <a:noFill/>
          <a:ln w="25400">
            <a:solidFill>
              <a:srgbClr val="339966"/>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61" name="Straight Connector 60"/>
          <p:cNvCxnSpPr>
            <a:cxnSpLocks noChangeShapeType="1"/>
          </p:cNvCxnSpPr>
          <p:nvPr/>
        </p:nvCxnSpPr>
        <p:spPr bwMode="auto">
          <a:xfrm>
            <a:off x="4932363" y="4071938"/>
            <a:ext cx="136525" cy="0"/>
          </a:xfrm>
          <a:prstGeom prst="line">
            <a:avLst/>
          </a:prstGeom>
          <a:noFill/>
          <a:ln w="25400">
            <a:solidFill>
              <a:schemeClr val="tx2"/>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62" name="Rectangle 61"/>
          <p:cNvSpPr>
            <a:spLocks noChangeArrowheads="1"/>
          </p:cNvSpPr>
          <p:nvPr/>
        </p:nvSpPr>
        <p:spPr bwMode="auto">
          <a:xfrm>
            <a:off x="5119688" y="4090988"/>
            <a:ext cx="136525" cy="19050"/>
          </a:xfrm>
          <a:prstGeom prst="rect">
            <a:avLst/>
          </a:prstGeom>
          <a:solidFill>
            <a:schemeClr val="tx2"/>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GB" sz="2000" b="1" dirty="0">
              <a:solidFill>
                <a:schemeClr val="lt1"/>
              </a:solidFill>
              <a:latin typeface="+mn-lt"/>
              <a:ea typeface="+mn-ea"/>
              <a:cs typeface="+mn-cs"/>
            </a:endParaRPr>
          </a:p>
        </p:txBody>
      </p:sp>
      <p:sp>
        <p:nvSpPr>
          <p:cNvPr id="63" name="Rectangle 62"/>
          <p:cNvSpPr>
            <a:spLocks noChangeArrowheads="1"/>
          </p:cNvSpPr>
          <p:nvPr/>
        </p:nvSpPr>
        <p:spPr bwMode="auto">
          <a:xfrm>
            <a:off x="5307013" y="4087813"/>
            <a:ext cx="136525" cy="26987"/>
          </a:xfrm>
          <a:prstGeom prst="rect">
            <a:avLst/>
          </a:prstGeom>
          <a:solidFill>
            <a:schemeClr val="tx2"/>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en-GB" sz="2000" b="1" dirty="0">
              <a:solidFill>
                <a:schemeClr val="lt1"/>
              </a:solidFill>
              <a:latin typeface="+mn-lt"/>
              <a:ea typeface="+mn-ea"/>
              <a:cs typeface="+mn-cs"/>
            </a:endParaRPr>
          </a:p>
        </p:txBody>
      </p:sp>
      <p:sp>
        <p:nvSpPr>
          <p:cNvPr id="24623" name="TextBox 63"/>
          <p:cNvSpPr txBox="1">
            <a:spLocks noChangeArrowheads="1"/>
          </p:cNvSpPr>
          <p:nvPr/>
        </p:nvSpPr>
        <p:spPr bwMode="auto">
          <a:xfrm>
            <a:off x="4741863" y="3933825"/>
            <a:ext cx="14922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4624" name="TextBox 64"/>
          <p:cNvSpPr txBox="1">
            <a:spLocks noChangeArrowheads="1"/>
          </p:cNvSpPr>
          <p:nvPr/>
        </p:nvSpPr>
        <p:spPr bwMode="auto">
          <a:xfrm>
            <a:off x="4921250" y="3937000"/>
            <a:ext cx="14763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4625" name="TextBox 65"/>
          <p:cNvSpPr txBox="1">
            <a:spLocks noChangeArrowheads="1"/>
          </p:cNvSpPr>
          <p:nvPr/>
        </p:nvSpPr>
        <p:spPr bwMode="auto">
          <a:xfrm>
            <a:off x="5119688" y="4094163"/>
            <a:ext cx="147637"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4626" name="TextBox 66"/>
          <p:cNvSpPr txBox="1">
            <a:spLocks noChangeArrowheads="1"/>
          </p:cNvSpPr>
          <p:nvPr/>
        </p:nvSpPr>
        <p:spPr bwMode="auto">
          <a:xfrm>
            <a:off x="5676900" y="4338638"/>
            <a:ext cx="147638"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4627" name="TextBox 67"/>
          <p:cNvSpPr txBox="1">
            <a:spLocks noChangeArrowheads="1"/>
          </p:cNvSpPr>
          <p:nvPr/>
        </p:nvSpPr>
        <p:spPr bwMode="auto">
          <a:xfrm>
            <a:off x="5867400" y="4394200"/>
            <a:ext cx="14763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4628" name="TextBox 68"/>
          <p:cNvSpPr txBox="1">
            <a:spLocks noChangeArrowheads="1"/>
          </p:cNvSpPr>
          <p:nvPr/>
        </p:nvSpPr>
        <p:spPr bwMode="auto">
          <a:xfrm>
            <a:off x="6048375" y="4403725"/>
            <a:ext cx="14763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4629" name="TextBox 69"/>
          <p:cNvSpPr txBox="1">
            <a:spLocks noChangeArrowheads="1"/>
          </p:cNvSpPr>
          <p:nvPr/>
        </p:nvSpPr>
        <p:spPr bwMode="auto">
          <a:xfrm>
            <a:off x="6238875" y="4510088"/>
            <a:ext cx="147638"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4630" name="TextBox 70"/>
          <p:cNvSpPr txBox="1">
            <a:spLocks noChangeArrowheads="1"/>
          </p:cNvSpPr>
          <p:nvPr/>
        </p:nvSpPr>
        <p:spPr bwMode="auto">
          <a:xfrm>
            <a:off x="6423025" y="4545013"/>
            <a:ext cx="14763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4631" name="TextBox 71"/>
          <p:cNvSpPr txBox="1">
            <a:spLocks noChangeArrowheads="1"/>
          </p:cNvSpPr>
          <p:nvPr/>
        </p:nvSpPr>
        <p:spPr bwMode="auto">
          <a:xfrm>
            <a:off x="6610350" y="4651375"/>
            <a:ext cx="14763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4632" name="TextBox 72"/>
          <p:cNvSpPr txBox="1">
            <a:spLocks noChangeArrowheads="1"/>
          </p:cNvSpPr>
          <p:nvPr/>
        </p:nvSpPr>
        <p:spPr bwMode="auto">
          <a:xfrm>
            <a:off x="6799263" y="4664075"/>
            <a:ext cx="147637"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4633" name="TextBox 73"/>
          <p:cNvSpPr txBox="1">
            <a:spLocks noChangeArrowheads="1"/>
          </p:cNvSpPr>
          <p:nvPr/>
        </p:nvSpPr>
        <p:spPr bwMode="auto">
          <a:xfrm>
            <a:off x="6988175" y="4683125"/>
            <a:ext cx="14922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4634" name="TextBox 74"/>
          <p:cNvSpPr txBox="1">
            <a:spLocks noChangeArrowheads="1"/>
          </p:cNvSpPr>
          <p:nvPr/>
        </p:nvSpPr>
        <p:spPr bwMode="auto">
          <a:xfrm>
            <a:off x="7170738" y="4686300"/>
            <a:ext cx="147637"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4635" name="TextBox 75"/>
          <p:cNvSpPr txBox="1">
            <a:spLocks noChangeArrowheads="1"/>
          </p:cNvSpPr>
          <p:nvPr/>
        </p:nvSpPr>
        <p:spPr bwMode="auto">
          <a:xfrm>
            <a:off x="7358063" y="4735513"/>
            <a:ext cx="147637"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4636" name="TextBox 76"/>
          <p:cNvSpPr txBox="1">
            <a:spLocks noChangeArrowheads="1"/>
          </p:cNvSpPr>
          <p:nvPr/>
        </p:nvSpPr>
        <p:spPr bwMode="auto">
          <a:xfrm>
            <a:off x="7546975" y="4730750"/>
            <a:ext cx="14763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4637" name="TextBox 77"/>
          <p:cNvSpPr txBox="1">
            <a:spLocks noChangeArrowheads="1"/>
          </p:cNvSpPr>
          <p:nvPr/>
        </p:nvSpPr>
        <p:spPr bwMode="auto">
          <a:xfrm>
            <a:off x="7734300" y="4754563"/>
            <a:ext cx="147638"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4638" name="TextBox 78"/>
          <p:cNvSpPr txBox="1">
            <a:spLocks noChangeArrowheads="1"/>
          </p:cNvSpPr>
          <p:nvPr/>
        </p:nvSpPr>
        <p:spPr bwMode="auto">
          <a:xfrm>
            <a:off x="7923213" y="4918075"/>
            <a:ext cx="147637"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4639" name="TextBox 79"/>
          <p:cNvSpPr txBox="1">
            <a:spLocks noChangeArrowheads="1"/>
          </p:cNvSpPr>
          <p:nvPr/>
        </p:nvSpPr>
        <p:spPr bwMode="auto">
          <a:xfrm>
            <a:off x="8110538" y="4916488"/>
            <a:ext cx="147637"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4640" name="TextBox 80"/>
          <p:cNvSpPr txBox="1">
            <a:spLocks noChangeArrowheads="1"/>
          </p:cNvSpPr>
          <p:nvPr/>
        </p:nvSpPr>
        <p:spPr bwMode="auto">
          <a:xfrm>
            <a:off x="8296275" y="4927600"/>
            <a:ext cx="14763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4641" name="TextBox 81"/>
          <p:cNvSpPr txBox="1">
            <a:spLocks noChangeArrowheads="1"/>
          </p:cNvSpPr>
          <p:nvPr/>
        </p:nvSpPr>
        <p:spPr bwMode="auto">
          <a:xfrm>
            <a:off x="8670925" y="5335588"/>
            <a:ext cx="147638"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4642" name="TextBox 88"/>
          <p:cNvSpPr txBox="1">
            <a:spLocks noChangeArrowheads="1"/>
          </p:cNvSpPr>
          <p:nvPr/>
        </p:nvSpPr>
        <p:spPr bwMode="auto">
          <a:xfrm>
            <a:off x="4481033" y="6125651"/>
            <a:ext cx="102143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r>
              <a:rPr lang="en-GB" sz="1100" b="1" dirty="0" smtClean="0">
                <a:solidFill>
                  <a:schemeClr val="bg1"/>
                </a:solidFill>
                <a:latin typeface="Arial" panose="020B0604020202020204" pitchFamily="34" charset="0"/>
              </a:rPr>
              <a:t>+ = ongoing</a:t>
            </a:r>
            <a:endParaRPr lang="en-GB" sz="1100" b="1" dirty="0">
              <a:solidFill>
                <a:schemeClr val="bg1"/>
              </a:solidFill>
              <a:latin typeface="Arial" panose="020B0604020202020204" pitchFamily="34" charset="0"/>
            </a:endParaRPr>
          </a:p>
        </p:txBody>
      </p:sp>
      <p:cxnSp>
        <p:nvCxnSpPr>
          <p:cNvPr id="84" name="Straight Connector 83"/>
          <p:cNvCxnSpPr/>
          <p:nvPr/>
        </p:nvCxnSpPr>
        <p:spPr bwMode="auto">
          <a:xfrm>
            <a:off x="4497388" y="4084638"/>
            <a:ext cx="4384675" cy="0"/>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2" name="Rectangle 81"/>
          <p:cNvSpPr/>
          <p:nvPr/>
        </p:nvSpPr>
        <p:spPr>
          <a:xfrm>
            <a:off x="387350" y="6396335"/>
            <a:ext cx="8528050" cy="461665"/>
          </a:xfrm>
          <a:prstGeom prst="rect">
            <a:avLst/>
          </a:prstGeom>
        </p:spPr>
        <p:txBody>
          <a:bodyPr wrap="square">
            <a:spAutoFit/>
          </a:bodyPr>
          <a:lstStyle/>
          <a:p>
            <a:r>
              <a:rPr lang="en-US" sz="1200" b="1" dirty="0">
                <a:solidFill>
                  <a:schemeClr val="bg1"/>
                </a:solidFill>
              </a:rPr>
              <a:t>Swisher E, et al. Presented at: 26th </a:t>
            </a:r>
            <a:r>
              <a:rPr lang="en-US" sz="1200" b="1" dirty="0" smtClean="0">
                <a:solidFill>
                  <a:schemeClr val="bg1"/>
                </a:solidFill>
              </a:rPr>
              <a:t>EORTC-NCI-AACR </a:t>
            </a:r>
            <a:r>
              <a:rPr lang="en-US" sz="1200" b="1" dirty="0">
                <a:solidFill>
                  <a:schemeClr val="bg1"/>
                </a:solidFill>
              </a:rPr>
              <a:t>Symposium on Molecular Targets and Cancer Therapeutics; November 18-21, 2014; Barcelona, Spain. </a:t>
            </a:r>
          </a:p>
        </p:txBody>
      </p:sp>
    </p:spTree>
    <p:extLst>
      <p:ext uri="{BB962C8B-B14F-4D97-AF65-F5344CB8AC3E}">
        <p14:creationId xmlns:p14="http://schemas.microsoft.com/office/powerpoint/2010/main" val="9701587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48" name="Group 69"/>
          <p:cNvGrpSpPr>
            <a:grpSpLocks/>
          </p:cNvGrpSpPr>
          <p:nvPr/>
        </p:nvGrpSpPr>
        <p:grpSpPr bwMode="auto">
          <a:xfrm>
            <a:off x="4379913" y="1800226"/>
            <a:ext cx="574675" cy="2257424"/>
            <a:chOff x="609686" y="2305178"/>
            <a:chExt cx="574710" cy="3399814"/>
          </a:xfrm>
        </p:grpSpPr>
        <p:sp>
          <p:nvSpPr>
            <p:cNvPr id="26735" name="TextBox 70"/>
            <p:cNvSpPr txBox="1">
              <a:spLocks noChangeArrowheads="1"/>
            </p:cNvSpPr>
            <p:nvPr/>
          </p:nvSpPr>
          <p:spPr bwMode="auto">
            <a:xfrm>
              <a:off x="609686" y="2582603"/>
              <a:ext cx="574710" cy="41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200" b="1" dirty="0">
                  <a:solidFill>
                    <a:schemeClr val="bg1"/>
                  </a:solidFill>
                  <a:latin typeface="Arial" panose="020B0604020202020204" pitchFamily="34" charset="0"/>
                </a:rPr>
                <a:t>100</a:t>
              </a:r>
            </a:p>
          </p:txBody>
        </p:sp>
        <p:sp>
          <p:nvSpPr>
            <p:cNvPr id="26736" name="TextBox 71"/>
            <p:cNvSpPr txBox="1">
              <a:spLocks noChangeArrowheads="1"/>
            </p:cNvSpPr>
            <p:nvPr/>
          </p:nvSpPr>
          <p:spPr bwMode="auto">
            <a:xfrm>
              <a:off x="609686" y="2829710"/>
              <a:ext cx="574710" cy="41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200" b="1" dirty="0">
                  <a:solidFill>
                    <a:schemeClr val="bg1"/>
                  </a:solidFill>
                  <a:latin typeface="Arial" panose="020B0604020202020204" pitchFamily="34" charset="0"/>
                </a:rPr>
                <a:t>80</a:t>
              </a:r>
            </a:p>
          </p:txBody>
        </p:sp>
        <p:sp>
          <p:nvSpPr>
            <p:cNvPr id="26737" name="TextBox 72"/>
            <p:cNvSpPr txBox="1">
              <a:spLocks noChangeArrowheads="1"/>
            </p:cNvSpPr>
            <p:nvPr/>
          </p:nvSpPr>
          <p:spPr bwMode="auto">
            <a:xfrm>
              <a:off x="767452" y="3105418"/>
              <a:ext cx="416944" cy="41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200" b="1" dirty="0">
                  <a:solidFill>
                    <a:schemeClr val="bg1"/>
                  </a:solidFill>
                  <a:latin typeface="Arial" panose="020B0604020202020204" pitchFamily="34" charset="0"/>
                </a:rPr>
                <a:t>60</a:t>
              </a:r>
            </a:p>
          </p:txBody>
        </p:sp>
        <p:sp>
          <p:nvSpPr>
            <p:cNvPr id="26738" name="TextBox 73"/>
            <p:cNvSpPr txBox="1">
              <a:spLocks noChangeArrowheads="1"/>
            </p:cNvSpPr>
            <p:nvPr/>
          </p:nvSpPr>
          <p:spPr bwMode="auto">
            <a:xfrm>
              <a:off x="724074" y="3378076"/>
              <a:ext cx="460322" cy="41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200" b="1" dirty="0">
                  <a:solidFill>
                    <a:schemeClr val="bg1"/>
                  </a:solidFill>
                  <a:latin typeface="Arial" panose="020B0604020202020204" pitchFamily="34" charset="0"/>
                </a:rPr>
                <a:t>40</a:t>
              </a:r>
            </a:p>
          </p:txBody>
        </p:sp>
        <p:sp>
          <p:nvSpPr>
            <p:cNvPr id="26739" name="TextBox 74"/>
            <p:cNvSpPr txBox="1">
              <a:spLocks noChangeArrowheads="1"/>
            </p:cNvSpPr>
            <p:nvPr/>
          </p:nvSpPr>
          <p:spPr bwMode="auto">
            <a:xfrm>
              <a:off x="609686" y="3654521"/>
              <a:ext cx="574710" cy="41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200" b="1" dirty="0">
                  <a:solidFill>
                    <a:schemeClr val="bg1"/>
                  </a:solidFill>
                  <a:latin typeface="Arial" panose="020B0604020202020204" pitchFamily="34" charset="0"/>
                </a:rPr>
                <a:t>20</a:t>
              </a:r>
            </a:p>
          </p:txBody>
        </p:sp>
        <p:sp>
          <p:nvSpPr>
            <p:cNvPr id="26740" name="TextBox 75"/>
            <p:cNvSpPr txBox="1">
              <a:spLocks noChangeArrowheads="1"/>
            </p:cNvSpPr>
            <p:nvPr/>
          </p:nvSpPr>
          <p:spPr bwMode="auto">
            <a:xfrm>
              <a:off x="767452" y="3930573"/>
              <a:ext cx="416944" cy="41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200" b="1" dirty="0">
                  <a:solidFill>
                    <a:schemeClr val="bg1"/>
                  </a:solidFill>
                  <a:latin typeface="Arial" panose="020B0604020202020204" pitchFamily="34" charset="0"/>
                </a:rPr>
                <a:t>0</a:t>
              </a:r>
            </a:p>
          </p:txBody>
        </p:sp>
        <p:sp>
          <p:nvSpPr>
            <p:cNvPr id="26741" name="TextBox 76"/>
            <p:cNvSpPr txBox="1">
              <a:spLocks noChangeArrowheads="1"/>
            </p:cNvSpPr>
            <p:nvPr/>
          </p:nvSpPr>
          <p:spPr bwMode="auto">
            <a:xfrm>
              <a:off x="609686" y="4182002"/>
              <a:ext cx="574710" cy="41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200" b="1" dirty="0">
                  <a:solidFill>
                    <a:schemeClr val="bg1"/>
                  </a:solidFill>
                  <a:latin typeface="Arial" panose="020B0604020202020204" pitchFamily="34" charset="0"/>
                </a:rPr>
                <a:t>-20</a:t>
              </a:r>
            </a:p>
          </p:txBody>
        </p:sp>
        <p:sp>
          <p:nvSpPr>
            <p:cNvPr id="26742" name="TextBox 77"/>
            <p:cNvSpPr txBox="1">
              <a:spLocks noChangeArrowheads="1"/>
            </p:cNvSpPr>
            <p:nvPr/>
          </p:nvSpPr>
          <p:spPr bwMode="auto">
            <a:xfrm>
              <a:off x="609686" y="4461011"/>
              <a:ext cx="574710" cy="41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200" b="1" dirty="0">
                  <a:solidFill>
                    <a:schemeClr val="bg1"/>
                  </a:solidFill>
                  <a:latin typeface="Arial" panose="020B0604020202020204" pitchFamily="34" charset="0"/>
                </a:rPr>
                <a:t>-40</a:t>
              </a:r>
            </a:p>
          </p:txBody>
        </p:sp>
        <p:sp>
          <p:nvSpPr>
            <p:cNvPr id="26743" name="TextBox 78"/>
            <p:cNvSpPr txBox="1">
              <a:spLocks noChangeArrowheads="1"/>
            </p:cNvSpPr>
            <p:nvPr/>
          </p:nvSpPr>
          <p:spPr bwMode="auto">
            <a:xfrm>
              <a:off x="609686" y="4735512"/>
              <a:ext cx="574710" cy="41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200" b="1" dirty="0">
                  <a:solidFill>
                    <a:schemeClr val="bg1"/>
                  </a:solidFill>
                  <a:latin typeface="Arial" panose="020B0604020202020204" pitchFamily="34" charset="0"/>
                </a:rPr>
                <a:t>-60</a:t>
              </a:r>
            </a:p>
          </p:txBody>
        </p:sp>
        <p:sp>
          <p:nvSpPr>
            <p:cNvPr id="26744" name="TextBox 79"/>
            <p:cNvSpPr txBox="1">
              <a:spLocks noChangeArrowheads="1"/>
            </p:cNvSpPr>
            <p:nvPr/>
          </p:nvSpPr>
          <p:spPr bwMode="auto">
            <a:xfrm>
              <a:off x="609686" y="5018422"/>
              <a:ext cx="574710" cy="41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200" b="1" dirty="0">
                  <a:solidFill>
                    <a:schemeClr val="bg1"/>
                  </a:solidFill>
                  <a:latin typeface="Arial" panose="020B0604020202020204" pitchFamily="34" charset="0"/>
                </a:rPr>
                <a:t>-80</a:t>
              </a:r>
            </a:p>
          </p:txBody>
        </p:sp>
        <p:sp>
          <p:nvSpPr>
            <p:cNvPr id="26745" name="TextBox 80"/>
            <p:cNvSpPr txBox="1">
              <a:spLocks noChangeArrowheads="1"/>
            </p:cNvSpPr>
            <p:nvPr/>
          </p:nvSpPr>
          <p:spPr bwMode="auto">
            <a:xfrm>
              <a:off x="609686" y="5287779"/>
              <a:ext cx="574710" cy="41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200" b="1" dirty="0">
                  <a:solidFill>
                    <a:schemeClr val="bg1"/>
                  </a:solidFill>
                  <a:latin typeface="Arial" panose="020B0604020202020204" pitchFamily="34" charset="0"/>
                </a:rPr>
                <a:t>-100</a:t>
              </a:r>
            </a:p>
          </p:txBody>
        </p:sp>
        <p:sp>
          <p:nvSpPr>
            <p:cNvPr id="26746" name="TextBox 81"/>
            <p:cNvSpPr txBox="1">
              <a:spLocks noChangeArrowheads="1"/>
            </p:cNvSpPr>
            <p:nvPr/>
          </p:nvSpPr>
          <p:spPr bwMode="auto">
            <a:xfrm>
              <a:off x="609686" y="2305178"/>
              <a:ext cx="574710" cy="41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200" b="1" dirty="0">
                  <a:solidFill>
                    <a:schemeClr val="bg1"/>
                  </a:solidFill>
                  <a:latin typeface="Arial" panose="020B0604020202020204" pitchFamily="34" charset="0"/>
                </a:rPr>
                <a:t>120</a:t>
              </a:r>
            </a:p>
          </p:txBody>
        </p:sp>
      </p:grpSp>
      <p:cxnSp>
        <p:nvCxnSpPr>
          <p:cNvPr id="18" name="Straight Connector 17"/>
          <p:cNvCxnSpPr/>
          <p:nvPr/>
        </p:nvCxnSpPr>
        <p:spPr bwMode="auto">
          <a:xfrm flipH="1">
            <a:off x="4968875" y="5607050"/>
            <a:ext cx="2020888" cy="0"/>
          </a:xfrm>
          <a:prstGeom prst="line">
            <a:avLst/>
          </a:prstGeom>
          <a:ln w="190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bwMode="auto">
          <a:xfrm flipH="1">
            <a:off x="4968875" y="5162550"/>
            <a:ext cx="2020888" cy="0"/>
          </a:xfrm>
          <a:prstGeom prst="line">
            <a:avLst/>
          </a:prstGeom>
          <a:ln w="190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bwMode="auto">
          <a:xfrm flipH="1">
            <a:off x="4981575" y="3282950"/>
            <a:ext cx="3770313" cy="0"/>
          </a:xfrm>
          <a:prstGeom prst="line">
            <a:avLst/>
          </a:prstGeom>
          <a:ln w="190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bwMode="auto">
          <a:xfrm flipH="1">
            <a:off x="4981575" y="2838450"/>
            <a:ext cx="3770313" cy="0"/>
          </a:xfrm>
          <a:prstGeom prst="line">
            <a:avLst/>
          </a:prstGeom>
          <a:ln w="190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a:cxnSpLocks noChangeShapeType="1"/>
          </p:cNvCxnSpPr>
          <p:nvPr/>
        </p:nvCxnSpPr>
        <p:spPr bwMode="auto">
          <a:xfrm>
            <a:off x="5456238" y="5332413"/>
            <a:ext cx="119062" cy="0"/>
          </a:xfrm>
          <a:prstGeom prst="line">
            <a:avLst/>
          </a:prstGeom>
          <a:noFill/>
          <a:ln w="25400">
            <a:no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6631" name="Title 1"/>
          <p:cNvSpPr>
            <a:spLocks noGrp="1"/>
          </p:cNvSpPr>
          <p:nvPr>
            <p:ph type="title"/>
          </p:nvPr>
        </p:nvSpPr>
        <p:spPr>
          <a:xfrm>
            <a:off x="685800" y="304800"/>
            <a:ext cx="7772400" cy="1143000"/>
          </a:xfrm>
        </p:spPr>
        <p:txBody>
          <a:bodyPr/>
          <a:lstStyle/>
          <a:p>
            <a:r>
              <a:rPr lang="en-US" sz="2800" dirty="0">
                <a:latin typeface="Arial" panose="020B0604020202020204" pitchFamily="34" charset="0"/>
              </a:rPr>
              <a:t>…and </a:t>
            </a:r>
            <a:r>
              <a:rPr lang="en-US" sz="2800" dirty="0" smtClean="0">
                <a:latin typeface="Arial" panose="020B0604020202020204" pitchFamily="34" charset="0"/>
              </a:rPr>
              <a:t>Differential </a:t>
            </a:r>
            <a:r>
              <a:rPr lang="en-US" sz="2800" dirty="0" err="1" smtClean="0">
                <a:latin typeface="Arial" panose="020B0604020202020204" pitchFamily="34" charset="0"/>
              </a:rPr>
              <a:t>Rucaparib</a:t>
            </a:r>
            <a:r>
              <a:rPr lang="en-US" sz="2800" dirty="0" smtClean="0">
                <a:latin typeface="Arial" panose="020B0604020202020204" pitchFamily="34" charset="0"/>
              </a:rPr>
              <a:t> Activity Seen in Patients With/Without BRCA-Like Signature</a:t>
            </a:r>
            <a:endParaRPr lang="en-US" sz="2800" dirty="0">
              <a:latin typeface="Arial" panose="020B0604020202020204" pitchFamily="34" charset="0"/>
            </a:endParaRPr>
          </a:p>
        </p:txBody>
      </p:sp>
      <p:sp>
        <p:nvSpPr>
          <p:cNvPr id="26632" name="Content Placeholder 4"/>
          <p:cNvSpPr>
            <a:spLocks noGrp="1"/>
          </p:cNvSpPr>
          <p:nvPr>
            <p:ph idx="1"/>
          </p:nvPr>
        </p:nvSpPr>
        <p:spPr>
          <a:xfrm>
            <a:off x="350520" y="1598199"/>
            <a:ext cx="4080469" cy="4525963"/>
          </a:xfrm>
        </p:spPr>
        <p:txBody>
          <a:bodyPr/>
          <a:lstStyle/>
          <a:p>
            <a:pPr>
              <a:buClr>
                <a:srgbClr val="F09828"/>
              </a:buClr>
            </a:pPr>
            <a:r>
              <a:rPr lang="en-US" sz="1800" b="1" dirty="0">
                <a:latin typeface="Arial" panose="020B0604020202020204" pitchFamily="34" charset="0"/>
              </a:rPr>
              <a:t>Clinical activity observed in </a:t>
            </a:r>
            <a:r>
              <a:rPr lang="en-US" sz="1800" b="1" dirty="0" err="1">
                <a:latin typeface="Arial" panose="020B0604020202020204" pitchFamily="34" charset="0"/>
              </a:rPr>
              <a:t>BRCA</a:t>
            </a:r>
            <a:r>
              <a:rPr lang="en-US" sz="1800" b="1" baseline="30000" dirty="0" err="1">
                <a:latin typeface="Arial" panose="020B0604020202020204" pitchFamily="34" charset="0"/>
              </a:rPr>
              <a:t>wt</a:t>
            </a:r>
            <a:r>
              <a:rPr lang="en-US" sz="1800" b="1" dirty="0">
                <a:latin typeface="Arial" panose="020B0604020202020204" pitchFamily="34" charset="0"/>
              </a:rPr>
              <a:t> patients </a:t>
            </a:r>
            <a:r>
              <a:rPr lang="en-US" sz="1800" b="1" u="sng" dirty="0">
                <a:latin typeface="Arial" panose="020B0604020202020204" pitchFamily="34" charset="0"/>
              </a:rPr>
              <a:t>with</a:t>
            </a:r>
            <a:r>
              <a:rPr lang="en-US" sz="1800" b="1" dirty="0">
                <a:latin typeface="Arial" panose="020B0604020202020204" pitchFamily="34" charset="0"/>
              </a:rPr>
              <a:t> </a:t>
            </a:r>
            <a:br>
              <a:rPr lang="en-US" sz="1800" b="1" dirty="0">
                <a:latin typeface="Arial" panose="020B0604020202020204" pitchFamily="34" charset="0"/>
              </a:rPr>
            </a:br>
            <a:r>
              <a:rPr lang="en-US" sz="1800" b="1" dirty="0">
                <a:latin typeface="Arial" panose="020B0604020202020204" pitchFamily="34" charset="0"/>
              </a:rPr>
              <a:t>BRCA-like signature (</a:t>
            </a:r>
            <a:r>
              <a:rPr lang="en-US" sz="1800" b="1" dirty="0" smtClean="0">
                <a:latin typeface="Arial" panose="020B0604020202020204" pitchFamily="34" charset="0"/>
              </a:rPr>
              <a:t>n = 25</a:t>
            </a:r>
            <a:r>
              <a:rPr lang="en-US" sz="1800" b="1" dirty="0">
                <a:latin typeface="Arial" panose="020B0604020202020204" pitchFamily="34" charset="0"/>
              </a:rPr>
              <a:t>)</a:t>
            </a:r>
          </a:p>
          <a:p>
            <a:pPr lvl="1">
              <a:buClr>
                <a:srgbClr val="F09828"/>
              </a:buClr>
            </a:pPr>
            <a:r>
              <a:rPr lang="en-US" sz="1800" b="1" dirty="0">
                <a:latin typeface="Arial" panose="020B0604020202020204" pitchFamily="34" charset="0"/>
              </a:rPr>
              <a:t>32% ORR (RECIST)</a:t>
            </a:r>
          </a:p>
          <a:p>
            <a:pPr lvl="1">
              <a:buClr>
                <a:srgbClr val="F09828"/>
              </a:buClr>
            </a:pPr>
            <a:r>
              <a:rPr lang="en-US" sz="1800" b="1" dirty="0">
                <a:latin typeface="Arial" panose="020B0604020202020204" pitchFamily="34" charset="0"/>
              </a:rPr>
              <a:t>40% ORR (RECIST &amp; </a:t>
            </a:r>
            <a:r>
              <a:rPr lang="en-US" sz="1800" b="1" dirty="0" smtClean="0">
                <a:latin typeface="Arial" panose="020B0604020202020204" pitchFamily="34" charset="0"/>
              </a:rPr>
              <a:t/>
            </a:r>
            <a:br>
              <a:rPr lang="en-US" sz="1800" b="1" dirty="0" smtClean="0">
                <a:latin typeface="Arial" panose="020B0604020202020204" pitchFamily="34" charset="0"/>
              </a:rPr>
            </a:br>
            <a:r>
              <a:rPr lang="en-US" sz="1800" b="1" dirty="0" smtClean="0">
                <a:latin typeface="Arial" panose="020B0604020202020204" pitchFamily="34" charset="0"/>
              </a:rPr>
              <a:t>CA-125</a:t>
            </a:r>
            <a:r>
              <a:rPr lang="en-US" sz="1800" b="1" dirty="0">
                <a:latin typeface="Arial" panose="020B0604020202020204" pitchFamily="34" charset="0"/>
              </a:rPr>
              <a:t>)</a:t>
            </a:r>
          </a:p>
          <a:p>
            <a:pPr lvl="1">
              <a:buClr>
                <a:srgbClr val="F09828"/>
              </a:buClr>
            </a:pPr>
            <a:r>
              <a:rPr lang="en-US" sz="1800" b="1" dirty="0">
                <a:latin typeface="Arial" panose="020B0604020202020204" pitchFamily="34" charset="0"/>
              </a:rPr>
              <a:t>52% of patients continuing </a:t>
            </a:r>
            <a:br>
              <a:rPr lang="en-US" sz="1800" b="1" dirty="0">
                <a:latin typeface="Arial" panose="020B0604020202020204" pitchFamily="34" charset="0"/>
              </a:rPr>
            </a:br>
            <a:r>
              <a:rPr lang="en-US" sz="1800" b="1" dirty="0">
                <a:latin typeface="Arial" panose="020B0604020202020204" pitchFamily="34" charset="0"/>
              </a:rPr>
              <a:t>on treatment (+)</a:t>
            </a:r>
          </a:p>
          <a:p>
            <a:pPr>
              <a:buClr>
                <a:srgbClr val="F09828"/>
              </a:buClr>
            </a:pPr>
            <a:r>
              <a:rPr lang="en-US" sz="1800" b="1" dirty="0">
                <a:latin typeface="Arial" panose="020B0604020202020204" pitchFamily="34" charset="0"/>
              </a:rPr>
              <a:t>Few responses observed in </a:t>
            </a:r>
            <a:br>
              <a:rPr lang="en-US" sz="1800" b="1" dirty="0">
                <a:latin typeface="Arial" panose="020B0604020202020204" pitchFamily="34" charset="0"/>
              </a:rPr>
            </a:br>
            <a:r>
              <a:rPr lang="en-US" sz="1800" b="1" dirty="0" err="1">
                <a:latin typeface="Arial" panose="020B0604020202020204" pitchFamily="34" charset="0"/>
              </a:rPr>
              <a:t>BRCA</a:t>
            </a:r>
            <a:r>
              <a:rPr lang="en-US" sz="1800" b="1" baseline="30000" dirty="0" err="1">
                <a:latin typeface="Arial" panose="020B0604020202020204" pitchFamily="34" charset="0"/>
              </a:rPr>
              <a:t>wt</a:t>
            </a:r>
            <a:r>
              <a:rPr lang="en-US" sz="1800" b="1" dirty="0">
                <a:latin typeface="Arial" panose="020B0604020202020204" pitchFamily="34" charset="0"/>
              </a:rPr>
              <a:t> patients </a:t>
            </a:r>
            <a:r>
              <a:rPr lang="en-US" sz="1800" b="1" u="sng" dirty="0">
                <a:latin typeface="Arial" panose="020B0604020202020204" pitchFamily="34" charset="0"/>
              </a:rPr>
              <a:t>without</a:t>
            </a:r>
            <a:r>
              <a:rPr lang="en-US" sz="1800" b="1" dirty="0">
                <a:latin typeface="Arial" panose="020B0604020202020204" pitchFamily="34" charset="0"/>
              </a:rPr>
              <a:t> </a:t>
            </a:r>
            <a:br>
              <a:rPr lang="en-US" sz="1800" b="1" dirty="0">
                <a:latin typeface="Arial" panose="020B0604020202020204" pitchFamily="34" charset="0"/>
              </a:rPr>
            </a:br>
            <a:r>
              <a:rPr lang="en-US" sz="1800" b="1" dirty="0">
                <a:latin typeface="Arial" panose="020B0604020202020204" pitchFamily="34" charset="0"/>
              </a:rPr>
              <a:t>BRCA-like signature (</a:t>
            </a:r>
            <a:r>
              <a:rPr lang="en-US" sz="1800" b="1" dirty="0" smtClean="0">
                <a:latin typeface="Arial" panose="020B0604020202020204" pitchFamily="34" charset="0"/>
              </a:rPr>
              <a:t>n = 13</a:t>
            </a:r>
            <a:r>
              <a:rPr lang="en-US" sz="1800" b="1" dirty="0">
                <a:latin typeface="Arial" panose="020B0604020202020204" pitchFamily="34" charset="0"/>
              </a:rPr>
              <a:t>)</a:t>
            </a:r>
          </a:p>
          <a:p>
            <a:pPr lvl="1">
              <a:buClr>
                <a:srgbClr val="F09828"/>
              </a:buClr>
            </a:pPr>
            <a:r>
              <a:rPr lang="en-US" sz="1800" b="1" dirty="0">
                <a:latin typeface="Arial" panose="020B0604020202020204" pitchFamily="34" charset="0"/>
              </a:rPr>
              <a:t>8% ORR (RECIST)</a:t>
            </a:r>
          </a:p>
          <a:p>
            <a:pPr lvl="1">
              <a:buClr>
                <a:srgbClr val="F09828"/>
              </a:buClr>
            </a:pPr>
            <a:r>
              <a:rPr lang="en-US" sz="1800" b="1" dirty="0">
                <a:latin typeface="Arial" panose="020B0604020202020204" pitchFamily="34" charset="0"/>
              </a:rPr>
              <a:t>8% ORR (RECIST &amp; CA-125)</a:t>
            </a:r>
          </a:p>
          <a:p>
            <a:pPr lvl="1">
              <a:buClr>
                <a:srgbClr val="F09828"/>
              </a:buClr>
            </a:pPr>
            <a:r>
              <a:rPr lang="en-US" sz="1800" b="1" dirty="0">
                <a:latin typeface="Arial" panose="020B0604020202020204" pitchFamily="34" charset="0"/>
              </a:rPr>
              <a:t>38% of patients continuing </a:t>
            </a:r>
            <a:br>
              <a:rPr lang="en-US" sz="1800" b="1" dirty="0">
                <a:latin typeface="Arial" panose="020B0604020202020204" pitchFamily="34" charset="0"/>
              </a:rPr>
            </a:br>
            <a:r>
              <a:rPr lang="en-US" sz="1800" b="1" dirty="0">
                <a:latin typeface="Arial" panose="020B0604020202020204" pitchFamily="34" charset="0"/>
              </a:rPr>
              <a:t>on treatment (+)</a:t>
            </a:r>
          </a:p>
          <a:p>
            <a:pPr>
              <a:buClr>
                <a:srgbClr val="F09828"/>
              </a:buClr>
            </a:pPr>
            <a:endParaRPr lang="en-US" sz="1800" b="1" dirty="0">
              <a:latin typeface="Arial" panose="020B0604020202020204" pitchFamily="34" charset="0"/>
            </a:endParaRPr>
          </a:p>
        </p:txBody>
      </p:sp>
      <p:sp>
        <p:nvSpPr>
          <p:cNvPr id="10" name="Rounded Rectangle 9"/>
          <p:cNvSpPr>
            <a:spLocks noChangeArrowheads="1"/>
          </p:cNvSpPr>
          <p:nvPr/>
        </p:nvSpPr>
        <p:spPr bwMode="auto">
          <a:xfrm>
            <a:off x="5462588" y="1941513"/>
            <a:ext cx="1415256" cy="385762"/>
          </a:xfrm>
          <a:prstGeom prst="roundRect">
            <a:avLst>
              <a:gd name="adj" fmla="val 16667"/>
            </a:avLst>
          </a:prstGeom>
          <a:noFill/>
          <a:ln w="9525">
            <a:noFill/>
            <a:round/>
            <a:headEnd/>
            <a:tailEnd/>
          </a:ln>
          <a:effectLst>
            <a:outerShdw blurRad="40000" dist="23000" dir="5400000" rotWithShape="0">
              <a:srgbClr val="000000">
                <a:alpha val="34999"/>
              </a:srgbClr>
            </a:outerShdw>
          </a:effectLst>
        </p:spPr>
        <p:txBody>
          <a:bodyPr anchor="ctr"/>
          <a:lstStyle/>
          <a:p>
            <a:pPr algn="ctr">
              <a:defRPr/>
            </a:pPr>
            <a:r>
              <a:rPr lang="en-US" sz="1600" b="1" dirty="0">
                <a:solidFill>
                  <a:schemeClr val="bg1"/>
                </a:solidFill>
                <a:latin typeface="+mn-lt"/>
                <a:ea typeface="+mn-ea"/>
                <a:cs typeface="+mn-cs"/>
              </a:rPr>
              <a:t>BRCA-like</a:t>
            </a:r>
          </a:p>
        </p:txBody>
      </p:sp>
      <p:sp>
        <p:nvSpPr>
          <p:cNvPr id="26635" name="TextBox 12"/>
          <p:cNvSpPr txBox="1">
            <a:spLocks noChangeArrowheads="1"/>
          </p:cNvSpPr>
          <p:nvPr/>
        </p:nvSpPr>
        <p:spPr bwMode="auto">
          <a:xfrm>
            <a:off x="5104762" y="1411288"/>
            <a:ext cx="35461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US" sz="2000" b="1" dirty="0">
                <a:solidFill>
                  <a:schemeClr val="bg1"/>
                </a:solidFill>
                <a:latin typeface="Arial" panose="020B0604020202020204" pitchFamily="34" charset="0"/>
              </a:rPr>
              <a:t>Best </a:t>
            </a:r>
            <a:r>
              <a:rPr lang="en-US" sz="2000" b="1" dirty="0" smtClean="0">
                <a:solidFill>
                  <a:schemeClr val="bg1"/>
                </a:solidFill>
                <a:latin typeface="Arial" panose="020B0604020202020204" pitchFamily="34" charset="0"/>
              </a:rPr>
              <a:t>target lesion response</a:t>
            </a:r>
            <a:endParaRPr lang="en-US" sz="2000" b="1" dirty="0">
              <a:solidFill>
                <a:schemeClr val="bg1"/>
              </a:solidFill>
              <a:latin typeface="Arial" panose="020B0604020202020204" pitchFamily="34" charset="0"/>
            </a:endParaRPr>
          </a:p>
        </p:txBody>
      </p:sp>
      <p:sp>
        <p:nvSpPr>
          <p:cNvPr id="14" name="Rounded Rectangle 13"/>
          <p:cNvSpPr>
            <a:spLocks noChangeArrowheads="1"/>
          </p:cNvSpPr>
          <p:nvPr/>
        </p:nvSpPr>
        <p:spPr bwMode="auto">
          <a:xfrm>
            <a:off x="5462588" y="4238625"/>
            <a:ext cx="1415256" cy="573088"/>
          </a:xfrm>
          <a:prstGeom prst="roundRect">
            <a:avLst>
              <a:gd name="adj" fmla="val 16667"/>
            </a:avLst>
          </a:prstGeom>
          <a:noFill/>
          <a:ln w="9525">
            <a:noFill/>
            <a:round/>
            <a:headEnd/>
            <a:tailEnd/>
          </a:ln>
          <a:effectLst>
            <a:outerShdw blurRad="40000" dist="23000" dir="5400000" rotWithShape="0">
              <a:srgbClr val="000000">
                <a:alpha val="34999"/>
              </a:srgbClr>
            </a:outerShdw>
          </a:effectLst>
        </p:spPr>
        <p:txBody>
          <a:bodyPr anchor="ctr"/>
          <a:lstStyle/>
          <a:p>
            <a:pPr algn="ctr">
              <a:lnSpc>
                <a:spcPts val="1800"/>
              </a:lnSpc>
              <a:defRPr/>
            </a:pPr>
            <a:r>
              <a:rPr lang="en-US" sz="1600" b="1" dirty="0">
                <a:solidFill>
                  <a:schemeClr val="bg1"/>
                </a:solidFill>
                <a:latin typeface="+mn-lt"/>
                <a:ea typeface="+mn-ea"/>
                <a:cs typeface="+mn-cs"/>
              </a:rPr>
              <a:t>Biomarker negative</a:t>
            </a:r>
          </a:p>
        </p:txBody>
      </p:sp>
      <p:cxnSp>
        <p:nvCxnSpPr>
          <p:cNvPr id="58" name="Straight Connector 57"/>
          <p:cNvCxnSpPr/>
          <p:nvPr/>
        </p:nvCxnSpPr>
        <p:spPr>
          <a:xfrm>
            <a:off x="4967288" y="1933575"/>
            <a:ext cx="0" cy="1984375"/>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4894263" y="2292350"/>
            <a:ext cx="7302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4894263" y="2117725"/>
            <a:ext cx="7302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4894263" y="2471738"/>
            <a:ext cx="7302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4894263" y="2649538"/>
            <a:ext cx="7302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4894263" y="2836863"/>
            <a:ext cx="7302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4894263" y="3187700"/>
            <a:ext cx="7302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4894263" y="3376613"/>
            <a:ext cx="7302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4894263" y="3549650"/>
            <a:ext cx="7302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4894263" y="3733800"/>
            <a:ext cx="7302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4894263" y="3910013"/>
            <a:ext cx="7302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4900613" y="1936750"/>
            <a:ext cx="7302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4891088" y="3016250"/>
            <a:ext cx="73025"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4965700" y="4257675"/>
            <a:ext cx="0" cy="1984375"/>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4891088" y="4616450"/>
            <a:ext cx="74612"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891088" y="4441825"/>
            <a:ext cx="74612"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4891088" y="4795838"/>
            <a:ext cx="74612"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4891088" y="4973638"/>
            <a:ext cx="74612"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4891088" y="5160963"/>
            <a:ext cx="74612"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4891088" y="5511800"/>
            <a:ext cx="74612"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4891088" y="5700713"/>
            <a:ext cx="74612"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4891088" y="5873750"/>
            <a:ext cx="74612"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4891088" y="6057900"/>
            <a:ext cx="74612"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4891088" y="6234113"/>
            <a:ext cx="74612"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662" name="TextBox 104"/>
          <p:cNvSpPr txBox="1">
            <a:spLocks noChangeArrowheads="1"/>
          </p:cNvSpPr>
          <p:nvPr/>
        </p:nvSpPr>
        <p:spPr bwMode="auto">
          <a:xfrm rot="-5400000">
            <a:off x="3037848" y="3799947"/>
            <a:ext cx="26904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400" b="1" dirty="0">
                <a:solidFill>
                  <a:schemeClr val="bg1"/>
                </a:solidFill>
                <a:latin typeface="Arial" panose="020B0604020202020204" pitchFamily="34" charset="0"/>
              </a:rPr>
              <a:t>Change </a:t>
            </a:r>
            <a:r>
              <a:rPr lang="en-GB" sz="1400" b="1" dirty="0" smtClean="0">
                <a:solidFill>
                  <a:schemeClr val="bg1"/>
                </a:solidFill>
                <a:latin typeface="Arial" panose="020B0604020202020204" pitchFamily="34" charset="0"/>
              </a:rPr>
              <a:t>From </a:t>
            </a:r>
            <a:r>
              <a:rPr lang="en-GB" sz="1400" b="1" dirty="0">
                <a:solidFill>
                  <a:schemeClr val="bg1"/>
                </a:solidFill>
                <a:latin typeface="Arial" panose="020B0604020202020204" pitchFamily="34" charset="0"/>
              </a:rPr>
              <a:t>Baseline (%)</a:t>
            </a:r>
          </a:p>
        </p:txBody>
      </p:sp>
      <p:sp>
        <p:nvSpPr>
          <p:cNvPr id="26663" name="TextBox 105"/>
          <p:cNvSpPr txBox="1">
            <a:spLocks noChangeArrowheads="1"/>
          </p:cNvSpPr>
          <p:nvPr/>
        </p:nvSpPr>
        <p:spPr bwMode="auto">
          <a:xfrm>
            <a:off x="4376738" y="4308475"/>
            <a:ext cx="5746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200" b="1" dirty="0">
                <a:solidFill>
                  <a:schemeClr val="bg1"/>
                </a:solidFill>
                <a:latin typeface="Arial" panose="020B0604020202020204" pitchFamily="34" charset="0"/>
              </a:rPr>
              <a:t>100</a:t>
            </a:r>
          </a:p>
        </p:txBody>
      </p:sp>
      <p:sp>
        <p:nvSpPr>
          <p:cNvPr id="26664" name="TextBox 106"/>
          <p:cNvSpPr txBox="1">
            <a:spLocks noChangeArrowheads="1"/>
          </p:cNvSpPr>
          <p:nvPr/>
        </p:nvSpPr>
        <p:spPr bwMode="auto">
          <a:xfrm>
            <a:off x="4376738" y="4471988"/>
            <a:ext cx="5746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200" b="1" dirty="0">
                <a:solidFill>
                  <a:schemeClr val="bg1"/>
                </a:solidFill>
                <a:latin typeface="Arial" panose="020B0604020202020204" pitchFamily="34" charset="0"/>
              </a:rPr>
              <a:t>80</a:t>
            </a:r>
          </a:p>
        </p:txBody>
      </p:sp>
      <p:sp>
        <p:nvSpPr>
          <p:cNvPr id="26665" name="TextBox 107"/>
          <p:cNvSpPr txBox="1">
            <a:spLocks noChangeArrowheads="1"/>
          </p:cNvSpPr>
          <p:nvPr/>
        </p:nvSpPr>
        <p:spPr bwMode="auto">
          <a:xfrm>
            <a:off x="4535488" y="4656138"/>
            <a:ext cx="415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200" b="1" dirty="0">
                <a:solidFill>
                  <a:schemeClr val="bg1"/>
                </a:solidFill>
                <a:latin typeface="Arial" panose="020B0604020202020204" pitchFamily="34" charset="0"/>
              </a:rPr>
              <a:t>60</a:t>
            </a:r>
          </a:p>
        </p:txBody>
      </p:sp>
      <p:sp>
        <p:nvSpPr>
          <p:cNvPr id="26666" name="TextBox 108"/>
          <p:cNvSpPr txBox="1">
            <a:spLocks noChangeArrowheads="1"/>
          </p:cNvSpPr>
          <p:nvPr/>
        </p:nvSpPr>
        <p:spPr bwMode="auto">
          <a:xfrm>
            <a:off x="4491038" y="4837113"/>
            <a:ext cx="460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200" b="1" dirty="0">
                <a:solidFill>
                  <a:schemeClr val="bg1"/>
                </a:solidFill>
                <a:latin typeface="Arial" panose="020B0604020202020204" pitchFamily="34" charset="0"/>
              </a:rPr>
              <a:t>40</a:t>
            </a:r>
          </a:p>
        </p:txBody>
      </p:sp>
      <p:sp>
        <p:nvSpPr>
          <p:cNvPr id="26667" name="TextBox 109"/>
          <p:cNvSpPr txBox="1">
            <a:spLocks noChangeArrowheads="1"/>
          </p:cNvSpPr>
          <p:nvPr/>
        </p:nvSpPr>
        <p:spPr bwMode="auto">
          <a:xfrm>
            <a:off x="4508500" y="5019675"/>
            <a:ext cx="4429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200" b="1" dirty="0">
                <a:solidFill>
                  <a:schemeClr val="bg1"/>
                </a:solidFill>
                <a:latin typeface="Arial" panose="020B0604020202020204" pitchFamily="34" charset="0"/>
              </a:rPr>
              <a:t>20</a:t>
            </a:r>
          </a:p>
        </p:txBody>
      </p:sp>
      <p:sp>
        <p:nvSpPr>
          <p:cNvPr id="26668" name="TextBox 110"/>
          <p:cNvSpPr txBox="1">
            <a:spLocks noChangeArrowheads="1"/>
          </p:cNvSpPr>
          <p:nvPr/>
        </p:nvSpPr>
        <p:spPr bwMode="auto">
          <a:xfrm>
            <a:off x="4535488" y="5203825"/>
            <a:ext cx="415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200" b="1" dirty="0">
                <a:solidFill>
                  <a:schemeClr val="bg1"/>
                </a:solidFill>
                <a:latin typeface="Arial" panose="020B0604020202020204" pitchFamily="34" charset="0"/>
              </a:rPr>
              <a:t>0</a:t>
            </a:r>
          </a:p>
        </p:txBody>
      </p:sp>
      <p:sp>
        <p:nvSpPr>
          <p:cNvPr id="26669" name="TextBox 111"/>
          <p:cNvSpPr txBox="1">
            <a:spLocks noChangeArrowheads="1"/>
          </p:cNvSpPr>
          <p:nvPr/>
        </p:nvSpPr>
        <p:spPr bwMode="auto">
          <a:xfrm>
            <a:off x="4376738" y="5370513"/>
            <a:ext cx="574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200" b="1" dirty="0" smtClean="0">
                <a:solidFill>
                  <a:schemeClr val="bg1"/>
                </a:solidFill>
                <a:latin typeface="Arial" panose="020B0604020202020204" pitchFamily="34" charset="0"/>
              </a:rPr>
              <a:t>-20</a:t>
            </a:r>
            <a:endParaRPr lang="en-GB" sz="1200" b="1" dirty="0">
              <a:solidFill>
                <a:schemeClr val="bg1"/>
              </a:solidFill>
              <a:latin typeface="Arial" panose="020B0604020202020204" pitchFamily="34" charset="0"/>
            </a:endParaRPr>
          </a:p>
        </p:txBody>
      </p:sp>
      <p:sp>
        <p:nvSpPr>
          <p:cNvPr id="26670" name="TextBox 112"/>
          <p:cNvSpPr txBox="1">
            <a:spLocks noChangeArrowheads="1"/>
          </p:cNvSpPr>
          <p:nvPr/>
        </p:nvSpPr>
        <p:spPr bwMode="auto">
          <a:xfrm>
            <a:off x="4376738" y="5556669"/>
            <a:ext cx="574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200" b="1" dirty="0">
                <a:solidFill>
                  <a:schemeClr val="bg1"/>
                </a:solidFill>
                <a:latin typeface="Arial" panose="020B0604020202020204" pitchFamily="34" charset="0"/>
              </a:rPr>
              <a:t>-</a:t>
            </a:r>
            <a:r>
              <a:rPr lang="en-GB" sz="1200" b="1" dirty="0" smtClean="0">
                <a:solidFill>
                  <a:schemeClr val="bg1"/>
                </a:solidFill>
                <a:latin typeface="Arial" panose="020B0604020202020204" pitchFamily="34" charset="0"/>
              </a:rPr>
              <a:t>40</a:t>
            </a:r>
            <a:endParaRPr lang="en-GB" sz="1200" b="1" dirty="0">
              <a:solidFill>
                <a:schemeClr val="bg1"/>
              </a:solidFill>
              <a:latin typeface="Arial" panose="020B0604020202020204" pitchFamily="34" charset="0"/>
            </a:endParaRPr>
          </a:p>
        </p:txBody>
      </p:sp>
      <p:sp>
        <p:nvSpPr>
          <p:cNvPr id="26671" name="TextBox 113"/>
          <p:cNvSpPr txBox="1">
            <a:spLocks noChangeArrowheads="1"/>
          </p:cNvSpPr>
          <p:nvPr/>
        </p:nvSpPr>
        <p:spPr bwMode="auto">
          <a:xfrm>
            <a:off x="4376738" y="5737225"/>
            <a:ext cx="5746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200" b="1" dirty="0">
                <a:solidFill>
                  <a:schemeClr val="bg1"/>
                </a:solidFill>
                <a:latin typeface="Arial" panose="020B0604020202020204" pitchFamily="34" charset="0"/>
              </a:rPr>
              <a:t>-60</a:t>
            </a:r>
          </a:p>
        </p:txBody>
      </p:sp>
      <p:sp>
        <p:nvSpPr>
          <p:cNvPr id="26672" name="TextBox 114"/>
          <p:cNvSpPr txBox="1">
            <a:spLocks noChangeArrowheads="1"/>
          </p:cNvSpPr>
          <p:nvPr/>
        </p:nvSpPr>
        <p:spPr bwMode="auto">
          <a:xfrm>
            <a:off x="4376738" y="5926138"/>
            <a:ext cx="574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200" b="1" dirty="0">
                <a:solidFill>
                  <a:schemeClr val="bg1"/>
                </a:solidFill>
                <a:latin typeface="Arial" panose="020B0604020202020204" pitchFamily="34" charset="0"/>
              </a:rPr>
              <a:t>-80</a:t>
            </a:r>
          </a:p>
        </p:txBody>
      </p:sp>
      <p:sp>
        <p:nvSpPr>
          <p:cNvPr id="26673" name="TextBox 115"/>
          <p:cNvSpPr txBox="1">
            <a:spLocks noChangeArrowheads="1"/>
          </p:cNvSpPr>
          <p:nvPr/>
        </p:nvSpPr>
        <p:spPr bwMode="auto">
          <a:xfrm>
            <a:off x="4376738" y="6103938"/>
            <a:ext cx="5746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200" b="1" dirty="0">
                <a:solidFill>
                  <a:schemeClr val="bg1"/>
                </a:solidFill>
                <a:latin typeface="Arial" panose="020B0604020202020204" pitchFamily="34" charset="0"/>
              </a:rPr>
              <a:t>-100</a:t>
            </a:r>
          </a:p>
        </p:txBody>
      </p:sp>
      <p:sp>
        <p:nvSpPr>
          <p:cNvPr id="26674" name="TextBox 116"/>
          <p:cNvSpPr txBox="1">
            <a:spLocks noChangeArrowheads="1"/>
          </p:cNvSpPr>
          <p:nvPr/>
        </p:nvSpPr>
        <p:spPr bwMode="auto">
          <a:xfrm>
            <a:off x="4376738" y="4124325"/>
            <a:ext cx="5746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r"/>
            <a:r>
              <a:rPr lang="en-GB" sz="1200" b="1" dirty="0">
                <a:solidFill>
                  <a:schemeClr val="bg1"/>
                </a:solidFill>
                <a:latin typeface="Arial" panose="020B0604020202020204" pitchFamily="34" charset="0"/>
              </a:rPr>
              <a:t>120</a:t>
            </a:r>
          </a:p>
        </p:txBody>
      </p:sp>
      <p:cxnSp>
        <p:nvCxnSpPr>
          <p:cNvPr id="118" name="Straight Connector 117"/>
          <p:cNvCxnSpPr/>
          <p:nvPr/>
        </p:nvCxnSpPr>
        <p:spPr>
          <a:xfrm>
            <a:off x="4897438" y="4260850"/>
            <a:ext cx="74612"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4887913" y="5340350"/>
            <a:ext cx="74612" cy="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677" name="TextBox 18"/>
          <p:cNvSpPr txBox="1">
            <a:spLocks noChangeArrowheads="1"/>
          </p:cNvSpPr>
          <p:nvPr/>
        </p:nvSpPr>
        <p:spPr bwMode="auto">
          <a:xfrm>
            <a:off x="6202363" y="3033713"/>
            <a:ext cx="127000"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6678" name="TextBox 19"/>
          <p:cNvSpPr txBox="1">
            <a:spLocks noChangeArrowheads="1"/>
          </p:cNvSpPr>
          <p:nvPr/>
        </p:nvSpPr>
        <p:spPr bwMode="auto">
          <a:xfrm>
            <a:off x="6343650" y="3041650"/>
            <a:ext cx="1285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6679" name="TextBox 20"/>
          <p:cNvSpPr txBox="1">
            <a:spLocks noChangeArrowheads="1"/>
          </p:cNvSpPr>
          <p:nvPr/>
        </p:nvSpPr>
        <p:spPr bwMode="auto">
          <a:xfrm>
            <a:off x="6642100" y="3108325"/>
            <a:ext cx="1270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6680" name="TextBox 21"/>
          <p:cNvSpPr txBox="1">
            <a:spLocks noChangeArrowheads="1"/>
          </p:cNvSpPr>
          <p:nvPr/>
        </p:nvSpPr>
        <p:spPr bwMode="auto">
          <a:xfrm>
            <a:off x="6942138" y="3132138"/>
            <a:ext cx="127000"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6681" name="TextBox 22"/>
          <p:cNvSpPr txBox="1">
            <a:spLocks noChangeArrowheads="1"/>
          </p:cNvSpPr>
          <p:nvPr/>
        </p:nvSpPr>
        <p:spPr bwMode="auto">
          <a:xfrm>
            <a:off x="7089775" y="3181350"/>
            <a:ext cx="128588"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6682" name="TextBox 23"/>
          <p:cNvSpPr txBox="1">
            <a:spLocks noChangeArrowheads="1"/>
          </p:cNvSpPr>
          <p:nvPr/>
        </p:nvSpPr>
        <p:spPr bwMode="auto">
          <a:xfrm>
            <a:off x="7377113" y="3246438"/>
            <a:ext cx="128587"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6683" name="TextBox 24"/>
          <p:cNvSpPr txBox="1">
            <a:spLocks noChangeArrowheads="1"/>
          </p:cNvSpPr>
          <p:nvPr/>
        </p:nvSpPr>
        <p:spPr bwMode="auto">
          <a:xfrm>
            <a:off x="7681913" y="3292475"/>
            <a:ext cx="12858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6684" name="TextBox 25"/>
          <p:cNvSpPr txBox="1">
            <a:spLocks noChangeArrowheads="1"/>
          </p:cNvSpPr>
          <p:nvPr/>
        </p:nvSpPr>
        <p:spPr bwMode="auto">
          <a:xfrm>
            <a:off x="7978775" y="3384550"/>
            <a:ext cx="1270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6685" name="TextBox 26"/>
          <p:cNvSpPr txBox="1">
            <a:spLocks noChangeArrowheads="1"/>
          </p:cNvSpPr>
          <p:nvPr/>
        </p:nvSpPr>
        <p:spPr bwMode="auto">
          <a:xfrm>
            <a:off x="8124825" y="3487738"/>
            <a:ext cx="128588"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6686" name="TextBox 27"/>
          <p:cNvSpPr txBox="1">
            <a:spLocks noChangeArrowheads="1"/>
          </p:cNvSpPr>
          <p:nvPr/>
        </p:nvSpPr>
        <p:spPr bwMode="auto">
          <a:xfrm>
            <a:off x="8266113" y="3725863"/>
            <a:ext cx="127000"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6687" name="TextBox 28"/>
          <p:cNvSpPr txBox="1">
            <a:spLocks noChangeArrowheads="1"/>
          </p:cNvSpPr>
          <p:nvPr/>
        </p:nvSpPr>
        <p:spPr bwMode="auto">
          <a:xfrm>
            <a:off x="8420100" y="3906838"/>
            <a:ext cx="127000"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30" name="Rectangle 29"/>
          <p:cNvSpPr>
            <a:spLocks noChangeArrowheads="1"/>
          </p:cNvSpPr>
          <p:nvPr/>
        </p:nvSpPr>
        <p:spPr bwMode="auto">
          <a:xfrm>
            <a:off x="6199188" y="3014663"/>
            <a:ext cx="117475" cy="41275"/>
          </a:xfrm>
          <a:prstGeom prst="rect">
            <a:avLst/>
          </a:prstGeom>
          <a:solidFill>
            <a:schemeClr val="accent2">
              <a:lumMod val="40000"/>
              <a:lumOff val="60000"/>
            </a:schemeClr>
          </a:solidFill>
          <a:ln>
            <a:noFill/>
          </a:ln>
          <a:effectLst>
            <a:outerShdw blurRad="40000" dist="23000" dir="5400000" rotWithShape="0">
              <a:srgbClr val="000000">
                <a:alpha val="34999"/>
              </a:srgbClr>
            </a:outerShdw>
          </a:effectLst>
          <a:extLst/>
        </p:spPr>
        <p:txBody>
          <a:bodyPr anchor="ctr"/>
          <a:lstStyle/>
          <a:p>
            <a:pPr algn="ctr">
              <a:defRPr/>
            </a:pPr>
            <a:endParaRPr lang="en-GB" sz="1000" b="1" dirty="0">
              <a:solidFill>
                <a:schemeClr val="bg1"/>
              </a:solidFill>
              <a:latin typeface="+mn-lt"/>
              <a:ea typeface="+mn-ea"/>
              <a:cs typeface="+mn-cs"/>
            </a:endParaRPr>
          </a:p>
        </p:txBody>
      </p:sp>
      <p:sp>
        <p:nvSpPr>
          <p:cNvPr id="31" name="Rectangle 30"/>
          <p:cNvSpPr>
            <a:spLocks noChangeArrowheads="1"/>
          </p:cNvSpPr>
          <p:nvPr/>
        </p:nvSpPr>
        <p:spPr bwMode="auto">
          <a:xfrm>
            <a:off x="6346825" y="3017838"/>
            <a:ext cx="119063" cy="41275"/>
          </a:xfrm>
          <a:prstGeom prst="rect">
            <a:avLst/>
          </a:prstGeom>
          <a:solidFill>
            <a:schemeClr val="accent2">
              <a:lumMod val="40000"/>
              <a:lumOff val="60000"/>
            </a:schemeClr>
          </a:solidFill>
          <a:ln>
            <a:noFill/>
          </a:ln>
          <a:effectLst>
            <a:outerShdw blurRad="40000" dist="23000" dir="5400000" rotWithShape="0">
              <a:srgbClr val="000000">
                <a:alpha val="34999"/>
              </a:srgbClr>
            </a:outerShdw>
          </a:effectLst>
          <a:extLst/>
        </p:spPr>
        <p:txBody>
          <a:bodyPr anchor="ctr"/>
          <a:lstStyle/>
          <a:p>
            <a:pPr algn="ctr">
              <a:defRPr/>
            </a:pPr>
            <a:endParaRPr lang="en-GB" sz="1000" b="1" dirty="0">
              <a:solidFill>
                <a:schemeClr val="bg1"/>
              </a:solidFill>
              <a:latin typeface="+mn-lt"/>
              <a:ea typeface="+mn-ea"/>
              <a:cs typeface="+mn-cs"/>
            </a:endParaRPr>
          </a:p>
        </p:txBody>
      </p:sp>
      <p:sp>
        <p:nvSpPr>
          <p:cNvPr id="32" name="Rectangle 31"/>
          <p:cNvSpPr>
            <a:spLocks noChangeArrowheads="1"/>
          </p:cNvSpPr>
          <p:nvPr/>
        </p:nvSpPr>
        <p:spPr bwMode="auto">
          <a:xfrm>
            <a:off x="6496050" y="3019425"/>
            <a:ext cx="117475" cy="49213"/>
          </a:xfrm>
          <a:prstGeom prst="rect">
            <a:avLst/>
          </a:prstGeom>
          <a:solidFill>
            <a:schemeClr val="accent2">
              <a:lumMod val="40000"/>
              <a:lumOff val="60000"/>
            </a:schemeClr>
          </a:solidFill>
          <a:ln>
            <a:noFill/>
          </a:ln>
          <a:effectLst>
            <a:outerShdw blurRad="40000" dist="23000" dir="5400000" rotWithShape="0">
              <a:srgbClr val="000000">
                <a:alpha val="34999"/>
              </a:srgbClr>
            </a:outerShdw>
          </a:effectLst>
          <a:extLst/>
        </p:spPr>
        <p:txBody>
          <a:bodyPr anchor="ctr"/>
          <a:lstStyle/>
          <a:p>
            <a:pPr algn="ctr">
              <a:defRPr/>
            </a:pPr>
            <a:endParaRPr lang="en-GB" sz="1000" b="1" dirty="0">
              <a:solidFill>
                <a:schemeClr val="bg1"/>
              </a:solidFill>
              <a:latin typeface="+mn-lt"/>
              <a:ea typeface="+mn-ea"/>
              <a:cs typeface="+mn-cs"/>
            </a:endParaRPr>
          </a:p>
        </p:txBody>
      </p:sp>
      <p:sp>
        <p:nvSpPr>
          <p:cNvPr id="33" name="Rectangle 32"/>
          <p:cNvSpPr>
            <a:spLocks noChangeArrowheads="1"/>
          </p:cNvSpPr>
          <p:nvPr/>
        </p:nvSpPr>
        <p:spPr bwMode="auto">
          <a:xfrm>
            <a:off x="6643688" y="3014663"/>
            <a:ext cx="119062" cy="93662"/>
          </a:xfrm>
          <a:prstGeom prst="rect">
            <a:avLst/>
          </a:prstGeom>
          <a:solidFill>
            <a:schemeClr val="accent2">
              <a:lumMod val="40000"/>
              <a:lumOff val="60000"/>
            </a:schemeClr>
          </a:solidFill>
          <a:ln>
            <a:noFill/>
          </a:ln>
          <a:effectLst>
            <a:outerShdw blurRad="40000" dist="23000" dir="5400000" rotWithShape="0">
              <a:srgbClr val="000000">
                <a:alpha val="34999"/>
              </a:srgbClr>
            </a:outerShdw>
          </a:effectLst>
          <a:extLst/>
        </p:spPr>
        <p:txBody>
          <a:bodyPr anchor="ctr"/>
          <a:lstStyle/>
          <a:p>
            <a:pPr algn="ctr">
              <a:defRPr/>
            </a:pPr>
            <a:endParaRPr lang="en-GB" sz="1000" b="1" dirty="0">
              <a:solidFill>
                <a:schemeClr val="bg1"/>
              </a:solidFill>
              <a:latin typeface="+mn-lt"/>
              <a:ea typeface="+mn-ea"/>
              <a:cs typeface="+mn-cs"/>
            </a:endParaRPr>
          </a:p>
        </p:txBody>
      </p:sp>
      <p:sp>
        <p:nvSpPr>
          <p:cNvPr id="34" name="Rectangle 33"/>
          <p:cNvSpPr>
            <a:spLocks noChangeArrowheads="1"/>
          </p:cNvSpPr>
          <p:nvPr/>
        </p:nvSpPr>
        <p:spPr bwMode="auto">
          <a:xfrm>
            <a:off x="6792913" y="3017838"/>
            <a:ext cx="117475" cy="107950"/>
          </a:xfrm>
          <a:prstGeom prst="rect">
            <a:avLst/>
          </a:prstGeom>
          <a:solidFill>
            <a:schemeClr val="accent2">
              <a:lumMod val="40000"/>
              <a:lumOff val="60000"/>
            </a:schemeClr>
          </a:solidFill>
          <a:ln>
            <a:noFill/>
          </a:ln>
          <a:effectLst>
            <a:outerShdw blurRad="40000" dist="23000" dir="5400000" rotWithShape="0">
              <a:srgbClr val="000000">
                <a:alpha val="34999"/>
              </a:srgbClr>
            </a:outerShdw>
          </a:effectLst>
          <a:extLst/>
        </p:spPr>
        <p:txBody>
          <a:bodyPr anchor="ctr"/>
          <a:lstStyle/>
          <a:p>
            <a:pPr algn="ctr">
              <a:defRPr/>
            </a:pPr>
            <a:endParaRPr lang="en-GB" sz="1000" b="1" dirty="0">
              <a:solidFill>
                <a:schemeClr val="bg1"/>
              </a:solidFill>
              <a:latin typeface="+mn-lt"/>
              <a:ea typeface="+mn-ea"/>
              <a:cs typeface="+mn-cs"/>
            </a:endParaRPr>
          </a:p>
        </p:txBody>
      </p:sp>
      <p:sp>
        <p:nvSpPr>
          <p:cNvPr id="35" name="Rectangle 34"/>
          <p:cNvSpPr>
            <a:spLocks noChangeArrowheads="1"/>
          </p:cNvSpPr>
          <p:nvPr/>
        </p:nvSpPr>
        <p:spPr bwMode="auto">
          <a:xfrm>
            <a:off x="6940550" y="3019425"/>
            <a:ext cx="119063" cy="112713"/>
          </a:xfrm>
          <a:prstGeom prst="rect">
            <a:avLst/>
          </a:prstGeom>
          <a:solidFill>
            <a:schemeClr val="accent2">
              <a:lumMod val="40000"/>
              <a:lumOff val="60000"/>
            </a:schemeClr>
          </a:solidFill>
          <a:ln>
            <a:noFill/>
          </a:ln>
          <a:effectLst>
            <a:outerShdw blurRad="40000" dist="23000" dir="5400000" rotWithShape="0">
              <a:srgbClr val="000000">
                <a:alpha val="34999"/>
              </a:srgbClr>
            </a:outerShdw>
          </a:effectLst>
          <a:extLst/>
        </p:spPr>
        <p:txBody>
          <a:bodyPr anchor="ctr"/>
          <a:lstStyle/>
          <a:p>
            <a:pPr algn="ctr">
              <a:defRPr/>
            </a:pPr>
            <a:endParaRPr lang="en-GB" sz="1000" b="1" dirty="0">
              <a:solidFill>
                <a:schemeClr val="bg1"/>
              </a:solidFill>
              <a:latin typeface="+mn-lt"/>
              <a:ea typeface="+mn-ea"/>
              <a:cs typeface="+mn-cs"/>
            </a:endParaRPr>
          </a:p>
        </p:txBody>
      </p:sp>
      <p:sp>
        <p:nvSpPr>
          <p:cNvPr id="36" name="Rectangle 35"/>
          <p:cNvSpPr>
            <a:spLocks noChangeArrowheads="1"/>
          </p:cNvSpPr>
          <p:nvPr/>
        </p:nvSpPr>
        <p:spPr bwMode="auto">
          <a:xfrm>
            <a:off x="7089775" y="3024188"/>
            <a:ext cx="117475" cy="185737"/>
          </a:xfrm>
          <a:prstGeom prst="rect">
            <a:avLst/>
          </a:prstGeom>
          <a:solidFill>
            <a:schemeClr val="accent2">
              <a:lumMod val="40000"/>
              <a:lumOff val="60000"/>
            </a:schemeClr>
          </a:solidFill>
          <a:ln>
            <a:noFill/>
          </a:ln>
          <a:effectLst>
            <a:outerShdw blurRad="40000" dist="23000" dir="5400000" rotWithShape="0">
              <a:srgbClr val="000000">
                <a:alpha val="34999"/>
              </a:srgbClr>
            </a:outerShdw>
          </a:effectLst>
          <a:extLst/>
        </p:spPr>
        <p:txBody>
          <a:bodyPr anchor="ctr"/>
          <a:lstStyle/>
          <a:p>
            <a:pPr algn="ctr">
              <a:defRPr/>
            </a:pPr>
            <a:endParaRPr lang="en-GB" sz="1000" b="1" dirty="0">
              <a:solidFill>
                <a:schemeClr val="bg1"/>
              </a:solidFill>
              <a:latin typeface="+mn-lt"/>
              <a:ea typeface="+mn-ea"/>
              <a:cs typeface="+mn-cs"/>
            </a:endParaRPr>
          </a:p>
        </p:txBody>
      </p:sp>
      <p:sp>
        <p:nvSpPr>
          <p:cNvPr id="37" name="Rectangle 36"/>
          <p:cNvSpPr>
            <a:spLocks noChangeArrowheads="1"/>
          </p:cNvSpPr>
          <p:nvPr/>
        </p:nvSpPr>
        <p:spPr bwMode="auto">
          <a:xfrm>
            <a:off x="7237413" y="3024188"/>
            <a:ext cx="119062" cy="185737"/>
          </a:xfrm>
          <a:prstGeom prst="rect">
            <a:avLst/>
          </a:prstGeom>
          <a:solidFill>
            <a:schemeClr val="accent2">
              <a:lumMod val="40000"/>
              <a:lumOff val="60000"/>
            </a:schemeClr>
          </a:solidFill>
          <a:ln>
            <a:noFill/>
          </a:ln>
          <a:effectLst>
            <a:outerShdw blurRad="40000" dist="23000" dir="5400000" rotWithShape="0">
              <a:srgbClr val="000000">
                <a:alpha val="34999"/>
              </a:srgbClr>
            </a:outerShdw>
          </a:effectLst>
          <a:extLst/>
        </p:spPr>
        <p:txBody>
          <a:bodyPr anchor="ctr"/>
          <a:lstStyle/>
          <a:p>
            <a:pPr algn="ctr">
              <a:defRPr/>
            </a:pPr>
            <a:endParaRPr lang="en-GB" sz="1000" b="1" dirty="0">
              <a:solidFill>
                <a:schemeClr val="bg1"/>
              </a:solidFill>
              <a:latin typeface="+mn-lt"/>
              <a:ea typeface="+mn-ea"/>
              <a:cs typeface="+mn-cs"/>
            </a:endParaRPr>
          </a:p>
        </p:txBody>
      </p:sp>
      <p:sp>
        <p:nvSpPr>
          <p:cNvPr id="38" name="Rectangle 37"/>
          <p:cNvSpPr>
            <a:spLocks noChangeArrowheads="1"/>
          </p:cNvSpPr>
          <p:nvPr/>
        </p:nvSpPr>
        <p:spPr bwMode="auto">
          <a:xfrm>
            <a:off x="7385050" y="3021013"/>
            <a:ext cx="119063" cy="203200"/>
          </a:xfrm>
          <a:prstGeom prst="rect">
            <a:avLst/>
          </a:prstGeom>
          <a:solidFill>
            <a:schemeClr val="accent2">
              <a:lumMod val="40000"/>
              <a:lumOff val="60000"/>
            </a:schemeClr>
          </a:solidFill>
          <a:ln>
            <a:noFill/>
          </a:ln>
          <a:effectLst>
            <a:outerShdw blurRad="40000" dist="23000" dir="5400000" rotWithShape="0">
              <a:srgbClr val="000000">
                <a:alpha val="34999"/>
              </a:srgbClr>
            </a:outerShdw>
          </a:effectLst>
          <a:extLst/>
        </p:spPr>
        <p:txBody>
          <a:bodyPr anchor="ctr"/>
          <a:lstStyle/>
          <a:p>
            <a:pPr algn="ctr">
              <a:defRPr/>
            </a:pPr>
            <a:endParaRPr lang="en-GB" sz="1000" b="1" dirty="0">
              <a:solidFill>
                <a:schemeClr val="bg1"/>
              </a:solidFill>
              <a:latin typeface="+mn-lt"/>
              <a:ea typeface="+mn-ea"/>
              <a:cs typeface="+mn-cs"/>
            </a:endParaRPr>
          </a:p>
        </p:txBody>
      </p:sp>
      <p:sp>
        <p:nvSpPr>
          <p:cNvPr id="39" name="Rectangle 38"/>
          <p:cNvSpPr>
            <a:spLocks noChangeArrowheads="1"/>
          </p:cNvSpPr>
          <p:nvPr/>
        </p:nvSpPr>
        <p:spPr bwMode="auto">
          <a:xfrm>
            <a:off x="7534275" y="3019425"/>
            <a:ext cx="119063" cy="268288"/>
          </a:xfrm>
          <a:prstGeom prst="rect">
            <a:avLst/>
          </a:prstGeom>
          <a:solidFill>
            <a:schemeClr val="accent2">
              <a:lumMod val="40000"/>
              <a:lumOff val="60000"/>
            </a:schemeClr>
          </a:solidFill>
          <a:ln>
            <a:noFill/>
          </a:ln>
          <a:effectLst>
            <a:outerShdw blurRad="40000" dist="23000" dir="5400000" rotWithShape="0">
              <a:srgbClr val="000000">
                <a:alpha val="34999"/>
              </a:srgbClr>
            </a:outerShdw>
          </a:effectLst>
          <a:extLst/>
        </p:spPr>
        <p:txBody>
          <a:bodyPr anchor="ctr"/>
          <a:lstStyle/>
          <a:p>
            <a:pPr algn="ctr">
              <a:defRPr/>
            </a:pPr>
            <a:endParaRPr lang="en-GB" sz="1000" b="1" dirty="0">
              <a:solidFill>
                <a:schemeClr val="bg1"/>
              </a:solidFill>
              <a:latin typeface="+mn-lt"/>
              <a:ea typeface="+mn-ea"/>
              <a:cs typeface="+mn-cs"/>
            </a:endParaRPr>
          </a:p>
        </p:txBody>
      </p:sp>
      <p:sp>
        <p:nvSpPr>
          <p:cNvPr id="40" name="Rectangle 39"/>
          <p:cNvSpPr>
            <a:spLocks noChangeArrowheads="1"/>
          </p:cNvSpPr>
          <p:nvPr/>
        </p:nvSpPr>
        <p:spPr bwMode="auto">
          <a:xfrm>
            <a:off x="7681913" y="3019425"/>
            <a:ext cx="119062" cy="276225"/>
          </a:xfrm>
          <a:prstGeom prst="rect">
            <a:avLst/>
          </a:prstGeom>
          <a:solidFill>
            <a:schemeClr val="accent2">
              <a:lumMod val="40000"/>
              <a:lumOff val="60000"/>
            </a:schemeClr>
          </a:solidFill>
          <a:ln>
            <a:noFill/>
          </a:ln>
          <a:effectLst>
            <a:outerShdw blurRad="40000" dist="23000" dir="5400000" rotWithShape="0">
              <a:srgbClr val="000000">
                <a:alpha val="34999"/>
              </a:srgbClr>
            </a:outerShdw>
          </a:effectLst>
          <a:extLst/>
        </p:spPr>
        <p:txBody>
          <a:bodyPr anchor="ctr"/>
          <a:lstStyle/>
          <a:p>
            <a:pPr algn="ctr">
              <a:defRPr/>
            </a:pPr>
            <a:endParaRPr lang="en-GB" sz="1000" b="1" dirty="0">
              <a:solidFill>
                <a:schemeClr val="bg1"/>
              </a:solidFill>
              <a:latin typeface="+mn-lt"/>
              <a:ea typeface="+mn-ea"/>
              <a:cs typeface="+mn-cs"/>
            </a:endParaRPr>
          </a:p>
        </p:txBody>
      </p:sp>
      <p:sp>
        <p:nvSpPr>
          <p:cNvPr id="41" name="Rectangle 40"/>
          <p:cNvSpPr>
            <a:spLocks noChangeArrowheads="1"/>
          </p:cNvSpPr>
          <p:nvPr/>
        </p:nvSpPr>
        <p:spPr bwMode="auto">
          <a:xfrm>
            <a:off x="7831138" y="3019425"/>
            <a:ext cx="119062" cy="363538"/>
          </a:xfrm>
          <a:prstGeom prst="rect">
            <a:avLst/>
          </a:prstGeom>
          <a:solidFill>
            <a:schemeClr val="accent2">
              <a:lumMod val="40000"/>
              <a:lumOff val="60000"/>
            </a:schemeClr>
          </a:solidFill>
          <a:ln>
            <a:noFill/>
          </a:ln>
          <a:effectLst>
            <a:outerShdw blurRad="40000" dist="23000" dir="5400000" rotWithShape="0">
              <a:srgbClr val="000000">
                <a:alpha val="34999"/>
              </a:srgbClr>
            </a:outerShdw>
          </a:effectLst>
          <a:extLst/>
        </p:spPr>
        <p:txBody>
          <a:bodyPr anchor="ctr"/>
          <a:lstStyle/>
          <a:p>
            <a:pPr algn="ctr">
              <a:defRPr/>
            </a:pPr>
            <a:endParaRPr lang="en-GB" sz="1000" b="1" dirty="0">
              <a:solidFill>
                <a:schemeClr val="bg1"/>
              </a:solidFill>
              <a:latin typeface="+mn-lt"/>
              <a:ea typeface="+mn-ea"/>
              <a:cs typeface="+mn-cs"/>
            </a:endParaRPr>
          </a:p>
        </p:txBody>
      </p:sp>
      <p:sp>
        <p:nvSpPr>
          <p:cNvPr id="42" name="Rectangle 41"/>
          <p:cNvSpPr>
            <a:spLocks noChangeArrowheads="1"/>
          </p:cNvSpPr>
          <p:nvPr/>
        </p:nvSpPr>
        <p:spPr bwMode="auto">
          <a:xfrm>
            <a:off x="7978775" y="3024188"/>
            <a:ext cx="119063" cy="369887"/>
          </a:xfrm>
          <a:prstGeom prst="rect">
            <a:avLst/>
          </a:prstGeom>
          <a:solidFill>
            <a:schemeClr val="accent2">
              <a:lumMod val="40000"/>
              <a:lumOff val="60000"/>
            </a:schemeClr>
          </a:solidFill>
          <a:ln>
            <a:noFill/>
          </a:ln>
          <a:effectLst>
            <a:outerShdw blurRad="40000" dist="23000" dir="5400000" rotWithShape="0">
              <a:srgbClr val="000000">
                <a:alpha val="34999"/>
              </a:srgbClr>
            </a:outerShdw>
          </a:effectLst>
          <a:extLst/>
        </p:spPr>
        <p:txBody>
          <a:bodyPr anchor="ctr"/>
          <a:lstStyle/>
          <a:p>
            <a:pPr algn="ctr">
              <a:defRPr/>
            </a:pPr>
            <a:endParaRPr lang="en-GB" sz="1000" b="1" dirty="0">
              <a:solidFill>
                <a:schemeClr val="bg1"/>
              </a:solidFill>
              <a:latin typeface="+mn-lt"/>
              <a:ea typeface="+mn-ea"/>
              <a:cs typeface="+mn-cs"/>
            </a:endParaRPr>
          </a:p>
        </p:txBody>
      </p:sp>
      <p:sp>
        <p:nvSpPr>
          <p:cNvPr id="43" name="Rectangle 42"/>
          <p:cNvSpPr>
            <a:spLocks noChangeArrowheads="1"/>
          </p:cNvSpPr>
          <p:nvPr/>
        </p:nvSpPr>
        <p:spPr bwMode="auto">
          <a:xfrm>
            <a:off x="8128000" y="3017838"/>
            <a:ext cx="119063" cy="476250"/>
          </a:xfrm>
          <a:prstGeom prst="rect">
            <a:avLst/>
          </a:prstGeom>
          <a:solidFill>
            <a:schemeClr val="accent2">
              <a:lumMod val="40000"/>
              <a:lumOff val="60000"/>
            </a:schemeClr>
          </a:solidFill>
          <a:ln>
            <a:noFill/>
          </a:ln>
          <a:effectLst>
            <a:outerShdw blurRad="40000" dist="23000" dir="5400000" rotWithShape="0">
              <a:srgbClr val="000000">
                <a:alpha val="34999"/>
              </a:srgbClr>
            </a:outerShdw>
          </a:effectLst>
          <a:extLst/>
        </p:spPr>
        <p:txBody>
          <a:bodyPr anchor="ctr"/>
          <a:lstStyle/>
          <a:p>
            <a:pPr algn="ctr">
              <a:defRPr/>
            </a:pPr>
            <a:endParaRPr lang="en-GB" sz="1000" b="1" dirty="0">
              <a:solidFill>
                <a:schemeClr val="bg1"/>
              </a:solidFill>
              <a:latin typeface="+mn-lt"/>
              <a:ea typeface="+mn-ea"/>
              <a:cs typeface="+mn-cs"/>
            </a:endParaRPr>
          </a:p>
        </p:txBody>
      </p:sp>
      <p:sp>
        <p:nvSpPr>
          <p:cNvPr id="44" name="Rectangle 43"/>
          <p:cNvSpPr>
            <a:spLocks noChangeArrowheads="1"/>
          </p:cNvSpPr>
          <p:nvPr/>
        </p:nvSpPr>
        <p:spPr bwMode="auto">
          <a:xfrm>
            <a:off x="8275638" y="3019425"/>
            <a:ext cx="119062" cy="714375"/>
          </a:xfrm>
          <a:prstGeom prst="rect">
            <a:avLst/>
          </a:prstGeom>
          <a:solidFill>
            <a:schemeClr val="accent2">
              <a:lumMod val="40000"/>
              <a:lumOff val="60000"/>
            </a:schemeClr>
          </a:solidFill>
          <a:ln>
            <a:noFill/>
          </a:ln>
          <a:effectLst>
            <a:outerShdw blurRad="40000" dist="23000" dir="5400000" rotWithShape="0">
              <a:srgbClr val="000000">
                <a:alpha val="34999"/>
              </a:srgbClr>
            </a:outerShdw>
          </a:effectLst>
          <a:extLst/>
        </p:spPr>
        <p:txBody>
          <a:bodyPr anchor="ctr"/>
          <a:lstStyle/>
          <a:p>
            <a:pPr algn="ctr">
              <a:defRPr/>
            </a:pPr>
            <a:endParaRPr lang="en-GB" sz="1000" b="1" dirty="0">
              <a:solidFill>
                <a:schemeClr val="bg1"/>
              </a:solidFill>
              <a:latin typeface="+mn-lt"/>
              <a:ea typeface="+mn-ea"/>
              <a:cs typeface="+mn-cs"/>
            </a:endParaRPr>
          </a:p>
        </p:txBody>
      </p:sp>
      <p:sp>
        <p:nvSpPr>
          <p:cNvPr id="45" name="Rectangle 44"/>
          <p:cNvSpPr>
            <a:spLocks noChangeArrowheads="1"/>
          </p:cNvSpPr>
          <p:nvPr/>
        </p:nvSpPr>
        <p:spPr bwMode="auto">
          <a:xfrm>
            <a:off x="8424863" y="3019425"/>
            <a:ext cx="119062" cy="901700"/>
          </a:xfrm>
          <a:prstGeom prst="rect">
            <a:avLst/>
          </a:prstGeom>
          <a:solidFill>
            <a:schemeClr val="accent2">
              <a:lumMod val="40000"/>
              <a:lumOff val="60000"/>
            </a:schemeClr>
          </a:solidFill>
          <a:ln>
            <a:noFill/>
          </a:ln>
          <a:effectLst>
            <a:outerShdw blurRad="40000" dist="23000" dir="5400000" rotWithShape="0">
              <a:srgbClr val="000000">
                <a:alpha val="34999"/>
              </a:srgbClr>
            </a:outerShdw>
          </a:effectLst>
          <a:extLst/>
        </p:spPr>
        <p:txBody>
          <a:bodyPr anchor="ctr"/>
          <a:lstStyle/>
          <a:p>
            <a:pPr algn="ctr">
              <a:defRPr/>
            </a:pPr>
            <a:endParaRPr lang="en-GB" sz="1000" b="1" dirty="0">
              <a:solidFill>
                <a:schemeClr val="bg1"/>
              </a:solidFill>
              <a:latin typeface="+mn-lt"/>
              <a:ea typeface="+mn-ea"/>
              <a:cs typeface="+mn-cs"/>
            </a:endParaRPr>
          </a:p>
        </p:txBody>
      </p:sp>
      <p:sp>
        <p:nvSpPr>
          <p:cNvPr id="46" name="Rectangle 45"/>
          <p:cNvSpPr>
            <a:spLocks noChangeArrowheads="1"/>
          </p:cNvSpPr>
          <p:nvPr/>
        </p:nvSpPr>
        <p:spPr bwMode="auto">
          <a:xfrm>
            <a:off x="8572500" y="3019425"/>
            <a:ext cx="119063" cy="893763"/>
          </a:xfrm>
          <a:prstGeom prst="rect">
            <a:avLst/>
          </a:prstGeom>
          <a:solidFill>
            <a:schemeClr val="accent2">
              <a:lumMod val="40000"/>
              <a:lumOff val="60000"/>
            </a:schemeClr>
          </a:solidFill>
          <a:ln>
            <a:noFill/>
          </a:ln>
          <a:effectLst>
            <a:outerShdw blurRad="40000" dist="23000" dir="5400000" rotWithShape="0">
              <a:srgbClr val="000000">
                <a:alpha val="34999"/>
              </a:srgbClr>
            </a:outerShdw>
          </a:effectLst>
          <a:extLst/>
        </p:spPr>
        <p:txBody>
          <a:bodyPr anchor="ctr"/>
          <a:lstStyle/>
          <a:p>
            <a:pPr algn="ctr">
              <a:defRPr/>
            </a:pPr>
            <a:endParaRPr lang="en-GB" sz="1000" b="1" dirty="0">
              <a:solidFill>
                <a:schemeClr val="bg1"/>
              </a:solidFill>
              <a:latin typeface="+mn-lt"/>
              <a:ea typeface="+mn-ea"/>
              <a:cs typeface="+mn-cs"/>
            </a:endParaRPr>
          </a:p>
        </p:txBody>
      </p:sp>
      <p:sp>
        <p:nvSpPr>
          <p:cNvPr id="47" name="Rectangle 46"/>
          <p:cNvSpPr>
            <a:spLocks noChangeArrowheads="1"/>
          </p:cNvSpPr>
          <p:nvPr/>
        </p:nvSpPr>
        <p:spPr bwMode="auto">
          <a:xfrm>
            <a:off x="5011738" y="2695575"/>
            <a:ext cx="119062" cy="319088"/>
          </a:xfrm>
          <a:prstGeom prst="rect">
            <a:avLst/>
          </a:prstGeom>
          <a:solidFill>
            <a:schemeClr val="accent2">
              <a:lumMod val="40000"/>
              <a:lumOff val="60000"/>
            </a:schemeClr>
          </a:solidFill>
          <a:ln>
            <a:noFill/>
          </a:ln>
          <a:effectLst>
            <a:outerShdw blurRad="40000" dist="23000" dir="5400000" rotWithShape="0">
              <a:srgbClr val="000000">
                <a:alpha val="34999"/>
              </a:srgbClr>
            </a:outerShdw>
          </a:effectLst>
          <a:extLst/>
        </p:spPr>
        <p:txBody>
          <a:bodyPr anchor="ctr"/>
          <a:lstStyle/>
          <a:p>
            <a:pPr algn="ctr">
              <a:defRPr/>
            </a:pPr>
            <a:endParaRPr lang="en-GB" dirty="0">
              <a:solidFill>
                <a:schemeClr val="bg1"/>
              </a:solidFill>
              <a:latin typeface="+mn-lt"/>
              <a:ea typeface="+mn-ea"/>
              <a:cs typeface="+mn-cs"/>
            </a:endParaRPr>
          </a:p>
        </p:txBody>
      </p:sp>
      <p:sp>
        <p:nvSpPr>
          <p:cNvPr id="26706" name="TextBox 47"/>
          <p:cNvSpPr txBox="1">
            <a:spLocks noChangeArrowheads="1"/>
          </p:cNvSpPr>
          <p:nvPr/>
        </p:nvSpPr>
        <p:spPr bwMode="auto">
          <a:xfrm>
            <a:off x="5753100" y="2822575"/>
            <a:ext cx="1270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49" name="Rectangle 48"/>
          <p:cNvSpPr>
            <a:spLocks noChangeArrowheads="1"/>
          </p:cNvSpPr>
          <p:nvPr/>
        </p:nvSpPr>
        <p:spPr bwMode="auto">
          <a:xfrm>
            <a:off x="5159375" y="2698750"/>
            <a:ext cx="119063" cy="317500"/>
          </a:xfrm>
          <a:prstGeom prst="rect">
            <a:avLst/>
          </a:prstGeom>
          <a:solidFill>
            <a:schemeClr val="accent2">
              <a:lumMod val="40000"/>
              <a:lumOff val="60000"/>
            </a:schemeClr>
          </a:solidFill>
          <a:ln>
            <a:noFill/>
          </a:ln>
          <a:effectLst>
            <a:outerShdw blurRad="40000" dist="23000" dir="5400000" rotWithShape="0">
              <a:srgbClr val="000000">
                <a:alpha val="34999"/>
              </a:srgbClr>
            </a:outerShdw>
          </a:effectLst>
          <a:extLst/>
        </p:spPr>
        <p:txBody>
          <a:bodyPr anchor="ctr"/>
          <a:lstStyle/>
          <a:p>
            <a:pPr algn="ctr">
              <a:defRPr/>
            </a:pPr>
            <a:endParaRPr lang="en-GB" dirty="0">
              <a:solidFill>
                <a:schemeClr val="bg1"/>
              </a:solidFill>
              <a:latin typeface="+mn-lt"/>
              <a:ea typeface="+mn-ea"/>
              <a:cs typeface="+mn-cs"/>
            </a:endParaRPr>
          </a:p>
        </p:txBody>
      </p:sp>
      <p:sp>
        <p:nvSpPr>
          <p:cNvPr id="50" name="Rectangle 49"/>
          <p:cNvSpPr>
            <a:spLocks noChangeArrowheads="1"/>
          </p:cNvSpPr>
          <p:nvPr/>
        </p:nvSpPr>
        <p:spPr bwMode="auto">
          <a:xfrm>
            <a:off x="5308600" y="2814638"/>
            <a:ext cx="119063" cy="201612"/>
          </a:xfrm>
          <a:prstGeom prst="rect">
            <a:avLst/>
          </a:prstGeom>
          <a:solidFill>
            <a:schemeClr val="accent2">
              <a:lumMod val="40000"/>
              <a:lumOff val="60000"/>
            </a:schemeClr>
          </a:solidFill>
          <a:ln>
            <a:noFill/>
          </a:ln>
          <a:effectLst>
            <a:outerShdw blurRad="40000" dist="23000" dir="5400000" rotWithShape="0">
              <a:srgbClr val="000000">
                <a:alpha val="34999"/>
              </a:srgbClr>
            </a:outerShdw>
          </a:effectLst>
          <a:extLst/>
        </p:spPr>
        <p:txBody>
          <a:bodyPr anchor="ctr"/>
          <a:lstStyle/>
          <a:p>
            <a:pPr algn="ctr">
              <a:defRPr/>
            </a:pPr>
            <a:endParaRPr lang="en-GB" dirty="0">
              <a:solidFill>
                <a:schemeClr val="bg1"/>
              </a:solidFill>
              <a:latin typeface="+mn-lt"/>
              <a:ea typeface="+mn-ea"/>
              <a:cs typeface="+mn-cs"/>
            </a:endParaRPr>
          </a:p>
        </p:txBody>
      </p:sp>
      <p:sp>
        <p:nvSpPr>
          <p:cNvPr id="51" name="Rectangle 50"/>
          <p:cNvSpPr>
            <a:spLocks noChangeArrowheads="1"/>
          </p:cNvSpPr>
          <p:nvPr/>
        </p:nvSpPr>
        <p:spPr bwMode="auto">
          <a:xfrm>
            <a:off x="5456238" y="2857500"/>
            <a:ext cx="119062" cy="158750"/>
          </a:xfrm>
          <a:prstGeom prst="rect">
            <a:avLst/>
          </a:prstGeom>
          <a:solidFill>
            <a:schemeClr val="accent2">
              <a:lumMod val="40000"/>
              <a:lumOff val="60000"/>
            </a:schemeClr>
          </a:solidFill>
          <a:ln>
            <a:noFill/>
          </a:ln>
          <a:effectLst>
            <a:outerShdw blurRad="40000" dist="23000" dir="5400000" rotWithShape="0">
              <a:srgbClr val="000000">
                <a:alpha val="34999"/>
              </a:srgbClr>
            </a:outerShdw>
          </a:effectLst>
          <a:extLst/>
        </p:spPr>
        <p:txBody>
          <a:bodyPr anchor="ctr"/>
          <a:lstStyle/>
          <a:p>
            <a:pPr algn="ctr">
              <a:defRPr/>
            </a:pPr>
            <a:endParaRPr lang="en-GB" dirty="0">
              <a:solidFill>
                <a:schemeClr val="bg1"/>
              </a:solidFill>
              <a:latin typeface="+mn-lt"/>
              <a:ea typeface="+mn-ea"/>
              <a:cs typeface="+mn-cs"/>
            </a:endParaRPr>
          </a:p>
        </p:txBody>
      </p:sp>
      <p:sp>
        <p:nvSpPr>
          <p:cNvPr id="52" name="Rectangle 51"/>
          <p:cNvSpPr>
            <a:spLocks noChangeArrowheads="1"/>
          </p:cNvSpPr>
          <p:nvPr/>
        </p:nvSpPr>
        <p:spPr bwMode="auto">
          <a:xfrm>
            <a:off x="5605463" y="2967038"/>
            <a:ext cx="119062" cy="47625"/>
          </a:xfrm>
          <a:prstGeom prst="rect">
            <a:avLst/>
          </a:prstGeom>
          <a:solidFill>
            <a:schemeClr val="accent2">
              <a:lumMod val="40000"/>
              <a:lumOff val="60000"/>
            </a:schemeClr>
          </a:solidFill>
          <a:ln>
            <a:noFill/>
          </a:ln>
          <a:effectLst>
            <a:outerShdw blurRad="40000" dist="23000" dir="5400000" rotWithShape="0">
              <a:srgbClr val="000000">
                <a:alpha val="34999"/>
              </a:srgbClr>
            </a:outerShdw>
          </a:effectLst>
          <a:extLst/>
        </p:spPr>
        <p:txBody>
          <a:bodyPr anchor="ctr"/>
          <a:lstStyle/>
          <a:p>
            <a:pPr algn="ctr">
              <a:defRPr/>
            </a:pPr>
            <a:endParaRPr lang="en-GB" sz="1000" b="1" dirty="0">
              <a:solidFill>
                <a:schemeClr val="bg1"/>
              </a:solidFill>
              <a:latin typeface="+mn-lt"/>
              <a:ea typeface="+mn-ea"/>
              <a:cs typeface="+mn-cs"/>
            </a:endParaRPr>
          </a:p>
        </p:txBody>
      </p:sp>
      <p:sp>
        <p:nvSpPr>
          <p:cNvPr id="53" name="Rectangle 52"/>
          <p:cNvSpPr>
            <a:spLocks noChangeArrowheads="1"/>
          </p:cNvSpPr>
          <p:nvPr/>
        </p:nvSpPr>
        <p:spPr bwMode="auto">
          <a:xfrm>
            <a:off x="5753100" y="2967038"/>
            <a:ext cx="119063" cy="49212"/>
          </a:xfrm>
          <a:prstGeom prst="rect">
            <a:avLst/>
          </a:prstGeom>
          <a:solidFill>
            <a:schemeClr val="accent2">
              <a:lumMod val="40000"/>
              <a:lumOff val="60000"/>
            </a:schemeClr>
          </a:solidFill>
          <a:ln>
            <a:noFill/>
          </a:ln>
          <a:effectLst>
            <a:outerShdw blurRad="40000" dist="23000" dir="5400000" rotWithShape="0">
              <a:srgbClr val="000000">
                <a:alpha val="34999"/>
              </a:srgbClr>
            </a:outerShdw>
          </a:effectLst>
          <a:extLst/>
        </p:spPr>
        <p:txBody>
          <a:bodyPr anchor="ctr"/>
          <a:lstStyle/>
          <a:p>
            <a:pPr algn="ctr">
              <a:defRPr/>
            </a:pPr>
            <a:endParaRPr lang="en-GB" sz="1000" b="1" dirty="0">
              <a:solidFill>
                <a:schemeClr val="bg1"/>
              </a:solidFill>
              <a:latin typeface="+mn-lt"/>
              <a:ea typeface="+mn-ea"/>
              <a:cs typeface="+mn-cs"/>
            </a:endParaRPr>
          </a:p>
        </p:txBody>
      </p:sp>
      <p:sp>
        <p:nvSpPr>
          <p:cNvPr id="26712" name="TextBox 84"/>
          <p:cNvSpPr txBox="1">
            <a:spLocks noChangeArrowheads="1"/>
          </p:cNvSpPr>
          <p:nvPr/>
        </p:nvSpPr>
        <p:spPr bwMode="auto">
          <a:xfrm>
            <a:off x="5899150" y="2855913"/>
            <a:ext cx="127000"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cxnSp>
        <p:nvCxnSpPr>
          <p:cNvPr id="86" name="Straight Connector 85"/>
          <p:cNvCxnSpPr>
            <a:cxnSpLocks noChangeShapeType="1"/>
          </p:cNvCxnSpPr>
          <p:nvPr/>
        </p:nvCxnSpPr>
        <p:spPr bwMode="auto">
          <a:xfrm>
            <a:off x="5902325" y="3003550"/>
            <a:ext cx="117475" cy="0"/>
          </a:xfrm>
          <a:prstGeom prst="line">
            <a:avLst/>
          </a:prstGeom>
          <a:noFill/>
          <a:ln w="19050">
            <a:solidFill>
              <a:schemeClr val="accent2">
                <a:lumMod val="60000"/>
                <a:lumOff val="40000"/>
              </a:schemeClr>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87" name="Straight Connector 86"/>
          <p:cNvCxnSpPr>
            <a:cxnSpLocks noChangeShapeType="1"/>
          </p:cNvCxnSpPr>
          <p:nvPr/>
        </p:nvCxnSpPr>
        <p:spPr bwMode="auto">
          <a:xfrm>
            <a:off x="6049963" y="3003550"/>
            <a:ext cx="119062" cy="0"/>
          </a:xfrm>
          <a:prstGeom prst="line">
            <a:avLst/>
          </a:prstGeom>
          <a:noFill/>
          <a:ln w="19050">
            <a:solidFill>
              <a:schemeClr val="accent2">
                <a:lumMod val="60000"/>
                <a:lumOff val="40000"/>
              </a:schemeClr>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88" name="Rectangle 87"/>
          <p:cNvSpPr>
            <a:spLocks noChangeArrowheads="1"/>
          </p:cNvSpPr>
          <p:nvPr/>
        </p:nvSpPr>
        <p:spPr bwMode="auto">
          <a:xfrm>
            <a:off x="5011738" y="4284663"/>
            <a:ext cx="119062" cy="1055687"/>
          </a:xfrm>
          <a:prstGeom prst="rect">
            <a:avLst/>
          </a:prstGeom>
          <a:solidFill>
            <a:schemeClr val="accent2">
              <a:lumMod val="60000"/>
              <a:lumOff val="40000"/>
            </a:schemeClr>
          </a:solidFill>
          <a:ln w="9525">
            <a:noFill/>
            <a:miter lim="800000"/>
            <a:headEnd/>
            <a:tailEnd/>
          </a:ln>
          <a:effectLst>
            <a:outerShdw blurRad="40000" dist="23000" dir="5400000" rotWithShape="0">
              <a:srgbClr val="000000">
                <a:alpha val="34999"/>
              </a:srgbClr>
            </a:outerShdw>
          </a:effectLst>
        </p:spPr>
        <p:txBody>
          <a:bodyPr anchor="ctr"/>
          <a:lstStyle/>
          <a:p>
            <a:pPr algn="ctr">
              <a:defRPr/>
            </a:pPr>
            <a:endParaRPr lang="en-GB" dirty="0">
              <a:solidFill>
                <a:schemeClr val="bg1"/>
              </a:solidFill>
              <a:latin typeface="+mn-lt"/>
              <a:ea typeface="+mn-ea"/>
              <a:cs typeface="+mn-cs"/>
            </a:endParaRPr>
          </a:p>
        </p:txBody>
      </p:sp>
      <p:sp>
        <p:nvSpPr>
          <p:cNvPr id="26716" name="TextBox 88"/>
          <p:cNvSpPr txBox="1">
            <a:spLocks noChangeArrowheads="1"/>
          </p:cNvSpPr>
          <p:nvPr/>
        </p:nvSpPr>
        <p:spPr bwMode="auto">
          <a:xfrm>
            <a:off x="5594350" y="5353050"/>
            <a:ext cx="127000" cy="153988"/>
          </a:xfrm>
          <a:prstGeom prst="rect">
            <a:avLst/>
          </a:prstGeom>
          <a:solidFill>
            <a:schemeClr val="accent2">
              <a:lumMod val="60000"/>
              <a:lumOff val="40000"/>
            </a:schemeClr>
          </a:solidFill>
          <a:ln w="9525">
            <a:noFill/>
            <a:miter lim="800000"/>
            <a:headEnd/>
            <a:tailEnd/>
          </a:ln>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6717" name="TextBox 90"/>
          <p:cNvSpPr txBox="1">
            <a:spLocks noChangeArrowheads="1"/>
          </p:cNvSpPr>
          <p:nvPr/>
        </p:nvSpPr>
        <p:spPr bwMode="auto">
          <a:xfrm>
            <a:off x="6486525" y="5454650"/>
            <a:ext cx="128588" cy="153988"/>
          </a:xfrm>
          <a:prstGeom prst="rect">
            <a:avLst/>
          </a:prstGeom>
          <a:solidFill>
            <a:schemeClr val="accent2">
              <a:lumMod val="60000"/>
              <a:lumOff val="40000"/>
            </a:schemeClr>
          </a:solidFill>
          <a:ln w="9525">
            <a:noFill/>
            <a:miter lim="800000"/>
            <a:headEnd/>
            <a:tailEnd/>
          </a:ln>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6718" name="TextBox 91"/>
          <p:cNvSpPr txBox="1">
            <a:spLocks noChangeArrowheads="1"/>
          </p:cNvSpPr>
          <p:nvPr/>
        </p:nvSpPr>
        <p:spPr bwMode="auto">
          <a:xfrm>
            <a:off x="6634163" y="5500688"/>
            <a:ext cx="128587" cy="153987"/>
          </a:xfrm>
          <a:prstGeom prst="rect">
            <a:avLst/>
          </a:prstGeom>
          <a:solidFill>
            <a:schemeClr val="accent2">
              <a:lumMod val="60000"/>
              <a:lumOff val="40000"/>
            </a:schemeClr>
          </a:solidFill>
          <a:ln w="9525">
            <a:noFill/>
            <a:miter lim="800000"/>
            <a:headEnd/>
            <a:tailEnd/>
          </a:ln>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6719" name="TextBox 92"/>
          <p:cNvSpPr txBox="1">
            <a:spLocks noChangeArrowheads="1"/>
          </p:cNvSpPr>
          <p:nvPr/>
        </p:nvSpPr>
        <p:spPr bwMode="auto">
          <a:xfrm>
            <a:off x="6783388" y="6207125"/>
            <a:ext cx="127000" cy="153988"/>
          </a:xfrm>
          <a:prstGeom prst="rect">
            <a:avLst/>
          </a:prstGeom>
          <a:solidFill>
            <a:schemeClr val="accent2">
              <a:lumMod val="60000"/>
              <a:lumOff val="40000"/>
            </a:schemeClr>
          </a:solidFill>
          <a:ln w="9525">
            <a:noFill/>
            <a:miter lim="800000"/>
            <a:headEnd/>
            <a:tailEnd/>
          </a:ln>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26720" name="TextBox 119"/>
          <p:cNvSpPr txBox="1">
            <a:spLocks noChangeArrowheads="1"/>
          </p:cNvSpPr>
          <p:nvPr/>
        </p:nvSpPr>
        <p:spPr bwMode="auto">
          <a:xfrm>
            <a:off x="5456238" y="5175250"/>
            <a:ext cx="128587" cy="153988"/>
          </a:xfrm>
          <a:prstGeom prst="rect">
            <a:avLst/>
          </a:prstGeom>
          <a:solidFill>
            <a:schemeClr val="accent2">
              <a:lumMod val="60000"/>
              <a:lumOff val="40000"/>
            </a:schemeClr>
          </a:solidFill>
          <a:ln w="9525">
            <a:noFill/>
            <a:miter lim="800000"/>
            <a:headEnd/>
            <a:tailEnd/>
          </a:ln>
        </p:spPr>
        <p:txBody>
          <a:bodyPr lIns="0" tIns="0" rIns="0" bIns="0">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pPr algn="ctr"/>
            <a:r>
              <a:rPr lang="en-GB" sz="1000" b="1" dirty="0">
                <a:solidFill>
                  <a:schemeClr val="bg1"/>
                </a:solidFill>
                <a:latin typeface="Arial" panose="020B0604020202020204" pitchFamily="34" charset="0"/>
              </a:rPr>
              <a:t>+</a:t>
            </a:r>
          </a:p>
        </p:txBody>
      </p:sp>
      <p:sp>
        <p:nvSpPr>
          <p:cNvPr id="121" name="Rectangle 120"/>
          <p:cNvSpPr>
            <a:spLocks noChangeArrowheads="1"/>
          </p:cNvSpPr>
          <p:nvPr/>
        </p:nvSpPr>
        <p:spPr bwMode="auto">
          <a:xfrm>
            <a:off x="5159375" y="4719638"/>
            <a:ext cx="119063" cy="620712"/>
          </a:xfrm>
          <a:prstGeom prst="rect">
            <a:avLst/>
          </a:prstGeom>
          <a:solidFill>
            <a:schemeClr val="accent2">
              <a:lumMod val="60000"/>
              <a:lumOff val="40000"/>
            </a:schemeClr>
          </a:solidFill>
          <a:ln w="9525">
            <a:noFill/>
            <a:miter lim="800000"/>
            <a:headEnd/>
            <a:tailEnd/>
          </a:ln>
          <a:effectLst>
            <a:outerShdw blurRad="40000" dist="23000" dir="5400000" rotWithShape="0">
              <a:srgbClr val="000000">
                <a:alpha val="34999"/>
              </a:srgbClr>
            </a:outerShdw>
          </a:effectLst>
        </p:spPr>
        <p:txBody>
          <a:bodyPr anchor="ctr"/>
          <a:lstStyle/>
          <a:p>
            <a:pPr algn="ctr">
              <a:defRPr/>
            </a:pPr>
            <a:endParaRPr lang="en-GB" dirty="0">
              <a:solidFill>
                <a:schemeClr val="bg1"/>
              </a:solidFill>
              <a:latin typeface="+mn-lt"/>
              <a:ea typeface="+mn-ea"/>
              <a:cs typeface="+mn-cs"/>
            </a:endParaRPr>
          </a:p>
        </p:txBody>
      </p:sp>
      <p:sp>
        <p:nvSpPr>
          <p:cNvPr id="122" name="Rectangle 121"/>
          <p:cNvSpPr>
            <a:spLocks noChangeArrowheads="1"/>
          </p:cNvSpPr>
          <p:nvPr/>
        </p:nvSpPr>
        <p:spPr bwMode="auto">
          <a:xfrm>
            <a:off x="5308600" y="5184775"/>
            <a:ext cx="119063" cy="155575"/>
          </a:xfrm>
          <a:prstGeom prst="rect">
            <a:avLst/>
          </a:prstGeom>
          <a:solidFill>
            <a:schemeClr val="accent2">
              <a:lumMod val="60000"/>
              <a:lumOff val="40000"/>
            </a:schemeClr>
          </a:solidFill>
          <a:ln w="9525">
            <a:noFill/>
            <a:miter lim="800000"/>
            <a:headEnd/>
            <a:tailEnd/>
          </a:ln>
          <a:effectLst>
            <a:outerShdw blurRad="40000" dist="23000" dir="5400000" rotWithShape="0">
              <a:srgbClr val="000000">
                <a:alpha val="34999"/>
              </a:srgbClr>
            </a:outerShdw>
          </a:effectLst>
        </p:spPr>
        <p:txBody>
          <a:bodyPr anchor="ctr"/>
          <a:lstStyle/>
          <a:p>
            <a:pPr algn="ctr">
              <a:defRPr/>
            </a:pPr>
            <a:endParaRPr lang="en-GB" dirty="0">
              <a:solidFill>
                <a:schemeClr val="bg1"/>
              </a:solidFill>
              <a:latin typeface="+mn-lt"/>
              <a:ea typeface="+mn-ea"/>
              <a:cs typeface="+mn-cs"/>
            </a:endParaRPr>
          </a:p>
        </p:txBody>
      </p:sp>
      <p:sp>
        <p:nvSpPr>
          <p:cNvPr id="124" name="Rectangle 123"/>
          <p:cNvSpPr>
            <a:spLocks noChangeArrowheads="1"/>
          </p:cNvSpPr>
          <p:nvPr/>
        </p:nvSpPr>
        <p:spPr bwMode="auto">
          <a:xfrm>
            <a:off x="5594350" y="5340350"/>
            <a:ext cx="119063" cy="15875"/>
          </a:xfrm>
          <a:prstGeom prst="rect">
            <a:avLst/>
          </a:prstGeom>
          <a:solidFill>
            <a:schemeClr val="accent2">
              <a:lumMod val="60000"/>
              <a:lumOff val="40000"/>
            </a:schemeClr>
          </a:solidFill>
          <a:ln w="9525">
            <a:noFill/>
            <a:miter lim="800000"/>
            <a:headEnd/>
            <a:tailEnd/>
          </a:ln>
          <a:effectLst>
            <a:outerShdw blurRad="40000" dist="23000" dir="5400000" rotWithShape="0">
              <a:srgbClr val="000000">
                <a:alpha val="34999"/>
              </a:srgbClr>
            </a:outerShdw>
          </a:effectLst>
        </p:spPr>
        <p:txBody>
          <a:bodyPr anchor="ctr"/>
          <a:lstStyle/>
          <a:p>
            <a:pPr algn="ctr">
              <a:defRPr/>
            </a:pPr>
            <a:endParaRPr lang="en-GB" sz="1000" b="1" dirty="0">
              <a:solidFill>
                <a:schemeClr val="bg1"/>
              </a:solidFill>
              <a:latin typeface="+mn-lt"/>
              <a:ea typeface="+mn-ea"/>
              <a:cs typeface="+mn-cs"/>
            </a:endParaRPr>
          </a:p>
        </p:txBody>
      </p:sp>
      <p:sp>
        <p:nvSpPr>
          <p:cNvPr id="125" name="Rectangle 124"/>
          <p:cNvSpPr>
            <a:spLocks noChangeArrowheads="1"/>
          </p:cNvSpPr>
          <p:nvPr/>
        </p:nvSpPr>
        <p:spPr bwMode="auto">
          <a:xfrm>
            <a:off x="5753100" y="5341938"/>
            <a:ext cx="119063" cy="55562"/>
          </a:xfrm>
          <a:prstGeom prst="rect">
            <a:avLst/>
          </a:prstGeom>
          <a:solidFill>
            <a:schemeClr val="accent2">
              <a:lumMod val="60000"/>
              <a:lumOff val="40000"/>
            </a:schemeClr>
          </a:solidFill>
          <a:ln w="9525">
            <a:noFill/>
            <a:miter lim="800000"/>
            <a:headEnd/>
            <a:tailEnd/>
          </a:ln>
          <a:effectLst>
            <a:outerShdw blurRad="40000" dist="23000" dir="5400000" rotWithShape="0">
              <a:srgbClr val="000000">
                <a:alpha val="34999"/>
              </a:srgbClr>
            </a:outerShdw>
          </a:effectLst>
        </p:spPr>
        <p:txBody>
          <a:bodyPr anchor="ctr"/>
          <a:lstStyle/>
          <a:p>
            <a:pPr algn="ctr">
              <a:defRPr/>
            </a:pPr>
            <a:endParaRPr lang="en-GB" sz="1000" b="1" dirty="0">
              <a:solidFill>
                <a:schemeClr val="bg1"/>
              </a:solidFill>
              <a:latin typeface="+mn-lt"/>
              <a:ea typeface="+mn-ea"/>
              <a:cs typeface="+mn-cs"/>
            </a:endParaRPr>
          </a:p>
        </p:txBody>
      </p:sp>
      <p:sp>
        <p:nvSpPr>
          <p:cNvPr id="126" name="Rectangle 125"/>
          <p:cNvSpPr>
            <a:spLocks noChangeArrowheads="1"/>
          </p:cNvSpPr>
          <p:nvPr/>
        </p:nvSpPr>
        <p:spPr bwMode="auto">
          <a:xfrm>
            <a:off x="5902325" y="5340350"/>
            <a:ext cx="117475" cy="65088"/>
          </a:xfrm>
          <a:prstGeom prst="rect">
            <a:avLst/>
          </a:prstGeom>
          <a:solidFill>
            <a:schemeClr val="accent2">
              <a:lumMod val="60000"/>
              <a:lumOff val="40000"/>
            </a:schemeClr>
          </a:solidFill>
          <a:ln w="9525">
            <a:noFill/>
            <a:miter lim="800000"/>
            <a:headEnd/>
            <a:tailEnd/>
          </a:ln>
          <a:effectLst>
            <a:outerShdw blurRad="40000" dist="23000" dir="5400000" rotWithShape="0">
              <a:srgbClr val="000000">
                <a:alpha val="34999"/>
              </a:srgbClr>
            </a:outerShdw>
          </a:effectLst>
        </p:spPr>
        <p:txBody>
          <a:bodyPr anchor="ctr"/>
          <a:lstStyle/>
          <a:p>
            <a:pPr algn="ctr">
              <a:defRPr/>
            </a:pPr>
            <a:endParaRPr lang="en-GB" sz="1000" b="1" dirty="0">
              <a:solidFill>
                <a:schemeClr val="bg1"/>
              </a:solidFill>
              <a:latin typeface="+mn-lt"/>
              <a:ea typeface="+mn-ea"/>
              <a:cs typeface="+mn-cs"/>
            </a:endParaRPr>
          </a:p>
        </p:txBody>
      </p:sp>
      <p:sp>
        <p:nvSpPr>
          <p:cNvPr id="127" name="Rectangle 126"/>
          <p:cNvSpPr>
            <a:spLocks noChangeArrowheads="1"/>
          </p:cNvSpPr>
          <p:nvPr/>
        </p:nvSpPr>
        <p:spPr bwMode="auto">
          <a:xfrm>
            <a:off x="6049963" y="5340350"/>
            <a:ext cx="119062" cy="82550"/>
          </a:xfrm>
          <a:prstGeom prst="rect">
            <a:avLst/>
          </a:prstGeom>
          <a:solidFill>
            <a:schemeClr val="accent2">
              <a:lumMod val="60000"/>
              <a:lumOff val="40000"/>
            </a:schemeClr>
          </a:solidFill>
          <a:ln w="9525">
            <a:noFill/>
            <a:miter lim="800000"/>
            <a:headEnd/>
            <a:tailEnd/>
          </a:ln>
          <a:effectLst>
            <a:outerShdw blurRad="40000" dist="23000" dir="5400000" rotWithShape="0">
              <a:srgbClr val="000000">
                <a:alpha val="34999"/>
              </a:srgbClr>
            </a:outerShdw>
          </a:effectLst>
        </p:spPr>
        <p:txBody>
          <a:bodyPr anchor="ctr"/>
          <a:lstStyle/>
          <a:p>
            <a:pPr algn="ctr">
              <a:defRPr/>
            </a:pPr>
            <a:endParaRPr lang="en-GB" sz="1000" b="1" dirty="0">
              <a:solidFill>
                <a:schemeClr val="bg1"/>
              </a:solidFill>
              <a:latin typeface="+mn-lt"/>
              <a:ea typeface="+mn-ea"/>
              <a:cs typeface="+mn-cs"/>
            </a:endParaRPr>
          </a:p>
        </p:txBody>
      </p:sp>
      <p:sp>
        <p:nvSpPr>
          <p:cNvPr id="128" name="Rectangle 127"/>
          <p:cNvSpPr>
            <a:spLocks noChangeArrowheads="1"/>
          </p:cNvSpPr>
          <p:nvPr/>
        </p:nvSpPr>
        <p:spPr bwMode="auto">
          <a:xfrm>
            <a:off x="6199188" y="5343525"/>
            <a:ext cx="119062" cy="104775"/>
          </a:xfrm>
          <a:prstGeom prst="rect">
            <a:avLst/>
          </a:prstGeom>
          <a:solidFill>
            <a:schemeClr val="accent2">
              <a:lumMod val="60000"/>
              <a:lumOff val="40000"/>
            </a:schemeClr>
          </a:solidFill>
          <a:ln w="9525">
            <a:noFill/>
            <a:miter lim="800000"/>
            <a:headEnd/>
            <a:tailEnd/>
          </a:ln>
          <a:effectLst>
            <a:outerShdw blurRad="40000" dist="23000" dir="5400000" rotWithShape="0">
              <a:srgbClr val="000000">
                <a:alpha val="34999"/>
              </a:srgbClr>
            </a:outerShdw>
          </a:effectLst>
        </p:spPr>
        <p:txBody>
          <a:bodyPr anchor="ctr"/>
          <a:lstStyle/>
          <a:p>
            <a:pPr algn="ctr">
              <a:defRPr/>
            </a:pPr>
            <a:endParaRPr lang="en-GB" sz="1000" b="1" dirty="0">
              <a:solidFill>
                <a:schemeClr val="bg1"/>
              </a:solidFill>
              <a:latin typeface="+mn-lt"/>
              <a:ea typeface="+mn-ea"/>
              <a:cs typeface="+mn-cs"/>
            </a:endParaRPr>
          </a:p>
        </p:txBody>
      </p:sp>
      <p:sp>
        <p:nvSpPr>
          <p:cNvPr id="129" name="Rectangle 128"/>
          <p:cNvSpPr>
            <a:spLocks noChangeArrowheads="1"/>
          </p:cNvSpPr>
          <p:nvPr/>
        </p:nvSpPr>
        <p:spPr bwMode="auto">
          <a:xfrm>
            <a:off x="6342063" y="5343525"/>
            <a:ext cx="119062" cy="112713"/>
          </a:xfrm>
          <a:prstGeom prst="rect">
            <a:avLst/>
          </a:prstGeom>
          <a:solidFill>
            <a:schemeClr val="accent2">
              <a:lumMod val="60000"/>
              <a:lumOff val="40000"/>
            </a:schemeClr>
          </a:solidFill>
          <a:ln w="9525">
            <a:noFill/>
            <a:miter lim="800000"/>
            <a:headEnd/>
            <a:tailEnd/>
          </a:ln>
          <a:effectLst>
            <a:outerShdw blurRad="40000" dist="23000" dir="5400000" rotWithShape="0">
              <a:srgbClr val="000000">
                <a:alpha val="34999"/>
              </a:srgbClr>
            </a:outerShdw>
          </a:effectLst>
        </p:spPr>
        <p:txBody>
          <a:bodyPr anchor="ctr"/>
          <a:lstStyle/>
          <a:p>
            <a:pPr algn="ctr">
              <a:defRPr/>
            </a:pPr>
            <a:endParaRPr lang="en-GB" sz="1000" b="1" dirty="0">
              <a:solidFill>
                <a:schemeClr val="bg1"/>
              </a:solidFill>
              <a:latin typeface="+mn-lt"/>
              <a:ea typeface="+mn-ea"/>
              <a:cs typeface="+mn-cs"/>
            </a:endParaRPr>
          </a:p>
        </p:txBody>
      </p:sp>
      <p:sp>
        <p:nvSpPr>
          <p:cNvPr id="130" name="Rectangle 129"/>
          <p:cNvSpPr>
            <a:spLocks noChangeArrowheads="1"/>
          </p:cNvSpPr>
          <p:nvPr/>
        </p:nvSpPr>
        <p:spPr bwMode="auto">
          <a:xfrm>
            <a:off x="6492875" y="5341938"/>
            <a:ext cx="119063" cy="134937"/>
          </a:xfrm>
          <a:prstGeom prst="rect">
            <a:avLst/>
          </a:prstGeom>
          <a:solidFill>
            <a:schemeClr val="accent2">
              <a:lumMod val="60000"/>
              <a:lumOff val="40000"/>
            </a:schemeClr>
          </a:solidFill>
          <a:ln w="9525">
            <a:noFill/>
            <a:miter lim="800000"/>
            <a:headEnd/>
            <a:tailEnd/>
          </a:ln>
          <a:effectLst>
            <a:outerShdw blurRad="40000" dist="23000" dir="5400000" rotWithShape="0">
              <a:srgbClr val="000000">
                <a:alpha val="34999"/>
              </a:srgbClr>
            </a:outerShdw>
          </a:effectLst>
        </p:spPr>
        <p:txBody>
          <a:bodyPr anchor="ctr"/>
          <a:lstStyle/>
          <a:p>
            <a:pPr algn="ctr">
              <a:defRPr/>
            </a:pPr>
            <a:endParaRPr lang="en-GB" sz="1000" b="1" dirty="0">
              <a:solidFill>
                <a:schemeClr val="bg1"/>
              </a:solidFill>
              <a:latin typeface="+mn-lt"/>
              <a:ea typeface="+mn-ea"/>
              <a:cs typeface="+mn-cs"/>
            </a:endParaRPr>
          </a:p>
        </p:txBody>
      </p:sp>
      <p:sp>
        <p:nvSpPr>
          <p:cNvPr id="131" name="Rectangle 130"/>
          <p:cNvSpPr>
            <a:spLocks noChangeArrowheads="1"/>
          </p:cNvSpPr>
          <p:nvPr/>
        </p:nvSpPr>
        <p:spPr bwMode="auto">
          <a:xfrm>
            <a:off x="6638925" y="5343525"/>
            <a:ext cx="119063" cy="184150"/>
          </a:xfrm>
          <a:prstGeom prst="rect">
            <a:avLst/>
          </a:prstGeom>
          <a:solidFill>
            <a:schemeClr val="accent2">
              <a:lumMod val="60000"/>
              <a:lumOff val="40000"/>
            </a:schemeClr>
          </a:solidFill>
          <a:ln w="9525">
            <a:noFill/>
            <a:miter lim="800000"/>
            <a:headEnd/>
            <a:tailEnd/>
          </a:ln>
          <a:effectLst>
            <a:outerShdw blurRad="40000" dist="23000" dir="5400000" rotWithShape="0">
              <a:srgbClr val="000000">
                <a:alpha val="34999"/>
              </a:srgbClr>
            </a:outerShdw>
          </a:effectLst>
        </p:spPr>
        <p:txBody>
          <a:bodyPr anchor="ctr"/>
          <a:lstStyle/>
          <a:p>
            <a:pPr algn="ctr">
              <a:defRPr/>
            </a:pPr>
            <a:endParaRPr lang="en-GB" sz="1000" b="1" dirty="0">
              <a:solidFill>
                <a:schemeClr val="bg1"/>
              </a:solidFill>
              <a:latin typeface="+mn-lt"/>
              <a:ea typeface="+mn-ea"/>
              <a:cs typeface="+mn-cs"/>
            </a:endParaRPr>
          </a:p>
        </p:txBody>
      </p:sp>
      <p:sp>
        <p:nvSpPr>
          <p:cNvPr id="132" name="Rectangle 131"/>
          <p:cNvSpPr>
            <a:spLocks noChangeArrowheads="1"/>
          </p:cNvSpPr>
          <p:nvPr/>
        </p:nvSpPr>
        <p:spPr bwMode="auto">
          <a:xfrm>
            <a:off x="6791325" y="5341938"/>
            <a:ext cx="119063" cy="877887"/>
          </a:xfrm>
          <a:prstGeom prst="rect">
            <a:avLst/>
          </a:prstGeom>
          <a:solidFill>
            <a:schemeClr val="accent2">
              <a:lumMod val="60000"/>
              <a:lumOff val="40000"/>
            </a:schemeClr>
          </a:solidFill>
          <a:ln w="9525">
            <a:noFill/>
            <a:miter lim="800000"/>
            <a:headEnd/>
            <a:tailEnd/>
          </a:ln>
          <a:effectLst>
            <a:outerShdw blurRad="40000" dist="23000" dir="5400000" rotWithShape="0">
              <a:srgbClr val="000000">
                <a:alpha val="34999"/>
              </a:srgbClr>
            </a:outerShdw>
          </a:effectLst>
        </p:spPr>
        <p:txBody>
          <a:bodyPr anchor="ctr"/>
          <a:lstStyle/>
          <a:p>
            <a:pPr algn="ctr">
              <a:defRPr/>
            </a:pPr>
            <a:endParaRPr lang="en-GB" sz="1000" b="1" dirty="0">
              <a:solidFill>
                <a:schemeClr val="bg1"/>
              </a:solidFill>
              <a:latin typeface="+mn-lt"/>
              <a:ea typeface="+mn-ea"/>
              <a:cs typeface="+mn-cs"/>
            </a:endParaRPr>
          </a:p>
        </p:txBody>
      </p:sp>
      <p:cxnSp>
        <p:nvCxnSpPr>
          <p:cNvPr id="55" name="Straight Connector 54"/>
          <p:cNvCxnSpPr/>
          <p:nvPr/>
        </p:nvCxnSpPr>
        <p:spPr bwMode="auto">
          <a:xfrm>
            <a:off x="4959350" y="3014663"/>
            <a:ext cx="3792538" cy="0"/>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bwMode="auto">
          <a:xfrm>
            <a:off x="4956175" y="5338763"/>
            <a:ext cx="2033588" cy="0"/>
          </a:xfrm>
          <a:prstGeom prst="line">
            <a:avLst/>
          </a:prstGeom>
          <a:ln w="190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734" name="TextBox 133"/>
          <p:cNvSpPr txBox="1">
            <a:spLocks noChangeArrowheads="1"/>
          </p:cNvSpPr>
          <p:nvPr/>
        </p:nvSpPr>
        <p:spPr bwMode="auto">
          <a:xfrm>
            <a:off x="4914900" y="6215390"/>
            <a:ext cx="102143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sz="3200">
                <a:solidFill>
                  <a:srgbClr val="002D87"/>
                </a:solidFill>
                <a:latin typeface="Calibri" charset="0"/>
                <a:ea typeface="ＭＳ Ｐゴシック" charset="0"/>
              </a:defRPr>
            </a:lvl1pPr>
            <a:lvl2pPr>
              <a:defRPr sz="2800">
                <a:solidFill>
                  <a:srgbClr val="C00060"/>
                </a:solidFill>
                <a:latin typeface="Calibri" charset="0"/>
                <a:ea typeface="ＭＳ Ｐゴシック" charset="0"/>
              </a:defRPr>
            </a:lvl2pPr>
            <a:lvl3pPr>
              <a:defRPr sz="2400">
                <a:solidFill>
                  <a:srgbClr val="595959"/>
                </a:solidFill>
                <a:latin typeface="Calibri" charset="0"/>
                <a:ea typeface="ＭＳ Ｐゴシック" charset="0"/>
              </a:defRPr>
            </a:lvl3pPr>
            <a:lvl4pPr>
              <a:defRPr sz="2000">
                <a:solidFill>
                  <a:srgbClr val="650032"/>
                </a:solidFill>
                <a:latin typeface="Calibri" charset="0"/>
                <a:ea typeface="ＭＳ Ｐゴシック" charset="0"/>
              </a:defRPr>
            </a:lvl4pPr>
            <a:lvl5pPr>
              <a:defRPr sz="2000">
                <a:solidFill>
                  <a:srgbClr val="595959"/>
                </a:solidFill>
                <a:latin typeface="Calibri" charset="0"/>
                <a:ea typeface="ＭＳ Ｐゴシック" charset="0"/>
              </a:defRPr>
            </a:lvl5pPr>
            <a:lvl6pPr eaLnBrk="0" fontAlgn="base" hangingPunct="0">
              <a:spcAft>
                <a:spcPct val="0"/>
              </a:spcAft>
              <a:buFont typeface="Arial" charset="0"/>
              <a:buChar char="»"/>
              <a:defRPr sz="2000">
                <a:solidFill>
                  <a:srgbClr val="595959"/>
                </a:solidFill>
                <a:latin typeface="Calibri" charset="0"/>
                <a:ea typeface="ＭＳ Ｐゴシック" charset="0"/>
              </a:defRPr>
            </a:lvl6pPr>
            <a:lvl7pPr eaLnBrk="0" fontAlgn="base" hangingPunct="0">
              <a:spcAft>
                <a:spcPct val="0"/>
              </a:spcAft>
              <a:buFont typeface="Arial" charset="0"/>
              <a:buChar char="»"/>
              <a:defRPr sz="2000">
                <a:solidFill>
                  <a:srgbClr val="595959"/>
                </a:solidFill>
                <a:latin typeface="Calibri" charset="0"/>
                <a:ea typeface="ＭＳ Ｐゴシック" charset="0"/>
              </a:defRPr>
            </a:lvl7pPr>
            <a:lvl8pPr eaLnBrk="0" fontAlgn="base" hangingPunct="0">
              <a:spcAft>
                <a:spcPct val="0"/>
              </a:spcAft>
              <a:buFont typeface="Arial" charset="0"/>
              <a:buChar char="»"/>
              <a:defRPr sz="2000">
                <a:solidFill>
                  <a:srgbClr val="595959"/>
                </a:solidFill>
                <a:latin typeface="Calibri" charset="0"/>
                <a:ea typeface="ＭＳ Ｐゴシック" charset="0"/>
              </a:defRPr>
            </a:lvl8pPr>
            <a:lvl9pPr eaLnBrk="0" fontAlgn="base" hangingPunct="0">
              <a:spcAft>
                <a:spcPct val="0"/>
              </a:spcAft>
              <a:buFont typeface="Arial" charset="0"/>
              <a:buChar char="»"/>
              <a:defRPr sz="2000">
                <a:solidFill>
                  <a:srgbClr val="595959"/>
                </a:solidFill>
                <a:latin typeface="Calibri" charset="0"/>
                <a:ea typeface="ＭＳ Ｐゴシック" charset="0"/>
              </a:defRPr>
            </a:lvl9pPr>
          </a:lstStyle>
          <a:p>
            <a:r>
              <a:rPr lang="en-GB" sz="1100" b="1" dirty="0" smtClean="0">
                <a:solidFill>
                  <a:schemeClr val="bg1"/>
                </a:solidFill>
                <a:latin typeface="Arial" panose="020B0604020202020204" pitchFamily="34" charset="0"/>
              </a:rPr>
              <a:t>+ = ongoing</a:t>
            </a:r>
            <a:endParaRPr lang="en-GB" sz="1100" b="1" dirty="0">
              <a:solidFill>
                <a:schemeClr val="bg1"/>
              </a:solidFill>
              <a:latin typeface="Arial" panose="020B0604020202020204" pitchFamily="34" charset="0"/>
            </a:endParaRPr>
          </a:p>
        </p:txBody>
      </p:sp>
      <p:sp>
        <p:nvSpPr>
          <p:cNvPr id="133" name="Rectangle 132"/>
          <p:cNvSpPr/>
          <p:nvPr/>
        </p:nvSpPr>
        <p:spPr>
          <a:xfrm>
            <a:off x="387350" y="6396335"/>
            <a:ext cx="8528050" cy="461665"/>
          </a:xfrm>
          <a:prstGeom prst="rect">
            <a:avLst/>
          </a:prstGeom>
        </p:spPr>
        <p:txBody>
          <a:bodyPr wrap="square">
            <a:spAutoFit/>
          </a:bodyPr>
          <a:lstStyle/>
          <a:p>
            <a:r>
              <a:rPr lang="en-US" sz="1200" b="1" dirty="0">
                <a:solidFill>
                  <a:schemeClr val="bg1"/>
                </a:solidFill>
              </a:rPr>
              <a:t>Swisher E, et al. Presented at: 26th </a:t>
            </a:r>
            <a:r>
              <a:rPr lang="en-US" sz="1200" b="1" dirty="0" smtClean="0">
                <a:solidFill>
                  <a:schemeClr val="bg1"/>
                </a:solidFill>
              </a:rPr>
              <a:t>EORTC-NCI-AACR </a:t>
            </a:r>
            <a:r>
              <a:rPr lang="en-US" sz="1200" b="1" dirty="0">
                <a:solidFill>
                  <a:schemeClr val="bg1"/>
                </a:solidFill>
              </a:rPr>
              <a:t>Symposium on Molecular Targets and Cancer Therapeutics; November 18-21, 2014; Barcelona, Spain. </a:t>
            </a:r>
          </a:p>
        </p:txBody>
      </p:sp>
    </p:spTree>
    <p:extLst>
      <p:ext uri="{BB962C8B-B14F-4D97-AF65-F5344CB8AC3E}">
        <p14:creationId xmlns:p14="http://schemas.microsoft.com/office/powerpoint/2010/main" val="27878741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8120"/>
            <a:ext cx="7772400" cy="1143000"/>
          </a:xfrm>
        </p:spPr>
        <p:txBody>
          <a:bodyPr/>
          <a:lstStyle/>
          <a:p>
            <a:r>
              <a:rPr lang="en-US" dirty="0" smtClean="0"/>
              <a:t>Genomic Assays</a:t>
            </a:r>
            <a:endParaRPr lang="en-US" dirty="0"/>
          </a:p>
        </p:txBody>
      </p:sp>
      <p:sp>
        <p:nvSpPr>
          <p:cNvPr id="3" name="Content Placeholder 2"/>
          <p:cNvSpPr>
            <a:spLocks noGrp="1"/>
          </p:cNvSpPr>
          <p:nvPr>
            <p:ph idx="1"/>
          </p:nvPr>
        </p:nvSpPr>
        <p:spPr>
          <a:xfrm>
            <a:off x="685800" y="1600200"/>
            <a:ext cx="7772400" cy="4114800"/>
          </a:xfrm>
        </p:spPr>
        <p:txBody>
          <a:bodyPr/>
          <a:lstStyle/>
          <a:p>
            <a:pPr>
              <a:buClr>
                <a:srgbClr val="F09828"/>
              </a:buClr>
            </a:pPr>
            <a:r>
              <a:rPr lang="en-US" sz="2800" b="1" dirty="0" smtClean="0">
                <a:solidFill>
                  <a:schemeClr val="bg1"/>
                </a:solidFill>
              </a:rPr>
              <a:t>Multiple different companies</a:t>
            </a:r>
          </a:p>
          <a:p>
            <a:pPr>
              <a:buClr>
                <a:srgbClr val="F09828"/>
              </a:buClr>
            </a:pPr>
            <a:r>
              <a:rPr lang="en-US" sz="2800" b="1" dirty="0" smtClean="0">
                <a:solidFill>
                  <a:schemeClr val="bg1"/>
                </a:solidFill>
              </a:rPr>
              <a:t>Multiple genomic platforms</a:t>
            </a:r>
          </a:p>
          <a:p>
            <a:pPr lvl="1">
              <a:buClr>
                <a:srgbClr val="F09828"/>
              </a:buClr>
            </a:pPr>
            <a:r>
              <a:rPr lang="en-US" sz="2400" b="1" dirty="0" smtClean="0">
                <a:solidFill>
                  <a:schemeClr val="bg1"/>
                </a:solidFill>
              </a:rPr>
              <a:t>Sequencing</a:t>
            </a:r>
          </a:p>
          <a:p>
            <a:pPr lvl="1">
              <a:buClr>
                <a:srgbClr val="F09828"/>
              </a:buClr>
            </a:pPr>
            <a:r>
              <a:rPr lang="en-US" sz="2400" b="1" dirty="0" smtClean="0">
                <a:solidFill>
                  <a:schemeClr val="bg1"/>
                </a:solidFill>
              </a:rPr>
              <a:t>Expression profiling</a:t>
            </a:r>
          </a:p>
          <a:p>
            <a:pPr lvl="1">
              <a:buClr>
                <a:srgbClr val="F09828"/>
              </a:buClr>
            </a:pPr>
            <a:r>
              <a:rPr lang="en-US" sz="2400" b="1" dirty="0" smtClean="0">
                <a:solidFill>
                  <a:schemeClr val="bg1"/>
                </a:solidFill>
              </a:rPr>
              <a:t>IHC	</a:t>
            </a:r>
          </a:p>
          <a:p>
            <a:pPr>
              <a:buClr>
                <a:srgbClr val="F09828"/>
              </a:buClr>
            </a:pPr>
            <a:r>
              <a:rPr lang="en-US" sz="2800" b="1" dirty="0" smtClean="0">
                <a:solidFill>
                  <a:schemeClr val="bg1"/>
                </a:solidFill>
              </a:rPr>
              <a:t>Accurate assessments but clinical correlations not validated</a:t>
            </a:r>
          </a:p>
          <a:p>
            <a:pPr>
              <a:buClr>
                <a:srgbClr val="F09828"/>
              </a:buClr>
            </a:pPr>
            <a:r>
              <a:rPr lang="en-US" sz="2800" b="1" dirty="0" smtClean="0">
                <a:solidFill>
                  <a:schemeClr val="bg1"/>
                </a:solidFill>
              </a:rPr>
              <a:t>Could be used to identify appropriate clinical trial</a:t>
            </a:r>
            <a:endParaRPr lang="en-US" sz="2800" b="1" dirty="0">
              <a:solidFill>
                <a:schemeClr val="bg1"/>
              </a:solidFill>
            </a:endParaRPr>
          </a:p>
        </p:txBody>
      </p:sp>
    </p:spTree>
    <p:extLst>
      <p:ext uri="{BB962C8B-B14F-4D97-AF65-F5344CB8AC3E}">
        <p14:creationId xmlns:p14="http://schemas.microsoft.com/office/powerpoint/2010/main" val="167344435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685800" y="213360"/>
            <a:ext cx="7772400" cy="1143000"/>
          </a:xfrm>
        </p:spPr>
        <p:txBody>
          <a:bodyPr/>
          <a:lstStyle/>
          <a:p>
            <a:r>
              <a:rPr lang="en-US" sz="4000" dirty="0"/>
              <a:t>Conclusions</a:t>
            </a:r>
          </a:p>
        </p:txBody>
      </p:sp>
      <p:sp>
        <p:nvSpPr>
          <p:cNvPr id="344067" name="Rectangle 3"/>
          <p:cNvSpPr>
            <a:spLocks noGrp="1" noChangeArrowheads="1"/>
          </p:cNvSpPr>
          <p:nvPr>
            <p:ph type="body" idx="1"/>
          </p:nvPr>
        </p:nvSpPr>
        <p:spPr>
          <a:xfrm>
            <a:off x="685800" y="1295400"/>
            <a:ext cx="7772400" cy="4114800"/>
          </a:xfrm>
        </p:spPr>
        <p:txBody>
          <a:bodyPr/>
          <a:lstStyle/>
          <a:p>
            <a:pPr>
              <a:buClr>
                <a:srgbClr val="F09828"/>
              </a:buClr>
            </a:pPr>
            <a:r>
              <a:rPr lang="en-US" sz="2200" b="1" dirty="0" smtClean="0">
                <a:solidFill>
                  <a:schemeClr val="bg1"/>
                </a:solidFill>
              </a:rPr>
              <a:t>Molecular analysis has demonstrated that ovarian cancer is a heterogeneous disease</a:t>
            </a:r>
          </a:p>
          <a:p>
            <a:pPr>
              <a:buClr>
                <a:srgbClr val="F09828"/>
              </a:buClr>
            </a:pPr>
            <a:r>
              <a:rPr lang="en-US" sz="2200" b="1" dirty="0" smtClean="0">
                <a:solidFill>
                  <a:schemeClr val="bg1"/>
                </a:solidFill>
              </a:rPr>
              <a:t>Genomic abnormalities can be targeted for clear cell and low grade serous ovarian cancers</a:t>
            </a:r>
          </a:p>
          <a:p>
            <a:pPr>
              <a:buClr>
                <a:srgbClr val="F09828"/>
              </a:buClr>
            </a:pPr>
            <a:r>
              <a:rPr lang="en-US" sz="2200" b="1" dirty="0" smtClean="0">
                <a:solidFill>
                  <a:schemeClr val="bg1"/>
                </a:solidFill>
              </a:rPr>
              <a:t>High grade serous cancers have extensive genomic instability</a:t>
            </a:r>
          </a:p>
          <a:p>
            <a:pPr>
              <a:buClr>
                <a:srgbClr val="F09828"/>
              </a:buClr>
            </a:pPr>
            <a:r>
              <a:rPr lang="en-US" sz="2200" b="1" dirty="0" smtClean="0">
                <a:solidFill>
                  <a:schemeClr val="bg1"/>
                </a:solidFill>
              </a:rPr>
              <a:t>Genomic signature for survival, </a:t>
            </a:r>
            <a:r>
              <a:rPr lang="en-US" sz="2200" b="1" dirty="0" err="1" smtClean="0">
                <a:solidFill>
                  <a:schemeClr val="bg1"/>
                </a:solidFill>
              </a:rPr>
              <a:t>debulking</a:t>
            </a:r>
            <a:r>
              <a:rPr lang="en-US" sz="2200" b="1" dirty="0" smtClean="0">
                <a:solidFill>
                  <a:schemeClr val="bg1"/>
                </a:solidFill>
              </a:rPr>
              <a:t>, and anti-angiogenesis response under development</a:t>
            </a:r>
          </a:p>
          <a:p>
            <a:pPr>
              <a:buClr>
                <a:srgbClr val="F09828"/>
              </a:buClr>
            </a:pPr>
            <a:r>
              <a:rPr lang="en-US" sz="2200" b="1" dirty="0" smtClean="0">
                <a:solidFill>
                  <a:schemeClr val="bg1"/>
                </a:solidFill>
              </a:rPr>
              <a:t>Predictors of response to PARP inhibitors under development</a:t>
            </a:r>
          </a:p>
          <a:p>
            <a:pPr>
              <a:buClr>
                <a:srgbClr val="F09828"/>
              </a:buClr>
            </a:pPr>
            <a:r>
              <a:rPr lang="en-US" sz="2200" b="1" dirty="0" smtClean="0">
                <a:solidFill>
                  <a:schemeClr val="bg1"/>
                </a:solidFill>
              </a:rPr>
              <a:t>Genomic analysis of tumors (outside of </a:t>
            </a:r>
            <a:r>
              <a:rPr lang="en-US" sz="2200" b="1" dirty="0" err="1" smtClean="0">
                <a:solidFill>
                  <a:schemeClr val="bg1"/>
                </a:solidFill>
              </a:rPr>
              <a:t>fanconi</a:t>
            </a:r>
            <a:r>
              <a:rPr lang="en-US" sz="2200" b="1" dirty="0" smtClean="0">
                <a:solidFill>
                  <a:schemeClr val="bg1"/>
                </a:solidFill>
              </a:rPr>
              <a:t> pathway) is of little clinical value</a:t>
            </a:r>
            <a:endParaRPr lang="en-US" sz="2200" b="1" dirty="0">
              <a:solidFill>
                <a:schemeClr val="bg1"/>
              </a:solidFill>
            </a:endParaRPr>
          </a:p>
          <a:p>
            <a:pPr>
              <a:buClr>
                <a:srgbClr val="F09828"/>
              </a:buClr>
            </a:pPr>
            <a:r>
              <a:rPr lang="en-US" sz="2200" b="1" dirty="0">
                <a:solidFill>
                  <a:srgbClr val="FFFF00"/>
                </a:solidFill>
              </a:rPr>
              <a:t>Personalized medicine is </a:t>
            </a:r>
            <a:r>
              <a:rPr lang="en-US" sz="2200" b="1" dirty="0" smtClean="0">
                <a:solidFill>
                  <a:srgbClr val="FFFF00"/>
                </a:solidFill>
              </a:rPr>
              <a:t>coming</a:t>
            </a:r>
            <a:endParaRPr lang="en-US" sz="2200" b="1" dirty="0">
              <a:solidFill>
                <a:srgbClr val="FFFF00"/>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719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38735"/>
            <a:ext cx="7772400" cy="1470025"/>
          </a:xfrm>
        </p:spPr>
        <p:txBody>
          <a:bodyPr/>
          <a:lstStyle/>
          <a:p>
            <a:r>
              <a:rPr lang="en-US" dirty="0" smtClean="0"/>
              <a:t>Clear Cell Specific Trials</a:t>
            </a:r>
            <a:endParaRPr lang="en-US" dirty="0"/>
          </a:p>
        </p:txBody>
      </p:sp>
      <p:sp>
        <p:nvSpPr>
          <p:cNvPr id="5" name="Subtitle 4"/>
          <p:cNvSpPr>
            <a:spLocks noGrp="1"/>
          </p:cNvSpPr>
          <p:nvPr>
            <p:ph type="subTitle" idx="1"/>
          </p:nvPr>
        </p:nvSpPr>
        <p:spPr>
          <a:xfrm>
            <a:off x="457200" y="2819400"/>
            <a:ext cx="8229600" cy="1752600"/>
          </a:xfrm>
        </p:spPr>
        <p:txBody>
          <a:bodyPr/>
          <a:lstStyle/>
          <a:p>
            <a:r>
              <a:rPr lang="en-US" sz="1800" b="1" dirty="0">
                <a:solidFill>
                  <a:srgbClr val="FFFFFF"/>
                </a:solidFill>
              </a:rPr>
              <a:t> GOG0254 A Phase II Evaluation of SU11248 (</a:t>
            </a:r>
            <a:r>
              <a:rPr lang="en-US" sz="1800" b="1" dirty="0" err="1">
                <a:solidFill>
                  <a:srgbClr val="FFFFFF"/>
                </a:solidFill>
              </a:rPr>
              <a:t>Sunitinib</a:t>
            </a:r>
            <a:r>
              <a:rPr lang="en-US" sz="1800" b="1" dirty="0">
                <a:solidFill>
                  <a:srgbClr val="FFFFFF"/>
                </a:solidFill>
              </a:rPr>
              <a:t> Malate</a:t>
            </a:r>
            <a:r>
              <a:rPr lang="en-US" sz="1800" b="1" dirty="0" smtClean="0">
                <a:solidFill>
                  <a:srgbClr val="FFFFFF"/>
                </a:solidFill>
              </a:rPr>
              <a:t>) in </a:t>
            </a:r>
            <a:r>
              <a:rPr lang="en-US" sz="1800" b="1" dirty="0">
                <a:solidFill>
                  <a:srgbClr val="FFFFFF"/>
                </a:solidFill>
              </a:rPr>
              <a:t>the Treatment of Persistent of Recurrent Clear Cell Ovarian Carcinoma </a:t>
            </a:r>
            <a:r>
              <a:rPr lang="en-US" sz="1800" b="1" dirty="0" smtClean="0">
                <a:solidFill>
                  <a:srgbClr val="FFFFFF"/>
                </a:solidFill>
              </a:rPr>
              <a:t/>
            </a:r>
            <a:br>
              <a:rPr lang="en-US" sz="1800" b="1" dirty="0" smtClean="0">
                <a:solidFill>
                  <a:srgbClr val="FFFFFF"/>
                </a:solidFill>
              </a:rPr>
            </a:br>
            <a:r>
              <a:rPr lang="en-US" sz="1800" b="1" dirty="0" smtClean="0">
                <a:solidFill>
                  <a:srgbClr val="FFFFFF"/>
                </a:solidFill>
              </a:rPr>
              <a:t>(</a:t>
            </a:r>
            <a:r>
              <a:rPr lang="en-US" sz="1800" b="1" dirty="0">
                <a:solidFill>
                  <a:srgbClr val="FFFFFF"/>
                </a:solidFill>
              </a:rPr>
              <a:t>John K Chan</a:t>
            </a:r>
            <a:r>
              <a:rPr lang="en-US" sz="1800" b="1" dirty="0" smtClean="0">
                <a:solidFill>
                  <a:srgbClr val="FFFFFF"/>
                </a:solidFill>
              </a:rPr>
              <a:t>)</a:t>
            </a:r>
          </a:p>
          <a:p>
            <a:endParaRPr lang="en-US" sz="1800" b="1" dirty="0">
              <a:solidFill>
                <a:srgbClr val="FFFFFF"/>
              </a:solidFill>
            </a:endParaRPr>
          </a:p>
          <a:p>
            <a:r>
              <a:rPr lang="en-US" sz="1800" b="1" dirty="0" smtClean="0">
                <a:solidFill>
                  <a:srgbClr val="FFFFFF"/>
                </a:solidFill>
              </a:rPr>
              <a:t>GOG0268 </a:t>
            </a:r>
            <a:r>
              <a:rPr lang="en-US" sz="1800" b="1" dirty="0">
                <a:solidFill>
                  <a:srgbClr val="FFFFFF"/>
                </a:solidFill>
              </a:rPr>
              <a:t>A Phase II Evaluation of </a:t>
            </a:r>
            <a:r>
              <a:rPr lang="en-US" sz="1800" b="1" dirty="0" err="1">
                <a:solidFill>
                  <a:srgbClr val="FFFFFF"/>
                </a:solidFill>
              </a:rPr>
              <a:t>Temsirolimus</a:t>
            </a:r>
            <a:r>
              <a:rPr lang="en-US" sz="1800" b="1" dirty="0">
                <a:solidFill>
                  <a:srgbClr val="FFFFFF"/>
                </a:solidFill>
              </a:rPr>
              <a:t> (CCI-779) </a:t>
            </a:r>
            <a:r>
              <a:rPr lang="en-US" sz="1800" b="1" dirty="0" smtClean="0">
                <a:solidFill>
                  <a:srgbClr val="FFFFFF"/>
                </a:solidFill>
              </a:rPr>
              <a:t/>
            </a:r>
            <a:br>
              <a:rPr lang="en-US" sz="1800" b="1" dirty="0" smtClean="0">
                <a:solidFill>
                  <a:srgbClr val="FFFFFF"/>
                </a:solidFill>
              </a:rPr>
            </a:br>
            <a:r>
              <a:rPr lang="en-US" sz="1800" b="1" dirty="0" smtClean="0">
                <a:solidFill>
                  <a:srgbClr val="FFFFFF"/>
                </a:solidFill>
              </a:rPr>
              <a:t>(</a:t>
            </a:r>
            <a:r>
              <a:rPr lang="en-US" sz="1800" b="1" dirty="0">
                <a:solidFill>
                  <a:srgbClr val="FFFFFF"/>
                </a:solidFill>
              </a:rPr>
              <a:t>NCI Supplied Agent: 683864, IND #61010</a:t>
            </a:r>
            <a:r>
              <a:rPr lang="en-US" sz="1800" b="1" dirty="0" smtClean="0">
                <a:solidFill>
                  <a:srgbClr val="FFFFFF"/>
                </a:solidFill>
              </a:rPr>
              <a:t>) in </a:t>
            </a:r>
            <a:r>
              <a:rPr lang="en-US" sz="1800" b="1" dirty="0">
                <a:solidFill>
                  <a:srgbClr val="FFFFFF"/>
                </a:solidFill>
              </a:rPr>
              <a:t>Combination </a:t>
            </a:r>
            <a:r>
              <a:rPr lang="en-US" sz="1800" b="1" dirty="0" smtClean="0">
                <a:solidFill>
                  <a:srgbClr val="FFFFFF"/>
                </a:solidFill>
              </a:rPr>
              <a:t>With </a:t>
            </a:r>
            <a:r>
              <a:rPr lang="en-US" sz="1800" b="1" dirty="0">
                <a:solidFill>
                  <a:srgbClr val="FFFFFF"/>
                </a:solidFill>
              </a:rPr>
              <a:t>Carboplatin and Paclitaxel </a:t>
            </a:r>
            <a:r>
              <a:rPr lang="en-US" sz="1800" b="1" dirty="0" smtClean="0">
                <a:solidFill>
                  <a:srgbClr val="FFFFFF"/>
                </a:solidFill>
              </a:rPr>
              <a:t>Followed </a:t>
            </a:r>
            <a:r>
              <a:rPr lang="en-US" sz="1800" b="1" dirty="0">
                <a:solidFill>
                  <a:srgbClr val="FFFFFF"/>
                </a:solidFill>
              </a:rPr>
              <a:t>by </a:t>
            </a:r>
            <a:r>
              <a:rPr lang="en-US" sz="1800" b="1" dirty="0" err="1">
                <a:solidFill>
                  <a:srgbClr val="FFFFFF"/>
                </a:solidFill>
              </a:rPr>
              <a:t>Temsirolimus</a:t>
            </a:r>
            <a:r>
              <a:rPr lang="en-US" sz="1800" b="1" dirty="0">
                <a:solidFill>
                  <a:srgbClr val="FFFFFF"/>
                </a:solidFill>
              </a:rPr>
              <a:t> Consolidation as First-line Therapy in the Treatment of Clear Cell Carcinoma of the </a:t>
            </a:r>
            <a:r>
              <a:rPr lang="en-US" sz="1800" b="1" dirty="0" smtClean="0">
                <a:solidFill>
                  <a:srgbClr val="FFFFFF"/>
                </a:solidFill>
              </a:rPr>
              <a:t>Ovary </a:t>
            </a:r>
            <a:r>
              <a:rPr lang="en-US" sz="1800" b="1" dirty="0">
                <a:solidFill>
                  <a:srgbClr val="FFFFFF"/>
                </a:solidFill>
              </a:rPr>
              <a:t>(John H Farley</a:t>
            </a:r>
            <a:r>
              <a:rPr lang="en-US" sz="1800" b="1" dirty="0" smtClean="0">
                <a:solidFill>
                  <a:srgbClr val="FFFFFF"/>
                </a:solidFill>
              </a:rPr>
              <a:t>)</a:t>
            </a:r>
          </a:p>
          <a:p>
            <a:endParaRPr lang="en-US" sz="1800" b="1" dirty="0">
              <a:solidFill>
                <a:srgbClr val="FFFFFF"/>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Text Box 2"/>
          <p:cNvSpPr txBox="1">
            <a:spLocks noChangeArrowheads="1"/>
          </p:cNvSpPr>
          <p:nvPr/>
        </p:nvSpPr>
        <p:spPr bwMode="auto">
          <a:xfrm>
            <a:off x="628650" y="349250"/>
            <a:ext cx="77866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r>
              <a:rPr lang="en-US" sz="3600" b="1" dirty="0">
                <a:solidFill>
                  <a:srgbClr val="F09828"/>
                </a:solidFill>
              </a:rPr>
              <a:t>Papillary Serous Ovarian Cancer</a:t>
            </a:r>
          </a:p>
        </p:txBody>
      </p:sp>
      <p:sp>
        <p:nvSpPr>
          <p:cNvPr id="303107" name="Text Box 3"/>
          <p:cNvSpPr txBox="1">
            <a:spLocks noChangeArrowheads="1"/>
          </p:cNvSpPr>
          <p:nvPr/>
        </p:nvSpPr>
        <p:spPr bwMode="auto">
          <a:xfrm>
            <a:off x="898525" y="6275327"/>
            <a:ext cx="3938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457200" indent="-457200">
              <a:defRPr sz="2400">
                <a:solidFill>
                  <a:schemeClr val="tx1"/>
                </a:solidFill>
                <a:latin typeface="Arial" charset="0"/>
                <a:ea typeface="ＭＳ Ｐゴシック" charset="0"/>
                <a:cs typeface="ＭＳ Ｐゴシック" charset="0"/>
              </a:defRPr>
            </a:lvl1pPr>
            <a:lvl2pPr marL="914400" indent="-457200">
              <a:defRPr sz="2400">
                <a:solidFill>
                  <a:schemeClr val="tx1"/>
                </a:solidFill>
                <a:latin typeface="Arial" charset="0"/>
                <a:ea typeface="ＭＳ Ｐゴシック" charset="0"/>
              </a:defRPr>
            </a:lvl2pPr>
            <a:lvl3pPr marL="1371600" indent="-457200">
              <a:defRPr sz="2400">
                <a:solidFill>
                  <a:schemeClr val="tx1"/>
                </a:solidFill>
                <a:latin typeface="Arial" charset="0"/>
                <a:ea typeface="ＭＳ Ｐゴシック" charset="0"/>
              </a:defRPr>
            </a:lvl3pPr>
            <a:lvl4pPr marL="1828800" indent="-457200">
              <a:defRPr sz="2400">
                <a:solidFill>
                  <a:schemeClr val="tx1"/>
                </a:solidFill>
                <a:latin typeface="Arial" charset="0"/>
                <a:ea typeface="ＭＳ Ｐゴシック" charset="0"/>
              </a:defRPr>
            </a:lvl4pPr>
            <a:lvl5pPr marL="2286000" indent="-45720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buFont typeface="Times" charset="0"/>
              <a:buNone/>
            </a:pPr>
            <a:r>
              <a:rPr lang="en-US" sz="2000" b="1" dirty="0" smtClean="0">
                <a:solidFill>
                  <a:schemeClr val="bg1"/>
                </a:solidFill>
              </a:rPr>
              <a:t>Low-malignant potential (LMP</a:t>
            </a:r>
            <a:r>
              <a:rPr lang="en-US" sz="2000" b="1" dirty="0">
                <a:solidFill>
                  <a:schemeClr val="bg1"/>
                </a:solidFill>
              </a:rPr>
              <a:t>)</a:t>
            </a:r>
          </a:p>
        </p:txBody>
      </p:sp>
      <p:pic>
        <p:nvPicPr>
          <p:cNvPr id="303108" name="Picture 4" descr="LMP Zoom 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975" y="938152"/>
            <a:ext cx="3295650" cy="2471738"/>
          </a:xfrm>
          <a:prstGeom prst="rect">
            <a:avLst/>
          </a:prstGeom>
          <a:noFill/>
          <a:extLst>
            <a:ext uri="{909E8E84-426E-40DD-AFC4-6F175D3DCCD1}">
              <a14:hiddenFill xmlns:a14="http://schemas.microsoft.com/office/drawing/2010/main">
                <a:solidFill>
                  <a:srgbClr val="FFFFFF"/>
                </a:solidFill>
              </a14:hiddenFill>
            </a:ext>
          </a:extLst>
        </p:spPr>
      </p:pic>
      <p:sp>
        <p:nvSpPr>
          <p:cNvPr id="303109" name="Text Box 5"/>
          <p:cNvSpPr txBox="1">
            <a:spLocks noChangeArrowheads="1"/>
          </p:cNvSpPr>
          <p:nvPr/>
        </p:nvSpPr>
        <p:spPr bwMode="auto">
          <a:xfrm>
            <a:off x="4837113" y="6305490"/>
            <a:ext cx="3276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457200" indent="-457200">
              <a:defRPr sz="2400">
                <a:solidFill>
                  <a:schemeClr val="tx1"/>
                </a:solidFill>
                <a:latin typeface="Arial" charset="0"/>
                <a:ea typeface="ＭＳ Ｐゴシック" charset="0"/>
                <a:cs typeface="ＭＳ Ｐゴシック" charset="0"/>
              </a:defRPr>
            </a:lvl1pPr>
            <a:lvl2pPr marL="914400" indent="-457200">
              <a:defRPr sz="2400">
                <a:solidFill>
                  <a:schemeClr val="tx1"/>
                </a:solidFill>
                <a:latin typeface="Arial" charset="0"/>
                <a:ea typeface="ＭＳ Ｐゴシック" charset="0"/>
              </a:defRPr>
            </a:lvl2pPr>
            <a:lvl3pPr marL="1371600" indent="-457200">
              <a:defRPr sz="2400">
                <a:solidFill>
                  <a:schemeClr val="tx1"/>
                </a:solidFill>
                <a:latin typeface="Arial" charset="0"/>
                <a:ea typeface="ＭＳ Ｐゴシック" charset="0"/>
              </a:defRPr>
            </a:lvl3pPr>
            <a:lvl4pPr marL="1828800" indent="-457200">
              <a:defRPr sz="2400">
                <a:solidFill>
                  <a:schemeClr val="tx1"/>
                </a:solidFill>
                <a:latin typeface="Arial" charset="0"/>
                <a:ea typeface="ＭＳ Ｐゴシック" charset="0"/>
              </a:defRPr>
            </a:lvl4pPr>
            <a:lvl5pPr marL="2286000" indent="-45720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buFont typeface="Times" charset="0"/>
              <a:buNone/>
            </a:pPr>
            <a:r>
              <a:rPr lang="en-US" sz="2000" b="1" dirty="0">
                <a:solidFill>
                  <a:schemeClr val="bg1"/>
                </a:solidFill>
              </a:rPr>
              <a:t>Invasive c</a:t>
            </a:r>
            <a:r>
              <a:rPr lang="en-US" sz="2000" b="1" dirty="0" smtClean="0">
                <a:solidFill>
                  <a:schemeClr val="bg1"/>
                </a:solidFill>
              </a:rPr>
              <a:t>arcinoma</a:t>
            </a:r>
            <a:endParaRPr lang="en-US" sz="2000" b="1" dirty="0">
              <a:solidFill>
                <a:schemeClr val="bg1"/>
              </a:solidFill>
            </a:endParaRPr>
          </a:p>
        </p:txBody>
      </p:sp>
      <p:pic>
        <p:nvPicPr>
          <p:cNvPr id="303110" name="Picture 6" descr="Serous Invasive Zoom Ou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4413" y="938152"/>
            <a:ext cx="3300412" cy="2473325"/>
          </a:xfrm>
          <a:prstGeom prst="rect">
            <a:avLst/>
          </a:prstGeom>
          <a:noFill/>
          <a:extLst>
            <a:ext uri="{909E8E84-426E-40DD-AFC4-6F175D3DCCD1}">
              <a14:hiddenFill xmlns:a14="http://schemas.microsoft.com/office/drawing/2010/main">
                <a:solidFill>
                  <a:srgbClr val="FFFFFF"/>
                </a:solidFill>
              </a14:hiddenFill>
            </a:ext>
          </a:extLst>
        </p:spPr>
      </p:pic>
      <p:pic>
        <p:nvPicPr>
          <p:cNvPr id="303111" name="Picture 7" descr="LMP Zoom 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3150" y="3540065"/>
            <a:ext cx="328930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303112" name="Picture 8" descr="Serous Invasive Zoom I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4413" y="3538477"/>
            <a:ext cx="3302000" cy="2471738"/>
          </a:xfrm>
          <a:prstGeom prst="rect">
            <a:avLst/>
          </a:prstGeom>
          <a:noFill/>
          <a:extLst>
            <a:ext uri="{909E8E84-426E-40DD-AFC4-6F175D3DCCD1}">
              <a14:hiddenFill xmlns:a14="http://schemas.microsoft.com/office/drawing/2010/main">
                <a:solidFill>
                  <a:srgbClr val="FFFFFF"/>
                </a:solidFill>
              </a14:hiddenFill>
            </a:ext>
          </a:extLst>
        </p:spPr>
      </p:pic>
      <p:sp>
        <p:nvSpPr>
          <p:cNvPr id="303113" name="Text Box 9"/>
          <p:cNvSpPr txBox="1">
            <a:spLocks noChangeArrowheads="1"/>
          </p:cNvSpPr>
          <p:nvPr/>
        </p:nvSpPr>
        <p:spPr bwMode="auto">
          <a:xfrm>
            <a:off x="1079500" y="6000690"/>
            <a:ext cx="3276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457200" indent="-457200">
              <a:defRPr sz="2400">
                <a:solidFill>
                  <a:schemeClr val="tx1"/>
                </a:solidFill>
                <a:latin typeface="Arial" charset="0"/>
                <a:ea typeface="ＭＳ Ｐゴシック" charset="0"/>
                <a:cs typeface="ＭＳ Ｐゴシック" charset="0"/>
              </a:defRPr>
            </a:lvl1pPr>
            <a:lvl2pPr marL="914400" indent="-457200">
              <a:defRPr sz="2400">
                <a:solidFill>
                  <a:schemeClr val="tx1"/>
                </a:solidFill>
                <a:latin typeface="Arial" charset="0"/>
                <a:ea typeface="ＭＳ Ｐゴシック" charset="0"/>
              </a:defRPr>
            </a:lvl2pPr>
            <a:lvl3pPr marL="1371600" indent="-457200">
              <a:defRPr sz="2400">
                <a:solidFill>
                  <a:schemeClr val="tx1"/>
                </a:solidFill>
                <a:latin typeface="Arial" charset="0"/>
                <a:ea typeface="ＭＳ Ｐゴシック" charset="0"/>
              </a:defRPr>
            </a:lvl3pPr>
            <a:lvl4pPr marL="1828800" indent="-457200">
              <a:defRPr sz="2400">
                <a:solidFill>
                  <a:schemeClr val="tx1"/>
                </a:solidFill>
                <a:latin typeface="Arial" charset="0"/>
                <a:ea typeface="ＭＳ Ｐゴシック" charset="0"/>
              </a:defRPr>
            </a:lvl4pPr>
            <a:lvl5pPr marL="2286000" indent="-45720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buFont typeface="Times" charset="0"/>
              <a:buNone/>
            </a:pPr>
            <a:r>
              <a:rPr lang="en-US" sz="1800" b="1">
                <a:solidFill>
                  <a:schemeClr val="bg1"/>
                </a:solidFill>
              </a:rPr>
              <a:t>(40x Magnification)</a:t>
            </a:r>
          </a:p>
        </p:txBody>
      </p:sp>
      <p:sp>
        <p:nvSpPr>
          <p:cNvPr id="303114" name="Text Box 10"/>
          <p:cNvSpPr txBox="1">
            <a:spLocks noChangeArrowheads="1"/>
          </p:cNvSpPr>
          <p:nvPr/>
        </p:nvSpPr>
        <p:spPr bwMode="auto">
          <a:xfrm>
            <a:off x="4837113" y="6000690"/>
            <a:ext cx="3276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457200" indent="-457200">
              <a:defRPr sz="2400">
                <a:solidFill>
                  <a:schemeClr val="tx1"/>
                </a:solidFill>
                <a:latin typeface="Arial" charset="0"/>
                <a:ea typeface="ＭＳ Ｐゴシック" charset="0"/>
                <a:cs typeface="ＭＳ Ｐゴシック" charset="0"/>
              </a:defRPr>
            </a:lvl1pPr>
            <a:lvl2pPr marL="914400" indent="-457200">
              <a:defRPr sz="2400">
                <a:solidFill>
                  <a:schemeClr val="tx1"/>
                </a:solidFill>
                <a:latin typeface="Arial" charset="0"/>
                <a:ea typeface="ＭＳ Ｐゴシック" charset="0"/>
              </a:defRPr>
            </a:lvl2pPr>
            <a:lvl3pPr marL="1371600" indent="-457200">
              <a:defRPr sz="2400">
                <a:solidFill>
                  <a:schemeClr val="tx1"/>
                </a:solidFill>
                <a:latin typeface="Arial" charset="0"/>
                <a:ea typeface="ＭＳ Ｐゴシック" charset="0"/>
              </a:defRPr>
            </a:lvl3pPr>
            <a:lvl4pPr marL="1828800" indent="-457200">
              <a:defRPr sz="2400">
                <a:solidFill>
                  <a:schemeClr val="tx1"/>
                </a:solidFill>
                <a:latin typeface="Arial" charset="0"/>
                <a:ea typeface="ＭＳ Ｐゴシック" charset="0"/>
              </a:defRPr>
            </a:lvl4pPr>
            <a:lvl5pPr marL="2286000" indent="-457200">
              <a:defRPr sz="2400">
                <a:solidFill>
                  <a:schemeClr val="tx1"/>
                </a:solidFill>
                <a:latin typeface="Arial" charset="0"/>
                <a:ea typeface="ＭＳ Ｐゴシック" charset="0"/>
              </a:defRPr>
            </a:lvl5pPr>
            <a:lvl6pPr marL="2743200" indent="-457200" eaLnBrk="0" fontAlgn="base" hangingPunct="0">
              <a:spcBef>
                <a:spcPct val="0"/>
              </a:spcBef>
              <a:spcAft>
                <a:spcPct val="0"/>
              </a:spcAft>
              <a:defRPr sz="2400">
                <a:solidFill>
                  <a:schemeClr val="tx1"/>
                </a:solidFill>
                <a:latin typeface="Arial" charset="0"/>
                <a:ea typeface="ＭＳ Ｐゴシック" charset="0"/>
              </a:defRPr>
            </a:lvl6pPr>
            <a:lvl7pPr marL="3200400" indent="-457200" eaLnBrk="0" fontAlgn="base" hangingPunct="0">
              <a:spcBef>
                <a:spcPct val="0"/>
              </a:spcBef>
              <a:spcAft>
                <a:spcPct val="0"/>
              </a:spcAft>
              <a:defRPr sz="2400">
                <a:solidFill>
                  <a:schemeClr val="tx1"/>
                </a:solidFill>
                <a:latin typeface="Arial" charset="0"/>
                <a:ea typeface="ＭＳ Ｐゴシック" charset="0"/>
              </a:defRPr>
            </a:lvl7pPr>
            <a:lvl8pPr marL="3657600" indent="-457200" eaLnBrk="0" fontAlgn="base" hangingPunct="0">
              <a:spcBef>
                <a:spcPct val="0"/>
              </a:spcBef>
              <a:spcAft>
                <a:spcPct val="0"/>
              </a:spcAft>
              <a:defRPr sz="2400">
                <a:solidFill>
                  <a:schemeClr val="tx1"/>
                </a:solidFill>
                <a:latin typeface="Arial" charset="0"/>
                <a:ea typeface="ＭＳ Ｐゴシック" charset="0"/>
              </a:defRPr>
            </a:lvl8pPr>
            <a:lvl9pPr marL="4114800" indent="-4572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buFont typeface="Times" charset="0"/>
              <a:buNone/>
            </a:pPr>
            <a:r>
              <a:rPr lang="en-US" sz="1800" b="1">
                <a:solidFill>
                  <a:schemeClr val="bg1"/>
                </a:solidFill>
              </a:rPr>
              <a:t>(40x Magnification)</a:t>
            </a:r>
          </a:p>
        </p:txBody>
      </p:sp>
    </p:spTree>
  </p:cSld>
  <p:clrMapOvr>
    <a:masterClrMapping/>
  </p:clrMapOvr>
  <p:transition>
    <p:strips dir="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a:xfrm>
            <a:off x="0" y="513944"/>
            <a:ext cx="9144000" cy="609600"/>
          </a:xfrm>
          <a:noFill/>
          <a:ln/>
        </p:spPr>
        <p:txBody>
          <a:bodyPr/>
          <a:lstStyle/>
          <a:p>
            <a:r>
              <a:rPr lang="en-US" sz="3600" dirty="0">
                <a:latin typeface="+mn-lt"/>
              </a:rPr>
              <a:t>Ovarian Cancer</a:t>
            </a:r>
          </a:p>
        </p:txBody>
      </p:sp>
      <p:sp>
        <p:nvSpPr>
          <p:cNvPr id="307204" name="Oval 4"/>
          <p:cNvSpPr>
            <a:spLocks noChangeArrowheads="1"/>
          </p:cNvSpPr>
          <p:nvPr/>
        </p:nvSpPr>
        <p:spPr bwMode="auto">
          <a:xfrm>
            <a:off x="3751263" y="4527550"/>
            <a:ext cx="220663" cy="111125"/>
          </a:xfrm>
          <a:prstGeom prst="ellipse">
            <a:avLst/>
          </a:prstGeom>
          <a:solidFill>
            <a:srgbClr val="FFFFFF"/>
          </a:solidFill>
          <a:ln w="9525">
            <a:solidFill>
              <a:schemeClr val="bg1">
                <a:lumMod val="75000"/>
              </a:schemeClr>
            </a:solidFill>
            <a:round/>
            <a:headEnd/>
            <a:tailEnd/>
          </a:ln>
        </p:spPr>
        <p:txBody>
          <a:bodyPr/>
          <a:lstStyle/>
          <a:p>
            <a:endParaRPr lang="en-US" b="1">
              <a:solidFill>
                <a:schemeClr val="bg1"/>
              </a:solidFill>
              <a:latin typeface="+mn-lt"/>
            </a:endParaRPr>
          </a:p>
        </p:txBody>
      </p:sp>
      <p:sp>
        <p:nvSpPr>
          <p:cNvPr id="307205" name="Oval 5"/>
          <p:cNvSpPr>
            <a:spLocks noChangeArrowheads="1"/>
          </p:cNvSpPr>
          <p:nvPr/>
        </p:nvSpPr>
        <p:spPr bwMode="auto">
          <a:xfrm>
            <a:off x="3738563" y="4514850"/>
            <a:ext cx="246063" cy="134938"/>
          </a:xfrm>
          <a:prstGeom prst="ellipse">
            <a:avLst/>
          </a:prstGeom>
          <a:noFill/>
          <a:ln w="30163">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chemeClr val="bg1"/>
              </a:solidFill>
              <a:latin typeface="+mn-lt"/>
            </a:endParaRPr>
          </a:p>
        </p:txBody>
      </p:sp>
      <p:sp>
        <p:nvSpPr>
          <p:cNvPr id="307206" name="Oval 6"/>
          <p:cNvSpPr>
            <a:spLocks noChangeArrowheads="1"/>
          </p:cNvSpPr>
          <p:nvPr/>
        </p:nvSpPr>
        <p:spPr bwMode="auto">
          <a:xfrm>
            <a:off x="3971925" y="4527550"/>
            <a:ext cx="222250" cy="111125"/>
          </a:xfrm>
          <a:prstGeom prst="ellipse">
            <a:avLst/>
          </a:prstGeom>
          <a:blipFill dpi="0" rotWithShape="0">
            <a:blip r:embed="rId3"/>
            <a:srcRect/>
            <a:tile tx="0" ty="0" sx="100000" sy="100000" flip="none" algn="tl"/>
          </a:blipFill>
          <a:ln w="9525">
            <a:solidFill>
              <a:schemeClr val="bg1">
                <a:lumMod val="75000"/>
              </a:schemeClr>
            </a:solidFill>
            <a:round/>
            <a:headEnd/>
            <a:tailEnd/>
          </a:ln>
        </p:spPr>
        <p:txBody>
          <a:bodyPr/>
          <a:lstStyle/>
          <a:p>
            <a:endParaRPr lang="en-US" b="1">
              <a:solidFill>
                <a:schemeClr val="bg1"/>
              </a:solidFill>
              <a:latin typeface="+mn-lt"/>
            </a:endParaRPr>
          </a:p>
        </p:txBody>
      </p:sp>
      <p:sp>
        <p:nvSpPr>
          <p:cNvPr id="307207" name="Oval 7"/>
          <p:cNvSpPr>
            <a:spLocks noChangeArrowheads="1"/>
          </p:cNvSpPr>
          <p:nvPr/>
        </p:nvSpPr>
        <p:spPr bwMode="auto">
          <a:xfrm>
            <a:off x="3960813" y="4514850"/>
            <a:ext cx="246063" cy="134938"/>
          </a:xfrm>
          <a:prstGeom prst="ellipse">
            <a:avLst/>
          </a:prstGeom>
          <a:solidFill>
            <a:srgbClr val="0000FF"/>
          </a:solidFill>
          <a:ln w="30163">
            <a:solidFill>
              <a:schemeClr val="bg1">
                <a:lumMod val="75000"/>
              </a:schemeClr>
            </a:solidFill>
            <a:round/>
            <a:headEnd/>
            <a:tailEnd/>
          </a:ln>
        </p:spPr>
        <p:txBody>
          <a:bodyPr/>
          <a:lstStyle/>
          <a:p>
            <a:endParaRPr lang="en-US" b="1">
              <a:solidFill>
                <a:schemeClr val="bg1"/>
              </a:solidFill>
              <a:latin typeface="+mn-lt"/>
            </a:endParaRPr>
          </a:p>
        </p:txBody>
      </p:sp>
      <p:sp>
        <p:nvSpPr>
          <p:cNvPr id="307208" name="Oval 8"/>
          <p:cNvSpPr>
            <a:spLocks noChangeArrowheads="1"/>
          </p:cNvSpPr>
          <p:nvPr/>
        </p:nvSpPr>
        <p:spPr bwMode="auto">
          <a:xfrm>
            <a:off x="3529013" y="4527550"/>
            <a:ext cx="222250" cy="111125"/>
          </a:xfrm>
          <a:prstGeom prst="ellipse">
            <a:avLst/>
          </a:prstGeom>
          <a:solidFill>
            <a:srgbClr val="FFFFFF"/>
          </a:solidFill>
          <a:ln w="9525">
            <a:solidFill>
              <a:schemeClr val="bg1">
                <a:lumMod val="75000"/>
              </a:schemeClr>
            </a:solidFill>
            <a:round/>
            <a:headEnd/>
            <a:tailEnd/>
          </a:ln>
        </p:spPr>
        <p:txBody>
          <a:bodyPr/>
          <a:lstStyle/>
          <a:p>
            <a:endParaRPr lang="en-US" b="1">
              <a:solidFill>
                <a:schemeClr val="bg1"/>
              </a:solidFill>
              <a:latin typeface="+mn-lt"/>
            </a:endParaRPr>
          </a:p>
        </p:txBody>
      </p:sp>
      <p:sp>
        <p:nvSpPr>
          <p:cNvPr id="307209" name="Oval 9"/>
          <p:cNvSpPr>
            <a:spLocks noChangeArrowheads="1"/>
          </p:cNvSpPr>
          <p:nvPr/>
        </p:nvSpPr>
        <p:spPr bwMode="auto">
          <a:xfrm>
            <a:off x="3516313" y="4514850"/>
            <a:ext cx="247650" cy="134938"/>
          </a:xfrm>
          <a:prstGeom prst="ellipse">
            <a:avLst/>
          </a:prstGeom>
          <a:noFill/>
          <a:ln w="30163">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chemeClr val="bg1"/>
              </a:solidFill>
              <a:latin typeface="+mn-lt"/>
            </a:endParaRPr>
          </a:p>
        </p:txBody>
      </p:sp>
      <p:sp>
        <p:nvSpPr>
          <p:cNvPr id="307210" name="Oval 10"/>
          <p:cNvSpPr>
            <a:spLocks noChangeArrowheads="1"/>
          </p:cNvSpPr>
          <p:nvPr/>
        </p:nvSpPr>
        <p:spPr bwMode="auto">
          <a:xfrm>
            <a:off x="4083050" y="4416425"/>
            <a:ext cx="222250" cy="111125"/>
          </a:xfrm>
          <a:prstGeom prst="ellipse">
            <a:avLst/>
          </a:prstGeom>
          <a:solidFill>
            <a:srgbClr val="0000FF"/>
          </a:solidFill>
          <a:ln w="9525">
            <a:solidFill>
              <a:schemeClr val="bg1">
                <a:lumMod val="75000"/>
              </a:schemeClr>
            </a:solidFill>
            <a:round/>
            <a:headEnd/>
            <a:tailEnd/>
          </a:ln>
        </p:spPr>
        <p:txBody>
          <a:bodyPr/>
          <a:lstStyle/>
          <a:p>
            <a:endParaRPr lang="en-US" b="1">
              <a:solidFill>
                <a:schemeClr val="bg1"/>
              </a:solidFill>
              <a:latin typeface="+mn-lt"/>
            </a:endParaRPr>
          </a:p>
        </p:txBody>
      </p:sp>
      <p:sp>
        <p:nvSpPr>
          <p:cNvPr id="307211" name="Oval 11"/>
          <p:cNvSpPr>
            <a:spLocks noChangeArrowheads="1"/>
          </p:cNvSpPr>
          <p:nvPr/>
        </p:nvSpPr>
        <p:spPr bwMode="auto">
          <a:xfrm>
            <a:off x="4071938" y="4403725"/>
            <a:ext cx="246063" cy="134938"/>
          </a:xfrm>
          <a:prstGeom prst="ellipse">
            <a:avLst/>
          </a:prstGeom>
          <a:noFill/>
          <a:ln w="30163">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chemeClr val="bg1"/>
              </a:solidFill>
              <a:latin typeface="+mn-lt"/>
            </a:endParaRPr>
          </a:p>
        </p:txBody>
      </p:sp>
      <p:sp>
        <p:nvSpPr>
          <p:cNvPr id="307212" name="Oval 12"/>
          <p:cNvSpPr>
            <a:spLocks noChangeArrowheads="1"/>
          </p:cNvSpPr>
          <p:nvPr/>
        </p:nvSpPr>
        <p:spPr bwMode="auto">
          <a:xfrm>
            <a:off x="4194175" y="4527550"/>
            <a:ext cx="222250" cy="111125"/>
          </a:xfrm>
          <a:prstGeom prst="ellipse">
            <a:avLst/>
          </a:prstGeom>
          <a:solidFill>
            <a:srgbClr val="0000FF"/>
          </a:solidFill>
          <a:ln w="9525">
            <a:solidFill>
              <a:schemeClr val="bg1">
                <a:lumMod val="75000"/>
              </a:schemeClr>
            </a:solidFill>
            <a:round/>
            <a:headEnd/>
            <a:tailEnd/>
          </a:ln>
        </p:spPr>
        <p:txBody>
          <a:bodyPr/>
          <a:lstStyle/>
          <a:p>
            <a:endParaRPr lang="en-US" b="1">
              <a:solidFill>
                <a:schemeClr val="bg1"/>
              </a:solidFill>
              <a:latin typeface="+mn-lt"/>
            </a:endParaRPr>
          </a:p>
        </p:txBody>
      </p:sp>
      <p:sp>
        <p:nvSpPr>
          <p:cNvPr id="307213" name="Oval 13"/>
          <p:cNvSpPr>
            <a:spLocks noChangeArrowheads="1"/>
          </p:cNvSpPr>
          <p:nvPr/>
        </p:nvSpPr>
        <p:spPr bwMode="auto">
          <a:xfrm>
            <a:off x="4181475" y="4514850"/>
            <a:ext cx="246063" cy="134938"/>
          </a:xfrm>
          <a:prstGeom prst="ellipse">
            <a:avLst/>
          </a:prstGeom>
          <a:noFill/>
          <a:ln w="30163">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chemeClr val="bg1"/>
              </a:solidFill>
              <a:latin typeface="+mn-lt"/>
            </a:endParaRPr>
          </a:p>
        </p:txBody>
      </p:sp>
      <p:sp>
        <p:nvSpPr>
          <p:cNvPr id="307214" name="Oval 14"/>
          <p:cNvSpPr>
            <a:spLocks noChangeArrowheads="1"/>
          </p:cNvSpPr>
          <p:nvPr/>
        </p:nvSpPr>
        <p:spPr bwMode="auto">
          <a:xfrm>
            <a:off x="4305300" y="4416425"/>
            <a:ext cx="220663" cy="111125"/>
          </a:xfrm>
          <a:prstGeom prst="ellipse">
            <a:avLst/>
          </a:prstGeom>
          <a:blipFill dpi="0" rotWithShape="0">
            <a:blip r:embed="rId3"/>
            <a:srcRect/>
            <a:tile tx="0" ty="0" sx="100000" sy="100000" flip="none" algn="tl"/>
          </a:blipFill>
          <a:ln w="9525">
            <a:solidFill>
              <a:schemeClr val="bg1">
                <a:lumMod val="75000"/>
              </a:schemeClr>
            </a:solidFill>
            <a:round/>
            <a:headEnd/>
            <a:tailEnd/>
          </a:ln>
        </p:spPr>
        <p:txBody>
          <a:bodyPr/>
          <a:lstStyle/>
          <a:p>
            <a:endParaRPr lang="en-US" b="1">
              <a:solidFill>
                <a:schemeClr val="bg1"/>
              </a:solidFill>
              <a:latin typeface="+mn-lt"/>
            </a:endParaRPr>
          </a:p>
        </p:txBody>
      </p:sp>
      <p:sp>
        <p:nvSpPr>
          <p:cNvPr id="307215" name="Oval 15"/>
          <p:cNvSpPr>
            <a:spLocks noChangeArrowheads="1"/>
          </p:cNvSpPr>
          <p:nvPr/>
        </p:nvSpPr>
        <p:spPr bwMode="auto">
          <a:xfrm>
            <a:off x="4292600" y="4403725"/>
            <a:ext cx="246063" cy="134938"/>
          </a:xfrm>
          <a:prstGeom prst="ellipse">
            <a:avLst/>
          </a:prstGeom>
          <a:solidFill>
            <a:srgbClr val="0000FF"/>
          </a:solidFill>
          <a:ln w="30163">
            <a:solidFill>
              <a:schemeClr val="bg1">
                <a:lumMod val="75000"/>
              </a:schemeClr>
            </a:solidFill>
            <a:round/>
            <a:headEnd/>
            <a:tailEnd/>
          </a:ln>
        </p:spPr>
        <p:txBody>
          <a:bodyPr/>
          <a:lstStyle/>
          <a:p>
            <a:endParaRPr lang="en-US" b="1">
              <a:solidFill>
                <a:schemeClr val="bg1"/>
              </a:solidFill>
              <a:latin typeface="+mn-lt"/>
            </a:endParaRPr>
          </a:p>
        </p:txBody>
      </p:sp>
      <p:sp>
        <p:nvSpPr>
          <p:cNvPr id="307216" name="Oval 16"/>
          <p:cNvSpPr>
            <a:spLocks noChangeArrowheads="1"/>
          </p:cNvSpPr>
          <p:nvPr/>
        </p:nvSpPr>
        <p:spPr bwMode="auto">
          <a:xfrm>
            <a:off x="4416425" y="4527550"/>
            <a:ext cx="220663" cy="111125"/>
          </a:xfrm>
          <a:prstGeom prst="ellipse">
            <a:avLst/>
          </a:prstGeom>
          <a:solidFill>
            <a:srgbClr val="000000"/>
          </a:solidFill>
          <a:ln w="9525">
            <a:solidFill>
              <a:schemeClr val="bg1">
                <a:lumMod val="75000"/>
              </a:schemeClr>
            </a:solidFill>
            <a:round/>
            <a:headEnd/>
            <a:tailEnd/>
          </a:ln>
        </p:spPr>
        <p:txBody>
          <a:bodyPr/>
          <a:lstStyle/>
          <a:p>
            <a:endParaRPr lang="en-US" b="1">
              <a:solidFill>
                <a:schemeClr val="bg1"/>
              </a:solidFill>
              <a:latin typeface="+mn-lt"/>
            </a:endParaRPr>
          </a:p>
        </p:txBody>
      </p:sp>
      <p:sp>
        <p:nvSpPr>
          <p:cNvPr id="307217" name="Oval 17"/>
          <p:cNvSpPr>
            <a:spLocks noChangeArrowheads="1"/>
          </p:cNvSpPr>
          <p:nvPr/>
        </p:nvSpPr>
        <p:spPr bwMode="auto">
          <a:xfrm>
            <a:off x="4403725" y="4514850"/>
            <a:ext cx="246063" cy="134938"/>
          </a:xfrm>
          <a:prstGeom prst="ellipse">
            <a:avLst/>
          </a:prstGeom>
          <a:solidFill>
            <a:srgbClr val="0000FF"/>
          </a:solidFill>
          <a:ln w="30163">
            <a:solidFill>
              <a:schemeClr val="bg1">
                <a:lumMod val="75000"/>
              </a:schemeClr>
            </a:solidFill>
            <a:round/>
            <a:headEnd/>
            <a:tailEnd/>
          </a:ln>
        </p:spPr>
        <p:txBody>
          <a:bodyPr/>
          <a:lstStyle/>
          <a:p>
            <a:endParaRPr lang="en-US" b="1">
              <a:solidFill>
                <a:schemeClr val="bg1"/>
              </a:solidFill>
              <a:latin typeface="+mn-lt"/>
            </a:endParaRPr>
          </a:p>
        </p:txBody>
      </p:sp>
      <p:sp>
        <p:nvSpPr>
          <p:cNvPr id="307218" name="Oval 18"/>
          <p:cNvSpPr>
            <a:spLocks noChangeArrowheads="1"/>
          </p:cNvSpPr>
          <p:nvPr/>
        </p:nvSpPr>
        <p:spPr bwMode="auto">
          <a:xfrm>
            <a:off x="4637088" y="4527550"/>
            <a:ext cx="222250" cy="111125"/>
          </a:xfrm>
          <a:prstGeom prst="ellipse">
            <a:avLst/>
          </a:prstGeom>
          <a:solidFill>
            <a:srgbClr val="0000FF"/>
          </a:solidFill>
          <a:ln w="9525">
            <a:solidFill>
              <a:schemeClr val="bg1">
                <a:lumMod val="75000"/>
              </a:schemeClr>
            </a:solidFill>
            <a:round/>
            <a:headEnd/>
            <a:tailEnd/>
          </a:ln>
        </p:spPr>
        <p:txBody>
          <a:bodyPr/>
          <a:lstStyle/>
          <a:p>
            <a:endParaRPr lang="en-US" b="1">
              <a:solidFill>
                <a:schemeClr val="bg1"/>
              </a:solidFill>
              <a:latin typeface="+mn-lt"/>
            </a:endParaRPr>
          </a:p>
        </p:txBody>
      </p:sp>
      <p:sp>
        <p:nvSpPr>
          <p:cNvPr id="307219" name="Oval 19"/>
          <p:cNvSpPr>
            <a:spLocks noChangeArrowheads="1"/>
          </p:cNvSpPr>
          <p:nvPr/>
        </p:nvSpPr>
        <p:spPr bwMode="auto">
          <a:xfrm>
            <a:off x="4625975" y="4514850"/>
            <a:ext cx="246063" cy="134938"/>
          </a:xfrm>
          <a:prstGeom prst="ellipse">
            <a:avLst/>
          </a:prstGeom>
          <a:noFill/>
          <a:ln w="30163">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chemeClr val="bg1"/>
              </a:solidFill>
              <a:latin typeface="+mn-lt"/>
            </a:endParaRPr>
          </a:p>
        </p:txBody>
      </p:sp>
      <p:sp>
        <p:nvSpPr>
          <p:cNvPr id="307220" name="Oval 20"/>
          <p:cNvSpPr>
            <a:spLocks noChangeArrowheads="1"/>
          </p:cNvSpPr>
          <p:nvPr/>
        </p:nvSpPr>
        <p:spPr bwMode="auto">
          <a:xfrm>
            <a:off x="4525963" y="4416425"/>
            <a:ext cx="222250" cy="111125"/>
          </a:xfrm>
          <a:prstGeom prst="ellipse">
            <a:avLst/>
          </a:prstGeom>
          <a:blipFill dpi="0" rotWithShape="0">
            <a:blip r:embed="rId3"/>
            <a:srcRect/>
            <a:tile tx="0" ty="0" sx="100000" sy="100000" flip="none" algn="tl"/>
          </a:blipFill>
          <a:ln w="9525">
            <a:solidFill>
              <a:schemeClr val="bg1">
                <a:lumMod val="75000"/>
              </a:schemeClr>
            </a:solidFill>
            <a:round/>
            <a:headEnd/>
            <a:tailEnd/>
          </a:ln>
        </p:spPr>
        <p:txBody>
          <a:bodyPr/>
          <a:lstStyle/>
          <a:p>
            <a:endParaRPr lang="en-US" b="1">
              <a:solidFill>
                <a:schemeClr val="bg1"/>
              </a:solidFill>
              <a:latin typeface="+mn-lt"/>
            </a:endParaRPr>
          </a:p>
        </p:txBody>
      </p:sp>
      <p:sp>
        <p:nvSpPr>
          <p:cNvPr id="307221" name="Oval 21"/>
          <p:cNvSpPr>
            <a:spLocks noChangeArrowheads="1"/>
          </p:cNvSpPr>
          <p:nvPr/>
        </p:nvSpPr>
        <p:spPr bwMode="auto">
          <a:xfrm>
            <a:off x="4514850" y="4403725"/>
            <a:ext cx="246063" cy="134938"/>
          </a:xfrm>
          <a:prstGeom prst="ellipse">
            <a:avLst/>
          </a:prstGeom>
          <a:solidFill>
            <a:srgbClr val="0000FF"/>
          </a:solidFill>
          <a:ln w="30163">
            <a:solidFill>
              <a:schemeClr val="bg1">
                <a:lumMod val="75000"/>
              </a:schemeClr>
            </a:solidFill>
            <a:round/>
            <a:headEnd/>
            <a:tailEnd/>
          </a:ln>
        </p:spPr>
        <p:txBody>
          <a:bodyPr/>
          <a:lstStyle/>
          <a:p>
            <a:endParaRPr lang="en-US" b="1">
              <a:solidFill>
                <a:schemeClr val="bg1"/>
              </a:solidFill>
              <a:latin typeface="+mn-lt"/>
            </a:endParaRPr>
          </a:p>
        </p:txBody>
      </p:sp>
      <p:sp>
        <p:nvSpPr>
          <p:cNvPr id="307222" name="Oval 22"/>
          <p:cNvSpPr>
            <a:spLocks noChangeArrowheads="1"/>
          </p:cNvSpPr>
          <p:nvPr/>
        </p:nvSpPr>
        <p:spPr bwMode="auto">
          <a:xfrm>
            <a:off x="4859338" y="4527550"/>
            <a:ext cx="220663" cy="111125"/>
          </a:xfrm>
          <a:prstGeom prst="ellipse">
            <a:avLst/>
          </a:prstGeom>
          <a:solidFill>
            <a:srgbClr val="FFFFFF"/>
          </a:solidFill>
          <a:ln w="9525">
            <a:solidFill>
              <a:schemeClr val="bg1">
                <a:lumMod val="75000"/>
              </a:schemeClr>
            </a:solidFill>
            <a:round/>
            <a:headEnd/>
            <a:tailEnd/>
          </a:ln>
        </p:spPr>
        <p:txBody>
          <a:bodyPr/>
          <a:lstStyle/>
          <a:p>
            <a:endParaRPr lang="en-US" b="1">
              <a:solidFill>
                <a:schemeClr val="bg1"/>
              </a:solidFill>
              <a:latin typeface="+mn-lt"/>
            </a:endParaRPr>
          </a:p>
        </p:txBody>
      </p:sp>
      <p:sp>
        <p:nvSpPr>
          <p:cNvPr id="307223" name="Oval 23"/>
          <p:cNvSpPr>
            <a:spLocks noChangeArrowheads="1"/>
          </p:cNvSpPr>
          <p:nvPr/>
        </p:nvSpPr>
        <p:spPr bwMode="auto">
          <a:xfrm>
            <a:off x="4846638" y="4514850"/>
            <a:ext cx="246063" cy="134938"/>
          </a:xfrm>
          <a:prstGeom prst="ellipse">
            <a:avLst/>
          </a:prstGeom>
          <a:noFill/>
          <a:ln w="30163">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chemeClr val="bg1"/>
              </a:solidFill>
              <a:latin typeface="+mn-lt"/>
            </a:endParaRPr>
          </a:p>
        </p:txBody>
      </p:sp>
      <p:sp>
        <p:nvSpPr>
          <p:cNvPr id="307224" name="Oval 24"/>
          <p:cNvSpPr>
            <a:spLocks noChangeArrowheads="1"/>
          </p:cNvSpPr>
          <p:nvPr/>
        </p:nvSpPr>
        <p:spPr bwMode="auto">
          <a:xfrm>
            <a:off x="5080000" y="4527550"/>
            <a:ext cx="222250" cy="111125"/>
          </a:xfrm>
          <a:prstGeom prst="ellipse">
            <a:avLst/>
          </a:prstGeom>
          <a:solidFill>
            <a:srgbClr val="FFFFFF"/>
          </a:solidFill>
          <a:ln w="9525">
            <a:solidFill>
              <a:schemeClr val="bg1">
                <a:lumMod val="75000"/>
              </a:schemeClr>
            </a:solidFill>
            <a:round/>
            <a:headEnd/>
            <a:tailEnd/>
          </a:ln>
        </p:spPr>
        <p:txBody>
          <a:bodyPr/>
          <a:lstStyle/>
          <a:p>
            <a:endParaRPr lang="en-US" b="1">
              <a:solidFill>
                <a:schemeClr val="bg1"/>
              </a:solidFill>
              <a:latin typeface="+mn-lt"/>
            </a:endParaRPr>
          </a:p>
        </p:txBody>
      </p:sp>
      <p:sp>
        <p:nvSpPr>
          <p:cNvPr id="307225" name="Oval 25"/>
          <p:cNvSpPr>
            <a:spLocks noChangeArrowheads="1"/>
          </p:cNvSpPr>
          <p:nvPr/>
        </p:nvSpPr>
        <p:spPr bwMode="auto">
          <a:xfrm>
            <a:off x="5068888" y="4514850"/>
            <a:ext cx="246063" cy="134938"/>
          </a:xfrm>
          <a:prstGeom prst="ellipse">
            <a:avLst/>
          </a:prstGeom>
          <a:noFill/>
          <a:ln w="30163">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chemeClr val="bg1"/>
              </a:solidFill>
              <a:latin typeface="+mn-lt"/>
            </a:endParaRPr>
          </a:p>
        </p:txBody>
      </p:sp>
      <p:sp>
        <p:nvSpPr>
          <p:cNvPr id="307227" name="Freeform 27"/>
          <p:cNvSpPr>
            <a:spLocks/>
          </p:cNvSpPr>
          <p:nvPr/>
        </p:nvSpPr>
        <p:spPr bwMode="auto">
          <a:xfrm>
            <a:off x="3492500" y="4613275"/>
            <a:ext cx="1871663" cy="98425"/>
          </a:xfrm>
          <a:custGeom>
            <a:avLst/>
            <a:gdLst>
              <a:gd name="T0" fmla="*/ 0 w 1179"/>
              <a:gd name="T1" fmla="*/ 0 h 62"/>
              <a:gd name="T2" fmla="*/ 31 w 1179"/>
              <a:gd name="T3" fmla="*/ 16 h 62"/>
              <a:gd name="T4" fmla="*/ 93 w 1179"/>
              <a:gd name="T5" fmla="*/ 31 h 62"/>
              <a:gd name="T6" fmla="*/ 155 w 1179"/>
              <a:gd name="T7" fmla="*/ 39 h 62"/>
              <a:gd name="T8" fmla="*/ 209 w 1179"/>
              <a:gd name="T9" fmla="*/ 39 h 62"/>
              <a:gd name="T10" fmla="*/ 248 w 1179"/>
              <a:gd name="T11" fmla="*/ 39 h 62"/>
              <a:gd name="T12" fmla="*/ 279 w 1179"/>
              <a:gd name="T13" fmla="*/ 39 h 62"/>
              <a:gd name="T14" fmla="*/ 333 w 1179"/>
              <a:gd name="T15" fmla="*/ 39 h 62"/>
              <a:gd name="T16" fmla="*/ 380 w 1179"/>
              <a:gd name="T17" fmla="*/ 39 h 62"/>
              <a:gd name="T18" fmla="*/ 434 w 1179"/>
              <a:gd name="T19" fmla="*/ 39 h 62"/>
              <a:gd name="T20" fmla="*/ 450 w 1179"/>
              <a:gd name="T21" fmla="*/ 39 h 62"/>
              <a:gd name="T22" fmla="*/ 489 w 1179"/>
              <a:gd name="T23" fmla="*/ 47 h 62"/>
              <a:gd name="T24" fmla="*/ 551 w 1179"/>
              <a:gd name="T25" fmla="*/ 47 h 62"/>
              <a:gd name="T26" fmla="*/ 589 w 1179"/>
              <a:gd name="T27" fmla="*/ 39 h 62"/>
              <a:gd name="T28" fmla="*/ 620 w 1179"/>
              <a:gd name="T29" fmla="*/ 39 h 62"/>
              <a:gd name="T30" fmla="*/ 698 w 1179"/>
              <a:gd name="T31" fmla="*/ 39 h 62"/>
              <a:gd name="T32" fmla="*/ 745 w 1179"/>
              <a:gd name="T33" fmla="*/ 39 h 62"/>
              <a:gd name="T34" fmla="*/ 791 w 1179"/>
              <a:gd name="T35" fmla="*/ 47 h 62"/>
              <a:gd name="T36" fmla="*/ 869 w 1179"/>
              <a:gd name="T37" fmla="*/ 54 h 62"/>
              <a:gd name="T38" fmla="*/ 907 w 1179"/>
              <a:gd name="T39" fmla="*/ 62 h 62"/>
              <a:gd name="T40" fmla="*/ 923 w 1179"/>
              <a:gd name="T41" fmla="*/ 62 h 62"/>
              <a:gd name="T42" fmla="*/ 954 w 1179"/>
              <a:gd name="T43" fmla="*/ 62 h 62"/>
              <a:gd name="T44" fmla="*/ 1000 w 1179"/>
              <a:gd name="T45" fmla="*/ 62 h 62"/>
              <a:gd name="T46" fmla="*/ 1032 w 1179"/>
              <a:gd name="T47" fmla="*/ 62 h 62"/>
              <a:gd name="T48" fmla="*/ 1055 w 1179"/>
              <a:gd name="T49" fmla="*/ 54 h 62"/>
              <a:gd name="T50" fmla="*/ 1094 w 1179"/>
              <a:gd name="T51" fmla="*/ 47 h 62"/>
              <a:gd name="T52" fmla="*/ 1156 w 1179"/>
              <a:gd name="T53" fmla="*/ 39 h 62"/>
              <a:gd name="T54" fmla="*/ 1179 w 1179"/>
              <a:gd name="T55"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79" h="62">
                <a:moveTo>
                  <a:pt x="0" y="0"/>
                </a:moveTo>
                <a:lnTo>
                  <a:pt x="31" y="16"/>
                </a:lnTo>
                <a:lnTo>
                  <a:pt x="93" y="31"/>
                </a:lnTo>
                <a:lnTo>
                  <a:pt x="155" y="39"/>
                </a:lnTo>
                <a:lnTo>
                  <a:pt x="209" y="39"/>
                </a:lnTo>
                <a:lnTo>
                  <a:pt x="248" y="39"/>
                </a:lnTo>
                <a:lnTo>
                  <a:pt x="279" y="39"/>
                </a:lnTo>
                <a:lnTo>
                  <a:pt x="333" y="39"/>
                </a:lnTo>
                <a:lnTo>
                  <a:pt x="380" y="39"/>
                </a:lnTo>
                <a:lnTo>
                  <a:pt x="434" y="39"/>
                </a:lnTo>
                <a:lnTo>
                  <a:pt x="450" y="39"/>
                </a:lnTo>
                <a:lnTo>
                  <a:pt x="489" y="47"/>
                </a:lnTo>
                <a:lnTo>
                  <a:pt x="551" y="47"/>
                </a:lnTo>
                <a:lnTo>
                  <a:pt x="589" y="39"/>
                </a:lnTo>
                <a:lnTo>
                  <a:pt x="620" y="39"/>
                </a:lnTo>
                <a:lnTo>
                  <a:pt x="698" y="39"/>
                </a:lnTo>
                <a:lnTo>
                  <a:pt x="745" y="39"/>
                </a:lnTo>
                <a:lnTo>
                  <a:pt x="791" y="47"/>
                </a:lnTo>
                <a:lnTo>
                  <a:pt x="869" y="54"/>
                </a:lnTo>
                <a:lnTo>
                  <a:pt x="907" y="62"/>
                </a:lnTo>
                <a:lnTo>
                  <a:pt x="923" y="62"/>
                </a:lnTo>
                <a:lnTo>
                  <a:pt x="954" y="62"/>
                </a:lnTo>
                <a:lnTo>
                  <a:pt x="1000" y="62"/>
                </a:lnTo>
                <a:lnTo>
                  <a:pt x="1032" y="62"/>
                </a:lnTo>
                <a:lnTo>
                  <a:pt x="1055" y="54"/>
                </a:lnTo>
                <a:lnTo>
                  <a:pt x="1094" y="47"/>
                </a:lnTo>
                <a:lnTo>
                  <a:pt x="1156" y="39"/>
                </a:lnTo>
                <a:lnTo>
                  <a:pt x="1179" y="39"/>
                </a:lnTo>
              </a:path>
            </a:pathLst>
          </a:custGeom>
          <a:noFill/>
          <a:ln w="30163">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chemeClr val="bg1"/>
              </a:solidFill>
              <a:latin typeface="+mn-lt"/>
            </a:endParaRPr>
          </a:p>
        </p:txBody>
      </p:sp>
      <p:sp>
        <p:nvSpPr>
          <p:cNvPr id="307228" name="Freeform 28"/>
          <p:cNvSpPr>
            <a:spLocks/>
          </p:cNvSpPr>
          <p:nvPr/>
        </p:nvSpPr>
        <p:spPr bwMode="auto">
          <a:xfrm>
            <a:off x="3505200" y="4737100"/>
            <a:ext cx="1871663" cy="109538"/>
          </a:xfrm>
          <a:custGeom>
            <a:avLst/>
            <a:gdLst>
              <a:gd name="T0" fmla="*/ 0 w 1179"/>
              <a:gd name="T1" fmla="*/ 0 h 69"/>
              <a:gd name="T2" fmla="*/ 116 w 1179"/>
              <a:gd name="T3" fmla="*/ 46 h 69"/>
              <a:gd name="T4" fmla="*/ 372 w 1179"/>
              <a:gd name="T5" fmla="*/ 31 h 69"/>
              <a:gd name="T6" fmla="*/ 519 w 1179"/>
              <a:gd name="T7" fmla="*/ 46 h 69"/>
              <a:gd name="T8" fmla="*/ 659 w 1179"/>
              <a:gd name="T9" fmla="*/ 31 h 69"/>
              <a:gd name="T10" fmla="*/ 830 w 1179"/>
              <a:gd name="T11" fmla="*/ 46 h 69"/>
              <a:gd name="T12" fmla="*/ 977 w 1179"/>
              <a:gd name="T13" fmla="*/ 69 h 69"/>
              <a:gd name="T14" fmla="*/ 1124 w 1179"/>
              <a:gd name="T15" fmla="*/ 38 h 69"/>
              <a:gd name="T16" fmla="*/ 1179 w 1179"/>
              <a:gd name="T17" fmla="*/ 3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9" h="69">
                <a:moveTo>
                  <a:pt x="0" y="0"/>
                </a:moveTo>
                <a:lnTo>
                  <a:pt x="116" y="46"/>
                </a:lnTo>
                <a:lnTo>
                  <a:pt x="372" y="31"/>
                </a:lnTo>
                <a:lnTo>
                  <a:pt x="519" y="46"/>
                </a:lnTo>
                <a:lnTo>
                  <a:pt x="659" y="31"/>
                </a:lnTo>
                <a:lnTo>
                  <a:pt x="830" y="46"/>
                </a:lnTo>
                <a:lnTo>
                  <a:pt x="977" y="69"/>
                </a:lnTo>
                <a:lnTo>
                  <a:pt x="1124" y="38"/>
                </a:lnTo>
                <a:lnTo>
                  <a:pt x="1179" y="38"/>
                </a:lnTo>
              </a:path>
            </a:pathLst>
          </a:custGeom>
          <a:noFill/>
          <a:ln w="30163">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chemeClr val="bg1"/>
              </a:solidFill>
              <a:latin typeface="+mn-lt"/>
            </a:endParaRPr>
          </a:p>
        </p:txBody>
      </p:sp>
      <p:sp>
        <p:nvSpPr>
          <p:cNvPr id="307231" name="Oval 31"/>
          <p:cNvSpPr>
            <a:spLocks noChangeArrowheads="1"/>
          </p:cNvSpPr>
          <p:nvPr/>
        </p:nvSpPr>
        <p:spPr bwMode="auto">
          <a:xfrm>
            <a:off x="442913" y="3365500"/>
            <a:ext cx="220663" cy="111125"/>
          </a:xfrm>
          <a:prstGeom prst="ellipse">
            <a:avLst/>
          </a:prstGeom>
          <a:solidFill>
            <a:srgbClr val="FFFFFF"/>
          </a:solidFill>
          <a:ln w="9525">
            <a:noFill/>
            <a:round/>
            <a:headEnd/>
            <a:tailEnd/>
          </a:ln>
        </p:spPr>
        <p:txBody>
          <a:bodyPr/>
          <a:lstStyle/>
          <a:p>
            <a:endParaRPr lang="en-US" b="1">
              <a:solidFill>
                <a:schemeClr val="bg1"/>
              </a:solidFill>
              <a:latin typeface="+mn-lt"/>
            </a:endParaRPr>
          </a:p>
        </p:txBody>
      </p:sp>
      <p:sp>
        <p:nvSpPr>
          <p:cNvPr id="307232" name="Oval 32"/>
          <p:cNvSpPr>
            <a:spLocks noChangeArrowheads="1"/>
          </p:cNvSpPr>
          <p:nvPr/>
        </p:nvSpPr>
        <p:spPr bwMode="auto">
          <a:xfrm>
            <a:off x="430213" y="3352800"/>
            <a:ext cx="246063" cy="136525"/>
          </a:xfrm>
          <a:prstGeom prst="ellipse">
            <a:avLst/>
          </a:prstGeom>
          <a:noFill/>
          <a:ln w="30163">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chemeClr val="bg1"/>
              </a:solidFill>
              <a:latin typeface="+mn-lt"/>
            </a:endParaRPr>
          </a:p>
        </p:txBody>
      </p:sp>
      <p:sp>
        <p:nvSpPr>
          <p:cNvPr id="307233" name="Oval 33"/>
          <p:cNvSpPr>
            <a:spLocks noChangeArrowheads="1"/>
          </p:cNvSpPr>
          <p:nvPr/>
        </p:nvSpPr>
        <p:spPr bwMode="auto">
          <a:xfrm>
            <a:off x="1106488" y="3365500"/>
            <a:ext cx="222250" cy="111125"/>
          </a:xfrm>
          <a:prstGeom prst="ellipse">
            <a:avLst/>
          </a:prstGeom>
          <a:solidFill>
            <a:srgbClr val="FFFFFF"/>
          </a:solidFill>
          <a:ln w="9525">
            <a:noFill/>
            <a:round/>
            <a:headEnd/>
            <a:tailEnd/>
          </a:ln>
        </p:spPr>
        <p:txBody>
          <a:bodyPr/>
          <a:lstStyle/>
          <a:p>
            <a:endParaRPr lang="en-US" b="1">
              <a:solidFill>
                <a:schemeClr val="bg1"/>
              </a:solidFill>
              <a:latin typeface="+mn-lt"/>
            </a:endParaRPr>
          </a:p>
        </p:txBody>
      </p:sp>
      <p:sp>
        <p:nvSpPr>
          <p:cNvPr id="307234" name="Oval 34"/>
          <p:cNvSpPr>
            <a:spLocks noChangeArrowheads="1"/>
          </p:cNvSpPr>
          <p:nvPr/>
        </p:nvSpPr>
        <p:spPr bwMode="auto">
          <a:xfrm>
            <a:off x="1095375" y="3352800"/>
            <a:ext cx="246063" cy="136525"/>
          </a:xfrm>
          <a:prstGeom prst="ellipse">
            <a:avLst/>
          </a:prstGeom>
          <a:noFill/>
          <a:ln w="30163">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chemeClr val="bg1"/>
              </a:solidFill>
              <a:latin typeface="+mn-lt"/>
            </a:endParaRPr>
          </a:p>
        </p:txBody>
      </p:sp>
      <p:sp>
        <p:nvSpPr>
          <p:cNvPr id="307235" name="Oval 35"/>
          <p:cNvSpPr>
            <a:spLocks noChangeArrowheads="1"/>
          </p:cNvSpPr>
          <p:nvPr/>
        </p:nvSpPr>
        <p:spPr bwMode="auto">
          <a:xfrm>
            <a:off x="1328738" y="3365500"/>
            <a:ext cx="222250" cy="111125"/>
          </a:xfrm>
          <a:prstGeom prst="ellipse">
            <a:avLst/>
          </a:prstGeom>
          <a:solidFill>
            <a:srgbClr val="FFFFFF"/>
          </a:solidFill>
          <a:ln w="9525">
            <a:noFill/>
            <a:round/>
            <a:headEnd/>
            <a:tailEnd/>
          </a:ln>
        </p:spPr>
        <p:txBody>
          <a:bodyPr/>
          <a:lstStyle/>
          <a:p>
            <a:endParaRPr lang="en-US" b="1">
              <a:solidFill>
                <a:schemeClr val="bg1"/>
              </a:solidFill>
              <a:latin typeface="+mn-lt"/>
            </a:endParaRPr>
          </a:p>
        </p:txBody>
      </p:sp>
      <p:sp>
        <p:nvSpPr>
          <p:cNvPr id="307236" name="Oval 36"/>
          <p:cNvSpPr>
            <a:spLocks noChangeArrowheads="1"/>
          </p:cNvSpPr>
          <p:nvPr/>
        </p:nvSpPr>
        <p:spPr bwMode="auto">
          <a:xfrm>
            <a:off x="1316038" y="3352800"/>
            <a:ext cx="246063" cy="136525"/>
          </a:xfrm>
          <a:prstGeom prst="ellipse">
            <a:avLst/>
          </a:prstGeom>
          <a:noFill/>
          <a:ln w="30163">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chemeClr val="bg1"/>
              </a:solidFill>
              <a:latin typeface="+mn-lt"/>
            </a:endParaRPr>
          </a:p>
        </p:txBody>
      </p:sp>
      <p:sp>
        <p:nvSpPr>
          <p:cNvPr id="307237" name="Oval 37"/>
          <p:cNvSpPr>
            <a:spLocks noChangeArrowheads="1"/>
          </p:cNvSpPr>
          <p:nvPr/>
        </p:nvSpPr>
        <p:spPr bwMode="auto">
          <a:xfrm>
            <a:off x="885825" y="3365500"/>
            <a:ext cx="220663" cy="111125"/>
          </a:xfrm>
          <a:prstGeom prst="ellipse">
            <a:avLst/>
          </a:prstGeom>
          <a:solidFill>
            <a:srgbClr val="FFFFFF"/>
          </a:solidFill>
          <a:ln w="9525">
            <a:noFill/>
            <a:round/>
            <a:headEnd/>
            <a:tailEnd/>
          </a:ln>
        </p:spPr>
        <p:txBody>
          <a:bodyPr/>
          <a:lstStyle/>
          <a:p>
            <a:endParaRPr lang="en-US" b="1">
              <a:solidFill>
                <a:schemeClr val="bg1"/>
              </a:solidFill>
              <a:latin typeface="+mn-lt"/>
            </a:endParaRPr>
          </a:p>
        </p:txBody>
      </p:sp>
      <p:sp>
        <p:nvSpPr>
          <p:cNvPr id="307238" name="Oval 38"/>
          <p:cNvSpPr>
            <a:spLocks noChangeArrowheads="1"/>
          </p:cNvSpPr>
          <p:nvPr/>
        </p:nvSpPr>
        <p:spPr bwMode="auto">
          <a:xfrm>
            <a:off x="873125" y="3352800"/>
            <a:ext cx="246063" cy="136525"/>
          </a:xfrm>
          <a:prstGeom prst="ellipse">
            <a:avLst/>
          </a:prstGeom>
          <a:noFill/>
          <a:ln w="30163">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chemeClr val="bg1"/>
              </a:solidFill>
              <a:latin typeface="+mn-lt"/>
            </a:endParaRPr>
          </a:p>
        </p:txBody>
      </p:sp>
      <p:sp>
        <p:nvSpPr>
          <p:cNvPr id="307239" name="Oval 39"/>
          <p:cNvSpPr>
            <a:spLocks noChangeArrowheads="1"/>
          </p:cNvSpPr>
          <p:nvPr/>
        </p:nvSpPr>
        <p:spPr bwMode="auto">
          <a:xfrm>
            <a:off x="663575" y="3365500"/>
            <a:ext cx="222250" cy="111125"/>
          </a:xfrm>
          <a:prstGeom prst="ellipse">
            <a:avLst/>
          </a:prstGeom>
          <a:solidFill>
            <a:srgbClr val="FFFFFF"/>
          </a:solidFill>
          <a:ln w="9525">
            <a:noFill/>
            <a:round/>
            <a:headEnd/>
            <a:tailEnd/>
          </a:ln>
        </p:spPr>
        <p:txBody>
          <a:bodyPr/>
          <a:lstStyle/>
          <a:p>
            <a:endParaRPr lang="en-US" b="1">
              <a:solidFill>
                <a:schemeClr val="bg1"/>
              </a:solidFill>
              <a:latin typeface="+mn-lt"/>
            </a:endParaRPr>
          </a:p>
        </p:txBody>
      </p:sp>
      <p:sp>
        <p:nvSpPr>
          <p:cNvPr id="307240" name="Oval 40"/>
          <p:cNvSpPr>
            <a:spLocks noChangeArrowheads="1"/>
          </p:cNvSpPr>
          <p:nvPr/>
        </p:nvSpPr>
        <p:spPr bwMode="auto">
          <a:xfrm>
            <a:off x="652463" y="3352800"/>
            <a:ext cx="246063" cy="136525"/>
          </a:xfrm>
          <a:prstGeom prst="ellipse">
            <a:avLst/>
          </a:prstGeom>
          <a:noFill/>
          <a:ln w="30163">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chemeClr val="bg1"/>
              </a:solidFill>
              <a:latin typeface="+mn-lt"/>
            </a:endParaRPr>
          </a:p>
        </p:txBody>
      </p:sp>
      <p:sp>
        <p:nvSpPr>
          <p:cNvPr id="307242" name="Freeform 42"/>
          <p:cNvSpPr>
            <a:spLocks/>
          </p:cNvSpPr>
          <p:nvPr/>
        </p:nvSpPr>
        <p:spPr bwMode="auto">
          <a:xfrm>
            <a:off x="381000" y="3472634"/>
            <a:ext cx="1230313" cy="61913"/>
          </a:xfrm>
          <a:custGeom>
            <a:avLst/>
            <a:gdLst>
              <a:gd name="T0" fmla="*/ 775 w 775"/>
              <a:gd name="T1" fmla="*/ 0 h 39"/>
              <a:gd name="T2" fmla="*/ 737 w 775"/>
              <a:gd name="T3" fmla="*/ 8 h 39"/>
              <a:gd name="T4" fmla="*/ 682 w 775"/>
              <a:gd name="T5" fmla="*/ 8 h 39"/>
              <a:gd name="T6" fmla="*/ 628 w 775"/>
              <a:gd name="T7" fmla="*/ 16 h 39"/>
              <a:gd name="T8" fmla="*/ 574 w 775"/>
              <a:gd name="T9" fmla="*/ 23 h 39"/>
              <a:gd name="T10" fmla="*/ 527 w 775"/>
              <a:gd name="T11" fmla="*/ 31 h 39"/>
              <a:gd name="T12" fmla="*/ 496 w 775"/>
              <a:gd name="T13" fmla="*/ 31 h 39"/>
              <a:gd name="T14" fmla="*/ 457 w 775"/>
              <a:gd name="T15" fmla="*/ 39 h 39"/>
              <a:gd name="T16" fmla="*/ 434 w 775"/>
              <a:gd name="T17" fmla="*/ 39 h 39"/>
              <a:gd name="T18" fmla="*/ 426 w 775"/>
              <a:gd name="T19" fmla="*/ 39 h 39"/>
              <a:gd name="T20" fmla="*/ 403 w 775"/>
              <a:gd name="T21" fmla="*/ 39 h 39"/>
              <a:gd name="T22" fmla="*/ 357 w 775"/>
              <a:gd name="T23" fmla="*/ 39 h 39"/>
              <a:gd name="T24" fmla="*/ 302 w 775"/>
              <a:gd name="T25" fmla="*/ 39 h 39"/>
              <a:gd name="T26" fmla="*/ 225 w 775"/>
              <a:gd name="T27" fmla="*/ 31 h 39"/>
              <a:gd name="T28" fmla="*/ 194 w 775"/>
              <a:gd name="T29" fmla="*/ 31 h 39"/>
              <a:gd name="T30" fmla="*/ 178 w 775"/>
              <a:gd name="T31" fmla="*/ 31 h 39"/>
              <a:gd name="T32" fmla="*/ 139 w 775"/>
              <a:gd name="T33" fmla="*/ 31 h 39"/>
              <a:gd name="T34" fmla="*/ 101 w 775"/>
              <a:gd name="T35" fmla="*/ 23 h 39"/>
              <a:gd name="T36" fmla="*/ 77 w 775"/>
              <a:gd name="T37" fmla="*/ 23 h 39"/>
              <a:gd name="T38" fmla="*/ 62 w 775"/>
              <a:gd name="T39" fmla="*/ 23 h 39"/>
              <a:gd name="T40" fmla="*/ 39 w 775"/>
              <a:gd name="T41" fmla="*/ 23 h 39"/>
              <a:gd name="T42" fmla="*/ 15 w 775"/>
              <a:gd name="T43" fmla="*/ 16 h 39"/>
              <a:gd name="T44" fmla="*/ 0 w 775"/>
              <a:gd name="T45" fmla="*/ 16 h 39"/>
              <a:gd name="T46" fmla="*/ 0 w 775"/>
              <a:gd name="T47" fmla="*/ 1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5" h="39">
                <a:moveTo>
                  <a:pt x="775" y="0"/>
                </a:moveTo>
                <a:lnTo>
                  <a:pt x="737" y="8"/>
                </a:lnTo>
                <a:lnTo>
                  <a:pt x="682" y="8"/>
                </a:lnTo>
                <a:lnTo>
                  <a:pt x="628" y="16"/>
                </a:lnTo>
                <a:lnTo>
                  <a:pt x="574" y="23"/>
                </a:lnTo>
                <a:lnTo>
                  <a:pt x="527" y="31"/>
                </a:lnTo>
                <a:lnTo>
                  <a:pt x="496" y="31"/>
                </a:lnTo>
                <a:lnTo>
                  <a:pt x="457" y="39"/>
                </a:lnTo>
                <a:lnTo>
                  <a:pt x="434" y="39"/>
                </a:lnTo>
                <a:lnTo>
                  <a:pt x="426" y="39"/>
                </a:lnTo>
                <a:lnTo>
                  <a:pt x="403" y="39"/>
                </a:lnTo>
                <a:lnTo>
                  <a:pt x="357" y="39"/>
                </a:lnTo>
                <a:lnTo>
                  <a:pt x="302" y="39"/>
                </a:lnTo>
                <a:lnTo>
                  <a:pt x="225" y="31"/>
                </a:lnTo>
                <a:lnTo>
                  <a:pt x="194" y="31"/>
                </a:lnTo>
                <a:lnTo>
                  <a:pt x="178" y="31"/>
                </a:lnTo>
                <a:lnTo>
                  <a:pt x="139" y="31"/>
                </a:lnTo>
                <a:lnTo>
                  <a:pt x="101" y="23"/>
                </a:lnTo>
                <a:lnTo>
                  <a:pt x="77" y="23"/>
                </a:lnTo>
                <a:lnTo>
                  <a:pt x="62" y="23"/>
                </a:lnTo>
                <a:lnTo>
                  <a:pt x="39" y="23"/>
                </a:lnTo>
                <a:lnTo>
                  <a:pt x="15" y="16"/>
                </a:lnTo>
                <a:lnTo>
                  <a:pt x="0" y="16"/>
                </a:lnTo>
                <a:lnTo>
                  <a:pt x="0" y="16"/>
                </a:lnTo>
              </a:path>
            </a:pathLst>
          </a:custGeom>
          <a:noFill/>
          <a:ln w="30163">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chemeClr val="bg1"/>
              </a:solidFill>
              <a:latin typeface="+mn-lt"/>
            </a:endParaRPr>
          </a:p>
        </p:txBody>
      </p:sp>
      <p:sp>
        <p:nvSpPr>
          <p:cNvPr id="307244" name="Freeform 44"/>
          <p:cNvSpPr>
            <a:spLocks/>
          </p:cNvSpPr>
          <p:nvPr/>
        </p:nvSpPr>
        <p:spPr bwMode="auto">
          <a:xfrm>
            <a:off x="381000" y="3575050"/>
            <a:ext cx="1230313" cy="61913"/>
          </a:xfrm>
          <a:custGeom>
            <a:avLst/>
            <a:gdLst>
              <a:gd name="T0" fmla="*/ 775 w 775"/>
              <a:gd name="T1" fmla="*/ 0 h 39"/>
              <a:gd name="T2" fmla="*/ 737 w 775"/>
              <a:gd name="T3" fmla="*/ 8 h 39"/>
              <a:gd name="T4" fmla="*/ 682 w 775"/>
              <a:gd name="T5" fmla="*/ 8 h 39"/>
              <a:gd name="T6" fmla="*/ 628 w 775"/>
              <a:gd name="T7" fmla="*/ 15 h 39"/>
              <a:gd name="T8" fmla="*/ 574 w 775"/>
              <a:gd name="T9" fmla="*/ 23 h 39"/>
              <a:gd name="T10" fmla="*/ 527 w 775"/>
              <a:gd name="T11" fmla="*/ 31 h 39"/>
              <a:gd name="T12" fmla="*/ 496 w 775"/>
              <a:gd name="T13" fmla="*/ 31 h 39"/>
              <a:gd name="T14" fmla="*/ 457 w 775"/>
              <a:gd name="T15" fmla="*/ 39 h 39"/>
              <a:gd name="T16" fmla="*/ 434 w 775"/>
              <a:gd name="T17" fmla="*/ 39 h 39"/>
              <a:gd name="T18" fmla="*/ 426 w 775"/>
              <a:gd name="T19" fmla="*/ 39 h 39"/>
              <a:gd name="T20" fmla="*/ 403 w 775"/>
              <a:gd name="T21" fmla="*/ 39 h 39"/>
              <a:gd name="T22" fmla="*/ 357 w 775"/>
              <a:gd name="T23" fmla="*/ 39 h 39"/>
              <a:gd name="T24" fmla="*/ 302 w 775"/>
              <a:gd name="T25" fmla="*/ 39 h 39"/>
              <a:gd name="T26" fmla="*/ 225 w 775"/>
              <a:gd name="T27" fmla="*/ 31 h 39"/>
              <a:gd name="T28" fmla="*/ 194 w 775"/>
              <a:gd name="T29" fmla="*/ 31 h 39"/>
              <a:gd name="T30" fmla="*/ 178 w 775"/>
              <a:gd name="T31" fmla="*/ 31 h 39"/>
              <a:gd name="T32" fmla="*/ 139 w 775"/>
              <a:gd name="T33" fmla="*/ 31 h 39"/>
              <a:gd name="T34" fmla="*/ 101 w 775"/>
              <a:gd name="T35" fmla="*/ 23 h 39"/>
              <a:gd name="T36" fmla="*/ 77 w 775"/>
              <a:gd name="T37" fmla="*/ 23 h 39"/>
              <a:gd name="T38" fmla="*/ 62 w 775"/>
              <a:gd name="T39" fmla="*/ 23 h 39"/>
              <a:gd name="T40" fmla="*/ 39 w 775"/>
              <a:gd name="T41" fmla="*/ 23 h 39"/>
              <a:gd name="T42" fmla="*/ 15 w 775"/>
              <a:gd name="T43" fmla="*/ 15 h 39"/>
              <a:gd name="T44" fmla="*/ 0 w 775"/>
              <a:gd name="T45" fmla="*/ 15 h 39"/>
              <a:gd name="T46" fmla="*/ 0 w 775"/>
              <a:gd name="T4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5" h="39">
                <a:moveTo>
                  <a:pt x="775" y="0"/>
                </a:moveTo>
                <a:lnTo>
                  <a:pt x="737" y="8"/>
                </a:lnTo>
                <a:lnTo>
                  <a:pt x="682" y="8"/>
                </a:lnTo>
                <a:lnTo>
                  <a:pt x="628" y="15"/>
                </a:lnTo>
                <a:lnTo>
                  <a:pt x="574" y="23"/>
                </a:lnTo>
                <a:lnTo>
                  <a:pt x="527" y="31"/>
                </a:lnTo>
                <a:lnTo>
                  <a:pt x="496" y="31"/>
                </a:lnTo>
                <a:lnTo>
                  <a:pt x="457" y="39"/>
                </a:lnTo>
                <a:lnTo>
                  <a:pt x="434" y="39"/>
                </a:lnTo>
                <a:lnTo>
                  <a:pt x="426" y="39"/>
                </a:lnTo>
                <a:lnTo>
                  <a:pt x="403" y="39"/>
                </a:lnTo>
                <a:lnTo>
                  <a:pt x="357" y="39"/>
                </a:lnTo>
                <a:lnTo>
                  <a:pt x="302" y="39"/>
                </a:lnTo>
                <a:lnTo>
                  <a:pt x="225" y="31"/>
                </a:lnTo>
                <a:lnTo>
                  <a:pt x="194" y="31"/>
                </a:lnTo>
                <a:lnTo>
                  <a:pt x="178" y="31"/>
                </a:lnTo>
                <a:lnTo>
                  <a:pt x="139" y="31"/>
                </a:lnTo>
                <a:lnTo>
                  <a:pt x="101" y="23"/>
                </a:lnTo>
                <a:lnTo>
                  <a:pt x="77" y="23"/>
                </a:lnTo>
                <a:lnTo>
                  <a:pt x="62" y="23"/>
                </a:lnTo>
                <a:lnTo>
                  <a:pt x="39" y="23"/>
                </a:lnTo>
                <a:lnTo>
                  <a:pt x="15" y="15"/>
                </a:lnTo>
                <a:lnTo>
                  <a:pt x="0" y="15"/>
                </a:lnTo>
                <a:lnTo>
                  <a:pt x="0" y="15"/>
                </a:lnTo>
              </a:path>
            </a:pathLst>
          </a:custGeom>
          <a:noFill/>
          <a:ln w="30163">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chemeClr val="bg1"/>
              </a:solidFill>
              <a:latin typeface="+mn-lt"/>
            </a:endParaRPr>
          </a:p>
        </p:txBody>
      </p:sp>
      <p:sp>
        <p:nvSpPr>
          <p:cNvPr id="307246" name="Oval 46"/>
          <p:cNvSpPr>
            <a:spLocks noChangeArrowheads="1"/>
          </p:cNvSpPr>
          <p:nvPr/>
        </p:nvSpPr>
        <p:spPr bwMode="auto">
          <a:xfrm>
            <a:off x="3663950" y="2562225"/>
            <a:ext cx="220663" cy="111125"/>
          </a:xfrm>
          <a:prstGeom prst="ellipse">
            <a:avLst/>
          </a:prstGeom>
          <a:solidFill>
            <a:srgbClr val="FFFFFF"/>
          </a:solidFill>
          <a:ln w="9525">
            <a:solidFill>
              <a:schemeClr val="bg1">
                <a:lumMod val="85000"/>
              </a:schemeClr>
            </a:solidFill>
            <a:round/>
            <a:headEnd/>
            <a:tailEnd/>
          </a:ln>
        </p:spPr>
        <p:txBody>
          <a:bodyPr/>
          <a:lstStyle/>
          <a:p>
            <a:endParaRPr lang="en-US" b="1">
              <a:solidFill>
                <a:schemeClr val="bg1"/>
              </a:solidFill>
              <a:latin typeface="+mn-lt"/>
            </a:endParaRPr>
          </a:p>
        </p:txBody>
      </p:sp>
      <p:sp>
        <p:nvSpPr>
          <p:cNvPr id="307247" name="Oval 47"/>
          <p:cNvSpPr>
            <a:spLocks noChangeArrowheads="1"/>
          </p:cNvSpPr>
          <p:nvPr/>
        </p:nvSpPr>
        <p:spPr bwMode="auto">
          <a:xfrm>
            <a:off x="3651250" y="2549525"/>
            <a:ext cx="246063" cy="136525"/>
          </a:xfrm>
          <a:prstGeom prst="ellipse">
            <a:avLst/>
          </a:prstGeom>
          <a:noFill/>
          <a:ln w="30163">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chemeClr val="bg1"/>
              </a:solidFill>
              <a:latin typeface="+mn-lt"/>
            </a:endParaRPr>
          </a:p>
        </p:txBody>
      </p:sp>
      <p:sp>
        <p:nvSpPr>
          <p:cNvPr id="307248" name="Oval 48"/>
          <p:cNvSpPr>
            <a:spLocks noChangeArrowheads="1"/>
          </p:cNvSpPr>
          <p:nvPr/>
        </p:nvSpPr>
        <p:spPr bwMode="auto">
          <a:xfrm>
            <a:off x="3884613" y="2562225"/>
            <a:ext cx="222250" cy="111125"/>
          </a:xfrm>
          <a:prstGeom prst="ellipse">
            <a:avLst/>
          </a:prstGeom>
          <a:blipFill dpi="0" rotWithShape="0">
            <a:blip r:embed="rId3"/>
            <a:srcRect/>
            <a:tile tx="0" ty="0" sx="100000" sy="100000" flip="none" algn="tl"/>
          </a:blipFill>
          <a:ln w="9525">
            <a:solidFill>
              <a:schemeClr val="bg1">
                <a:lumMod val="75000"/>
              </a:schemeClr>
            </a:solidFill>
            <a:round/>
            <a:headEnd/>
            <a:tailEnd/>
          </a:ln>
        </p:spPr>
        <p:txBody>
          <a:bodyPr/>
          <a:lstStyle/>
          <a:p>
            <a:endParaRPr lang="en-US" b="1">
              <a:solidFill>
                <a:schemeClr val="bg1"/>
              </a:solidFill>
              <a:latin typeface="+mn-lt"/>
            </a:endParaRPr>
          </a:p>
        </p:txBody>
      </p:sp>
      <p:sp>
        <p:nvSpPr>
          <p:cNvPr id="307249" name="Oval 49"/>
          <p:cNvSpPr>
            <a:spLocks noChangeArrowheads="1"/>
          </p:cNvSpPr>
          <p:nvPr/>
        </p:nvSpPr>
        <p:spPr bwMode="auto">
          <a:xfrm>
            <a:off x="3873500" y="2549525"/>
            <a:ext cx="246063" cy="136525"/>
          </a:xfrm>
          <a:prstGeom prst="ellipse">
            <a:avLst/>
          </a:prstGeom>
          <a:solidFill>
            <a:srgbClr val="0000FF"/>
          </a:solidFill>
          <a:ln w="30163">
            <a:solidFill>
              <a:schemeClr val="bg1">
                <a:lumMod val="85000"/>
              </a:schemeClr>
            </a:solidFill>
            <a:round/>
            <a:headEnd/>
            <a:tailEnd/>
          </a:ln>
        </p:spPr>
        <p:txBody>
          <a:bodyPr/>
          <a:lstStyle/>
          <a:p>
            <a:endParaRPr lang="en-US" b="1">
              <a:solidFill>
                <a:schemeClr val="bg1"/>
              </a:solidFill>
              <a:latin typeface="+mn-lt"/>
            </a:endParaRPr>
          </a:p>
        </p:txBody>
      </p:sp>
      <p:sp>
        <p:nvSpPr>
          <p:cNvPr id="307250" name="Oval 50"/>
          <p:cNvSpPr>
            <a:spLocks noChangeArrowheads="1"/>
          </p:cNvSpPr>
          <p:nvPr/>
        </p:nvSpPr>
        <p:spPr bwMode="auto">
          <a:xfrm>
            <a:off x="3441700" y="2562225"/>
            <a:ext cx="222250" cy="111125"/>
          </a:xfrm>
          <a:prstGeom prst="ellipse">
            <a:avLst/>
          </a:prstGeom>
          <a:solidFill>
            <a:srgbClr val="FFFFFF"/>
          </a:solidFill>
          <a:ln w="9525">
            <a:solidFill>
              <a:schemeClr val="bg1">
                <a:lumMod val="85000"/>
              </a:schemeClr>
            </a:solidFill>
            <a:round/>
            <a:headEnd/>
            <a:tailEnd/>
          </a:ln>
        </p:spPr>
        <p:txBody>
          <a:bodyPr/>
          <a:lstStyle/>
          <a:p>
            <a:endParaRPr lang="en-US" b="1">
              <a:solidFill>
                <a:schemeClr val="bg1"/>
              </a:solidFill>
              <a:latin typeface="+mn-lt"/>
            </a:endParaRPr>
          </a:p>
        </p:txBody>
      </p:sp>
      <p:sp>
        <p:nvSpPr>
          <p:cNvPr id="307251" name="Oval 51"/>
          <p:cNvSpPr>
            <a:spLocks noChangeArrowheads="1"/>
          </p:cNvSpPr>
          <p:nvPr/>
        </p:nvSpPr>
        <p:spPr bwMode="auto">
          <a:xfrm>
            <a:off x="3429000" y="2549525"/>
            <a:ext cx="247650" cy="136525"/>
          </a:xfrm>
          <a:prstGeom prst="ellipse">
            <a:avLst/>
          </a:prstGeom>
          <a:noFill/>
          <a:ln w="30163">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chemeClr val="bg1"/>
              </a:solidFill>
              <a:latin typeface="+mn-lt"/>
            </a:endParaRPr>
          </a:p>
        </p:txBody>
      </p:sp>
      <p:sp>
        <p:nvSpPr>
          <p:cNvPr id="307252" name="Oval 52"/>
          <p:cNvSpPr>
            <a:spLocks noChangeArrowheads="1"/>
          </p:cNvSpPr>
          <p:nvPr/>
        </p:nvSpPr>
        <p:spPr bwMode="auto">
          <a:xfrm>
            <a:off x="3995738" y="2451100"/>
            <a:ext cx="222250" cy="111125"/>
          </a:xfrm>
          <a:prstGeom prst="ellipse">
            <a:avLst/>
          </a:prstGeom>
          <a:blipFill dpi="0" rotWithShape="0">
            <a:blip r:embed="rId3"/>
            <a:srcRect/>
            <a:tile tx="0" ty="0" sx="100000" sy="100000" flip="none" algn="tl"/>
          </a:blipFill>
          <a:ln w="9525">
            <a:solidFill>
              <a:schemeClr val="bg1">
                <a:lumMod val="65000"/>
              </a:schemeClr>
            </a:solidFill>
            <a:round/>
            <a:headEnd/>
            <a:tailEnd/>
          </a:ln>
        </p:spPr>
        <p:txBody>
          <a:bodyPr/>
          <a:lstStyle/>
          <a:p>
            <a:endParaRPr lang="en-US" b="1">
              <a:solidFill>
                <a:schemeClr val="bg1"/>
              </a:solidFill>
              <a:latin typeface="+mn-lt"/>
            </a:endParaRPr>
          </a:p>
        </p:txBody>
      </p:sp>
      <p:sp>
        <p:nvSpPr>
          <p:cNvPr id="307253" name="Oval 53"/>
          <p:cNvSpPr>
            <a:spLocks noChangeArrowheads="1"/>
          </p:cNvSpPr>
          <p:nvPr/>
        </p:nvSpPr>
        <p:spPr bwMode="auto">
          <a:xfrm>
            <a:off x="3984625" y="2438400"/>
            <a:ext cx="246063" cy="136525"/>
          </a:xfrm>
          <a:prstGeom prst="ellipse">
            <a:avLst/>
          </a:prstGeom>
          <a:solidFill>
            <a:srgbClr val="0000FF"/>
          </a:solidFill>
          <a:ln w="30163">
            <a:solidFill>
              <a:schemeClr val="bg1">
                <a:lumMod val="75000"/>
              </a:schemeClr>
            </a:solidFill>
            <a:round/>
            <a:headEnd/>
            <a:tailEnd/>
          </a:ln>
        </p:spPr>
        <p:txBody>
          <a:bodyPr/>
          <a:lstStyle/>
          <a:p>
            <a:endParaRPr lang="en-US" b="1">
              <a:solidFill>
                <a:schemeClr val="bg1"/>
              </a:solidFill>
              <a:latin typeface="+mn-lt"/>
            </a:endParaRPr>
          </a:p>
        </p:txBody>
      </p:sp>
      <p:sp>
        <p:nvSpPr>
          <p:cNvPr id="307254" name="Oval 54"/>
          <p:cNvSpPr>
            <a:spLocks noChangeArrowheads="1"/>
          </p:cNvSpPr>
          <p:nvPr/>
        </p:nvSpPr>
        <p:spPr bwMode="auto">
          <a:xfrm>
            <a:off x="4106863" y="2562225"/>
            <a:ext cx="222250" cy="111125"/>
          </a:xfrm>
          <a:prstGeom prst="ellipse">
            <a:avLst/>
          </a:prstGeom>
          <a:solidFill>
            <a:srgbClr val="000000"/>
          </a:solidFill>
          <a:ln w="9525">
            <a:solidFill>
              <a:schemeClr val="bg1">
                <a:lumMod val="65000"/>
              </a:schemeClr>
            </a:solidFill>
            <a:round/>
            <a:headEnd/>
            <a:tailEnd/>
          </a:ln>
        </p:spPr>
        <p:txBody>
          <a:bodyPr/>
          <a:lstStyle/>
          <a:p>
            <a:endParaRPr lang="en-US" b="1">
              <a:solidFill>
                <a:schemeClr val="bg1"/>
              </a:solidFill>
              <a:latin typeface="+mn-lt"/>
            </a:endParaRPr>
          </a:p>
        </p:txBody>
      </p:sp>
      <p:sp>
        <p:nvSpPr>
          <p:cNvPr id="307255" name="Oval 55"/>
          <p:cNvSpPr>
            <a:spLocks noChangeArrowheads="1"/>
          </p:cNvSpPr>
          <p:nvPr/>
        </p:nvSpPr>
        <p:spPr bwMode="auto">
          <a:xfrm>
            <a:off x="4094163" y="2549525"/>
            <a:ext cx="246063" cy="136525"/>
          </a:xfrm>
          <a:prstGeom prst="ellipse">
            <a:avLst/>
          </a:prstGeom>
          <a:solidFill>
            <a:schemeClr val="hlink"/>
          </a:solidFill>
          <a:ln w="30163">
            <a:solidFill>
              <a:schemeClr val="bg1">
                <a:lumMod val="85000"/>
              </a:schemeClr>
            </a:solidFill>
            <a:round/>
            <a:headEnd/>
            <a:tailEnd/>
          </a:ln>
        </p:spPr>
        <p:txBody>
          <a:bodyPr/>
          <a:lstStyle/>
          <a:p>
            <a:endParaRPr lang="en-US" b="1">
              <a:solidFill>
                <a:schemeClr val="bg1"/>
              </a:solidFill>
              <a:latin typeface="+mn-lt"/>
            </a:endParaRPr>
          </a:p>
        </p:txBody>
      </p:sp>
      <p:sp>
        <p:nvSpPr>
          <p:cNvPr id="307256" name="Oval 56"/>
          <p:cNvSpPr>
            <a:spLocks noChangeArrowheads="1"/>
          </p:cNvSpPr>
          <p:nvPr/>
        </p:nvSpPr>
        <p:spPr bwMode="auto">
          <a:xfrm>
            <a:off x="4217988" y="2451100"/>
            <a:ext cx="220663" cy="111125"/>
          </a:xfrm>
          <a:prstGeom prst="ellipse">
            <a:avLst/>
          </a:prstGeom>
          <a:solidFill>
            <a:srgbClr val="000000"/>
          </a:solidFill>
          <a:ln w="9525">
            <a:solidFill>
              <a:schemeClr val="bg1">
                <a:lumMod val="75000"/>
              </a:schemeClr>
            </a:solidFill>
            <a:round/>
            <a:headEnd/>
            <a:tailEnd/>
          </a:ln>
        </p:spPr>
        <p:txBody>
          <a:bodyPr/>
          <a:lstStyle/>
          <a:p>
            <a:endParaRPr lang="en-US" b="1">
              <a:solidFill>
                <a:schemeClr val="bg1"/>
              </a:solidFill>
              <a:latin typeface="+mn-lt"/>
            </a:endParaRPr>
          </a:p>
        </p:txBody>
      </p:sp>
      <p:sp>
        <p:nvSpPr>
          <p:cNvPr id="307257" name="Oval 57"/>
          <p:cNvSpPr>
            <a:spLocks noChangeArrowheads="1"/>
          </p:cNvSpPr>
          <p:nvPr/>
        </p:nvSpPr>
        <p:spPr bwMode="auto">
          <a:xfrm>
            <a:off x="4205288" y="2438400"/>
            <a:ext cx="246063" cy="136525"/>
          </a:xfrm>
          <a:prstGeom prst="ellipse">
            <a:avLst/>
          </a:prstGeom>
          <a:solidFill>
            <a:srgbClr val="0000FF"/>
          </a:solidFill>
          <a:ln w="30163">
            <a:solidFill>
              <a:schemeClr val="bg1">
                <a:lumMod val="75000"/>
              </a:schemeClr>
            </a:solidFill>
            <a:round/>
            <a:headEnd/>
            <a:tailEnd/>
          </a:ln>
        </p:spPr>
        <p:txBody>
          <a:bodyPr/>
          <a:lstStyle/>
          <a:p>
            <a:endParaRPr lang="en-US" b="1">
              <a:solidFill>
                <a:schemeClr val="bg1"/>
              </a:solidFill>
              <a:latin typeface="+mn-lt"/>
            </a:endParaRPr>
          </a:p>
        </p:txBody>
      </p:sp>
      <p:sp>
        <p:nvSpPr>
          <p:cNvPr id="307258" name="Oval 58"/>
          <p:cNvSpPr>
            <a:spLocks noChangeArrowheads="1"/>
          </p:cNvSpPr>
          <p:nvPr/>
        </p:nvSpPr>
        <p:spPr bwMode="auto">
          <a:xfrm>
            <a:off x="4329113" y="2562225"/>
            <a:ext cx="220663" cy="111125"/>
          </a:xfrm>
          <a:prstGeom prst="ellipse">
            <a:avLst/>
          </a:prstGeom>
          <a:solidFill>
            <a:srgbClr val="0000FF"/>
          </a:solidFill>
          <a:ln w="9525">
            <a:solidFill>
              <a:schemeClr val="bg1">
                <a:lumMod val="75000"/>
              </a:schemeClr>
            </a:solidFill>
            <a:round/>
            <a:headEnd/>
            <a:tailEnd/>
          </a:ln>
        </p:spPr>
        <p:txBody>
          <a:bodyPr/>
          <a:lstStyle/>
          <a:p>
            <a:endParaRPr lang="en-US" b="1">
              <a:solidFill>
                <a:schemeClr val="bg1"/>
              </a:solidFill>
              <a:latin typeface="+mn-lt"/>
            </a:endParaRPr>
          </a:p>
        </p:txBody>
      </p:sp>
      <p:sp>
        <p:nvSpPr>
          <p:cNvPr id="307259" name="Oval 59"/>
          <p:cNvSpPr>
            <a:spLocks noChangeArrowheads="1"/>
          </p:cNvSpPr>
          <p:nvPr/>
        </p:nvSpPr>
        <p:spPr bwMode="auto">
          <a:xfrm>
            <a:off x="4316413" y="2549525"/>
            <a:ext cx="246063" cy="136525"/>
          </a:xfrm>
          <a:prstGeom prst="ellipse">
            <a:avLst/>
          </a:prstGeom>
          <a:solidFill>
            <a:schemeClr val="hlink"/>
          </a:solidFill>
          <a:ln w="30163">
            <a:solidFill>
              <a:schemeClr val="bg1">
                <a:lumMod val="75000"/>
              </a:schemeClr>
            </a:solidFill>
            <a:round/>
            <a:headEnd/>
            <a:tailEnd/>
          </a:ln>
        </p:spPr>
        <p:txBody>
          <a:bodyPr/>
          <a:lstStyle/>
          <a:p>
            <a:endParaRPr lang="en-US" b="1">
              <a:solidFill>
                <a:schemeClr val="bg1"/>
              </a:solidFill>
              <a:latin typeface="+mn-lt"/>
            </a:endParaRPr>
          </a:p>
        </p:txBody>
      </p:sp>
      <p:sp>
        <p:nvSpPr>
          <p:cNvPr id="307260" name="Oval 60"/>
          <p:cNvSpPr>
            <a:spLocks noChangeArrowheads="1"/>
          </p:cNvSpPr>
          <p:nvPr/>
        </p:nvSpPr>
        <p:spPr bwMode="auto">
          <a:xfrm>
            <a:off x="4549775" y="2562225"/>
            <a:ext cx="222250" cy="111125"/>
          </a:xfrm>
          <a:prstGeom prst="ellipse">
            <a:avLst/>
          </a:prstGeom>
          <a:solidFill>
            <a:srgbClr val="0000FF"/>
          </a:solidFill>
          <a:ln w="9525">
            <a:solidFill>
              <a:schemeClr val="bg1">
                <a:lumMod val="75000"/>
              </a:schemeClr>
            </a:solidFill>
            <a:round/>
            <a:headEnd/>
            <a:tailEnd/>
          </a:ln>
        </p:spPr>
        <p:txBody>
          <a:bodyPr/>
          <a:lstStyle/>
          <a:p>
            <a:endParaRPr lang="en-US" b="1">
              <a:solidFill>
                <a:schemeClr val="bg1"/>
              </a:solidFill>
              <a:latin typeface="+mn-lt"/>
            </a:endParaRPr>
          </a:p>
        </p:txBody>
      </p:sp>
      <p:sp>
        <p:nvSpPr>
          <p:cNvPr id="307261" name="Oval 61"/>
          <p:cNvSpPr>
            <a:spLocks noChangeArrowheads="1"/>
          </p:cNvSpPr>
          <p:nvPr/>
        </p:nvSpPr>
        <p:spPr bwMode="auto">
          <a:xfrm>
            <a:off x="4538663" y="2549525"/>
            <a:ext cx="246063" cy="136525"/>
          </a:xfrm>
          <a:prstGeom prst="ellipse">
            <a:avLst/>
          </a:prstGeom>
          <a:noFill/>
          <a:ln w="30163">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chemeClr val="bg1"/>
              </a:solidFill>
              <a:latin typeface="+mn-lt"/>
            </a:endParaRPr>
          </a:p>
        </p:txBody>
      </p:sp>
      <p:sp>
        <p:nvSpPr>
          <p:cNvPr id="307262" name="Oval 62"/>
          <p:cNvSpPr>
            <a:spLocks noChangeArrowheads="1"/>
          </p:cNvSpPr>
          <p:nvPr/>
        </p:nvSpPr>
        <p:spPr bwMode="auto">
          <a:xfrm>
            <a:off x="4438650" y="2451100"/>
            <a:ext cx="222250" cy="111125"/>
          </a:xfrm>
          <a:prstGeom prst="ellipse">
            <a:avLst/>
          </a:prstGeom>
          <a:solidFill>
            <a:srgbClr val="000000"/>
          </a:solidFill>
          <a:ln w="9525">
            <a:solidFill>
              <a:schemeClr val="bg1">
                <a:lumMod val="75000"/>
              </a:schemeClr>
            </a:solidFill>
            <a:round/>
            <a:headEnd/>
            <a:tailEnd/>
          </a:ln>
        </p:spPr>
        <p:txBody>
          <a:bodyPr/>
          <a:lstStyle/>
          <a:p>
            <a:endParaRPr lang="en-US" b="1">
              <a:solidFill>
                <a:schemeClr val="bg1"/>
              </a:solidFill>
              <a:latin typeface="+mn-lt"/>
            </a:endParaRPr>
          </a:p>
        </p:txBody>
      </p:sp>
      <p:sp>
        <p:nvSpPr>
          <p:cNvPr id="307263" name="Oval 63"/>
          <p:cNvSpPr>
            <a:spLocks noChangeArrowheads="1"/>
          </p:cNvSpPr>
          <p:nvPr/>
        </p:nvSpPr>
        <p:spPr bwMode="auto">
          <a:xfrm>
            <a:off x="4427538" y="2438400"/>
            <a:ext cx="246063" cy="136525"/>
          </a:xfrm>
          <a:prstGeom prst="ellipse">
            <a:avLst/>
          </a:prstGeom>
          <a:solidFill>
            <a:srgbClr val="0000FF"/>
          </a:solidFill>
          <a:ln w="30163">
            <a:solidFill>
              <a:schemeClr val="bg1">
                <a:lumMod val="75000"/>
              </a:schemeClr>
            </a:solidFill>
            <a:round/>
            <a:headEnd/>
            <a:tailEnd/>
          </a:ln>
        </p:spPr>
        <p:txBody>
          <a:bodyPr/>
          <a:lstStyle/>
          <a:p>
            <a:endParaRPr lang="en-US" b="1">
              <a:solidFill>
                <a:schemeClr val="bg1"/>
              </a:solidFill>
              <a:latin typeface="+mn-lt"/>
            </a:endParaRPr>
          </a:p>
        </p:txBody>
      </p:sp>
      <p:sp>
        <p:nvSpPr>
          <p:cNvPr id="307264" name="Oval 64"/>
          <p:cNvSpPr>
            <a:spLocks noChangeArrowheads="1"/>
          </p:cNvSpPr>
          <p:nvPr/>
        </p:nvSpPr>
        <p:spPr bwMode="auto">
          <a:xfrm>
            <a:off x="4772025" y="2562225"/>
            <a:ext cx="220663" cy="111125"/>
          </a:xfrm>
          <a:prstGeom prst="ellipse">
            <a:avLst/>
          </a:prstGeom>
          <a:solidFill>
            <a:srgbClr val="0000FF"/>
          </a:solidFill>
          <a:ln w="9525">
            <a:solidFill>
              <a:schemeClr val="bg1">
                <a:lumMod val="75000"/>
              </a:schemeClr>
            </a:solidFill>
            <a:round/>
            <a:headEnd/>
            <a:tailEnd/>
          </a:ln>
        </p:spPr>
        <p:txBody>
          <a:bodyPr/>
          <a:lstStyle/>
          <a:p>
            <a:endParaRPr lang="en-US" b="1">
              <a:solidFill>
                <a:schemeClr val="bg1"/>
              </a:solidFill>
              <a:latin typeface="+mn-lt"/>
            </a:endParaRPr>
          </a:p>
        </p:txBody>
      </p:sp>
      <p:sp>
        <p:nvSpPr>
          <p:cNvPr id="307265" name="Oval 65"/>
          <p:cNvSpPr>
            <a:spLocks noChangeArrowheads="1"/>
          </p:cNvSpPr>
          <p:nvPr/>
        </p:nvSpPr>
        <p:spPr bwMode="auto">
          <a:xfrm>
            <a:off x="4759325" y="2549525"/>
            <a:ext cx="246063" cy="136525"/>
          </a:xfrm>
          <a:prstGeom prst="ellipse">
            <a:avLst/>
          </a:prstGeom>
          <a:noFill/>
          <a:ln w="30163">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chemeClr val="bg1"/>
              </a:solidFill>
              <a:latin typeface="+mn-lt"/>
            </a:endParaRPr>
          </a:p>
        </p:txBody>
      </p:sp>
      <p:sp>
        <p:nvSpPr>
          <p:cNvPr id="307266" name="Oval 66"/>
          <p:cNvSpPr>
            <a:spLocks noChangeArrowheads="1"/>
          </p:cNvSpPr>
          <p:nvPr/>
        </p:nvSpPr>
        <p:spPr bwMode="auto">
          <a:xfrm>
            <a:off x="4992688" y="2562225"/>
            <a:ext cx="222250" cy="111125"/>
          </a:xfrm>
          <a:prstGeom prst="ellipse">
            <a:avLst/>
          </a:prstGeom>
          <a:solidFill>
            <a:srgbClr val="FFFFFF"/>
          </a:solidFill>
          <a:ln w="9525">
            <a:solidFill>
              <a:schemeClr val="bg1">
                <a:lumMod val="75000"/>
              </a:schemeClr>
            </a:solidFill>
            <a:round/>
            <a:headEnd/>
            <a:tailEnd/>
          </a:ln>
        </p:spPr>
        <p:txBody>
          <a:bodyPr/>
          <a:lstStyle/>
          <a:p>
            <a:endParaRPr lang="en-US" b="1">
              <a:solidFill>
                <a:schemeClr val="bg1"/>
              </a:solidFill>
              <a:latin typeface="+mn-lt"/>
            </a:endParaRPr>
          </a:p>
        </p:txBody>
      </p:sp>
      <p:sp>
        <p:nvSpPr>
          <p:cNvPr id="307267" name="Oval 67"/>
          <p:cNvSpPr>
            <a:spLocks noChangeArrowheads="1"/>
          </p:cNvSpPr>
          <p:nvPr/>
        </p:nvSpPr>
        <p:spPr bwMode="auto">
          <a:xfrm>
            <a:off x="4981575" y="2549525"/>
            <a:ext cx="246063" cy="136525"/>
          </a:xfrm>
          <a:prstGeom prst="ellipse">
            <a:avLst/>
          </a:prstGeom>
          <a:noFill/>
          <a:ln w="30163">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chemeClr val="bg1"/>
              </a:solidFill>
              <a:latin typeface="+mn-lt"/>
            </a:endParaRPr>
          </a:p>
        </p:txBody>
      </p:sp>
      <p:sp>
        <p:nvSpPr>
          <p:cNvPr id="307268" name="Oval 68"/>
          <p:cNvSpPr>
            <a:spLocks noChangeArrowheads="1"/>
          </p:cNvSpPr>
          <p:nvPr/>
        </p:nvSpPr>
        <p:spPr bwMode="auto">
          <a:xfrm>
            <a:off x="4438650" y="2673350"/>
            <a:ext cx="222250" cy="111125"/>
          </a:xfrm>
          <a:prstGeom prst="ellipse">
            <a:avLst/>
          </a:prstGeom>
          <a:solidFill>
            <a:schemeClr val="hlink"/>
          </a:solidFill>
          <a:ln w="9525">
            <a:solidFill>
              <a:schemeClr val="bg1">
                <a:lumMod val="75000"/>
              </a:schemeClr>
            </a:solidFill>
            <a:round/>
            <a:headEnd/>
            <a:tailEnd/>
          </a:ln>
        </p:spPr>
        <p:txBody>
          <a:bodyPr/>
          <a:lstStyle/>
          <a:p>
            <a:endParaRPr lang="en-US" b="1">
              <a:solidFill>
                <a:schemeClr val="bg1"/>
              </a:solidFill>
              <a:latin typeface="+mn-lt"/>
            </a:endParaRPr>
          </a:p>
        </p:txBody>
      </p:sp>
      <p:sp>
        <p:nvSpPr>
          <p:cNvPr id="307269" name="Oval 69"/>
          <p:cNvSpPr>
            <a:spLocks noChangeArrowheads="1"/>
          </p:cNvSpPr>
          <p:nvPr/>
        </p:nvSpPr>
        <p:spPr bwMode="auto">
          <a:xfrm>
            <a:off x="4427538" y="2660650"/>
            <a:ext cx="246063" cy="134938"/>
          </a:xfrm>
          <a:prstGeom prst="ellipse">
            <a:avLst/>
          </a:prstGeom>
          <a:noFill/>
          <a:ln w="30163">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chemeClr val="bg1"/>
              </a:solidFill>
              <a:latin typeface="+mn-lt"/>
            </a:endParaRPr>
          </a:p>
        </p:txBody>
      </p:sp>
      <p:sp>
        <p:nvSpPr>
          <p:cNvPr id="307270" name="Oval 70"/>
          <p:cNvSpPr>
            <a:spLocks noChangeArrowheads="1"/>
          </p:cNvSpPr>
          <p:nvPr/>
        </p:nvSpPr>
        <p:spPr bwMode="auto">
          <a:xfrm>
            <a:off x="4217988" y="2673350"/>
            <a:ext cx="220663" cy="111125"/>
          </a:xfrm>
          <a:prstGeom prst="ellipse">
            <a:avLst/>
          </a:prstGeom>
          <a:solidFill>
            <a:srgbClr val="000000"/>
          </a:solidFill>
          <a:ln w="9525">
            <a:solidFill>
              <a:schemeClr val="bg1">
                <a:lumMod val="75000"/>
              </a:schemeClr>
            </a:solidFill>
            <a:round/>
            <a:headEnd/>
            <a:tailEnd/>
          </a:ln>
        </p:spPr>
        <p:txBody>
          <a:bodyPr/>
          <a:lstStyle/>
          <a:p>
            <a:endParaRPr lang="en-US" b="1">
              <a:solidFill>
                <a:schemeClr val="bg1"/>
              </a:solidFill>
              <a:latin typeface="+mn-lt"/>
            </a:endParaRPr>
          </a:p>
        </p:txBody>
      </p:sp>
      <p:sp>
        <p:nvSpPr>
          <p:cNvPr id="307271" name="Oval 71"/>
          <p:cNvSpPr>
            <a:spLocks noChangeArrowheads="1"/>
          </p:cNvSpPr>
          <p:nvPr/>
        </p:nvSpPr>
        <p:spPr bwMode="auto">
          <a:xfrm>
            <a:off x="4205288" y="2660650"/>
            <a:ext cx="246063" cy="134938"/>
          </a:xfrm>
          <a:prstGeom prst="ellipse">
            <a:avLst/>
          </a:prstGeom>
          <a:solidFill>
            <a:schemeClr val="hlink"/>
          </a:solidFill>
          <a:ln w="30163">
            <a:solidFill>
              <a:schemeClr val="bg1">
                <a:lumMod val="75000"/>
              </a:schemeClr>
            </a:solidFill>
            <a:round/>
            <a:headEnd/>
            <a:tailEnd/>
          </a:ln>
        </p:spPr>
        <p:txBody>
          <a:bodyPr/>
          <a:lstStyle/>
          <a:p>
            <a:endParaRPr lang="en-US" b="1">
              <a:solidFill>
                <a:schemeClr val="bg1"/>
              </a:solidFill>
              <a:latin typeface="+mn-lt"/>
            </a:endParaRPr>
          </a:p>
        </p:txBody>
      </p:sp>
      <p:sp>
        <p:nvSpPr>
          <p:cNvPr id="307272" name="Oval 72"/>
          <p:cNvSpPr>
            <a:spLocks noChangeArrowheads="1"/>
          </p:cNvSpPr>
          <p:nvPr/>
        </p:nvSpPr>
        <p:spPr bwMode="auto">
          <a:xfrm>
            <a:off x="4329113" y="2784475"/>
            <a:ext cx="220663" cy="109538"/>
          </a:xfrm>
          <a:prstGeom prst="ellipse">
            <a:avLst/>
          </a:prstGeom>
          <a:solidFill>
            <a:schemeClr val="hlink"/>
          </a:solidFill>
          <a:ln w="9525">
            <a:solidFill>
              <a:schemeClr val="bg1">
                <a:lumMod val="75000"/>
              </a:schemeClr>
            </a:solidFill>
            <a:round/>
            <a:headEnd/>
            <a:tailEnd/>
          </a:ln>
        </p:spPr>
        <p:txBody>
          <a:bodyPr/>
          <a:lstStyle/>
          <a:p>
            <a:endParaRPr lang="en-US" b="1">
              <a:solidFill>
                <a:schemeClr val="bg1"/>
              </a:solidFill>
              <a:latin typeface="+mn-lt"/>
            </a:endParaRPr>
          </a:p>
        </p:txBody>
      </p:sp>
      <p:sp>
        <p:nvSpPr>
          <p:cNvPr id="307273" name="Oval 73"/>
          <p:cNvSpPr>
            <a:spLocks noChangeArrowheads="1"/>
          </p:cNvSpPr>
          <p:nvPr/>
        </p:nvSpPr>
        <p:spPr bwMode="auto">
          <a:xfrm>
            <a:off x="4316413" y="2771775"/>
            <a:ext cx="246063" cy="134938"/>
          </a:xfrm>
          <a:prstGeom prst="ellipse">
            <a:avLst/>
          </a:prstGeom>
          <a:noFill/>
          <a:ln w="30163">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chemeClr val="bg1"/>
              </a:solidFill>
              <a:latin typeface="+mn-lt"/>
            </a:endParaRPr>
          </a:p>
        </p:txBody>
      </p:sp>
      <p:sp>
        <p:nvSpPr>
          <p:cNvPr id="307274" name="Freeform 74"/>
          <p:cNvSpPr>
            <a:spLocks/>
          </p:cNvSpPr>
          <p:nvPr/>
        </p:nvSpPr>
        <p:spPr bwMode="auto">
          <a:xfrm>
            <a:off x="3479800" y="2709863"/>
            <a:ext cx="922338" cy="271463"/>
          </a:xfrm>
          <a:custGeom>
            <a:avLst/>
            <a:gdLst>
              <a:gd name="T0" fmla="*/ 0 w 581"/>
              <a:gd name="T1" fmla="*/ 0 h 171"/>
              <a:gd name="T2" fmla="*/ 318 w 581"/>
              <a:gd name="T3" fmla="*/ 8 h 171"/>
              <a:gd name="T4" fmla="*/ 519 w 581"/>
              <a:gd name="T5" fmla="*/ 109 h 171"/>
              <a:gd name="T6" fmla="*/ 581 w 581"/>
              <a:gd name="T7" fmla="*/ 171 h 171"/>
            </a:gdLst>
            <a:ahLst/>
            <a:cxnLst>
              <a:cxn ang="0">
                <a:pos x="T0" y="T1"/>
              </a:cxn>
              <a:cxn ang="0">
                <a:pos x="T2" y="T3"/>
              </a:cxn>
              <a:cxn ang="0">
                <a:pos x="T4" y="T5"/>
              </a:cxn>
              <a:cxn ang="0">
                <a:pos x="T6" y="T7"/>
              </a:cxn>
            </a:cxnLst>
            <a:rect l="0" t="0" r="r" b="b"/>
            <a:pathLst>
              <a:path w="581" h="171">
                <a:moveTo>
                  <a:pt x="0" y="0"/>
                </a:moveTo>
                <a:lnTo>
                  <a:pt x="318" y="8"/>
                </a:lnTo>
                <a:lnTo>
                  <a:pt x="519" y="109"/>
                </a:lnTo>
                <a:lnTo>
                  <a:pt x="581" y="171"/>
                </a:lnTo>
              </a:path>
            </a:pathLst>
          </a:custGeom>
          <a:noFill/>
          <a:ln w="30163">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chemeClr val="bg1"/>
              </a:solidFill>
              <a:latin typeface="+mn-lt"/>
            </a:endParaRPr>
          </a:p>
        </p:txBody>
      </p:sp>
      <p:sp>
        <p:nvSpPr>
          <p:cNvPr id="307276" name="Freeform 76"/>
          <p:cNvSpPr>
            <a:spLocks/>
          </p:cNvSpPr>
          <p:nvPr/>
        </p:nvSpPr>
        <p:spPr bwMode="auto">
          <a:xfrm>
            <a:off x="4637088" y="2686050"/>
            <a:ext cx="565150" cy="158750"/>
          </a:xfrm>
          <a:custGeom>
            <a:avLst/>
            <a:gdLst>
              <a:gd name="T0" fmla="*/ 356 w 356"/>
              <a:gd name="T1" fmla="*/ 0 h 100"/>
              <a:gd name="T2" fmla="*/ 217 w 356"/>
              <a:gd name="T3" fmla="*/ 31 h 100"/>
              <a:gd name="T4" fmla="*/ 31 w 356"/>
              <a:gd name="T5" fmla="*/ 54 h 100"/>
              <a:gd name="T6" fmla="*/ 0 w 356"/>
              <a:gd name="T7" fmla="*/ 100 h 100"/>
            </a:gdLst>
            <a:ahLst/>
            <a:cxnLst>
              <a:cxn ang="0">
                <a:pos x="T0" y="T1"/>
              </a:cxn>
              <a:cxn ang="0">
                <a:pos x="T2" y="T3"/>
              </a:cxn>
              <a:cxn ang="0">
                <a:pos x="T4" y="T5"/>
              </a:cxn>
              <a:cxn ang="0">
                <a:pos x="T6" y="T7"/>
              </a:cxn>
            </a:cxnLst>
            <a:rect l="0" t="0" r="r" b="b"/>
            <a:pathLst>
              <a:path w="356" h="100">
                <a:moveTo>
                  <a:pt x="356" y="0"/>
                </a:moveTo>
                <a:lnTo>
                  <a:pt x="217" y="31"/>
                </a:lnTo>
                <a:lnTo>
                  <a:pt x="31" y="54"/>
                </a:lnTo>
                <a:lnTo>
                  <a:pt x="0" y="100"/>
                </a:lnTo>
              </a:path>
            </a:pathLst>
          </a:custGeom>
          <a:noFill/>
          <a:ln w="30163">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chemeClr val="bg1"/>
              </a:solidFill>
              <a:latin typeface="+mn-lt"/>
            </a:endParaRPr>
          </a:p>
        </p:txBody>
      </p:sp>
      <p:sp>
        <p:nvSpPr>
          <p:cNvPr id="307279" name="Freeform 79"/>
          <p:cNvSpPr>
            <a:spLocks/>
          </p:cNvSpPr>
          <p:nvPr/>
        </p:nvSpPr>
        <p:spPr bwMode="auto">
          <a:xfrm>
            <a:off x="4735513" y="2784475"/>
            <a:ext cx="565150" cy="158750"/>
          </a:xfrm>
          <a:custGeom>
            <a:avLst/>
            <a:gdLst>
              <a:gd name="T0" fmla="*/ 356 w 356"/>
              <a:gd name="T1" fmla="*/ 0 h 100"/>
              <a:gd name="T2" fmla="*/ 325 w 356"/>
              <a:gd name="T3" fmla="*/ 7 h 100"/>
              <a:gd name="T4" fmla="*/ 256 w 356"/>
              <a:gd name="T5" fmla="*/ 23 h 100"/>
              <a:gd name="T6" fmla="*/ 201 w 356"/>
              <a:gd name="T7" fmla="*/ 31 h 100"/>
              <a:gd name="T8" fmla="*/ 147 w 356"/>
              <a:gd name="T9" fmla="*/ 46 h 100"/>
              <a:gd name="T10" fmla="*/ 124 w 356"/>
              <a:gd name="T11" fmla="*/ 46 h 100"/>
              <a:gd name="T12" fmla="*/ 100 w 356"/>
              <a:gd name="T13" fmla="*/ 46 h 100"/>
              <a:gd name="T14" fmla="*/ 62 w 356"/>
              <a:gd name="T15" fmla="*/ 54 h 100"/>
              <a:gd name="T16" fmla="*/ 31 w 356"/>
              <a:gd name="T17" fmla="*/ 69 h 100"/>
              <a:gd name="T18" fmla="*/ 7 w 356"/>
              <a:gd name="T19" fmla="*/ 93 h 100"/>
              <a:gd name="T20" fmla="*/ 0 w 356"/>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100">
                <a:moveTo>
                  <a:pt x="356" y="0"/>
                </a:moveTo>
                <a:lnTo>
                  <a:pt x="325" y="7"/>
                </a:lnTo>
                <a:lnTo>
                  <a:pt x="256" y="23"/>
                </a:lnTo>
                <a:lnTo>
                  <a:pt x="201" y="31"/>
                </a:lnTo>
                <a:lnTo>
                  <a:pt x="147" y="46"/>
                </a:lnTo>
                <a:lnTo>
                  <a:pt x="124" y="46"/>
                </a:lnTo>
                <a:lnTo>
                  <a:pt x="100" y="46"/>
                </a:lnTo>
                <a:lnTo>
                  <a:pt x="62" y="54"/>
                </a:lnTo>
                <a:lnTo>
                  <a:pt x="31" y="69"/>
                </a:lnTo>
                <a:lnTo>
                  <a:pt x="7" y="93"/>
                </a:lnTo>
                <a:lnTo>
                  <a:pt x="0" y="100"/>
                </a:lnTo>
              </a:path>
            </a:pathLst>
          </a:custGeom>
          <a:noFill/>
          <a:ln w="30163">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chemeClr val="bg1"/>
              </a:solidFill>
              <a:latin typeface="+mn-lt"/>
            </a:endParaRPr>
          </a:p>
        </p:txBody>
      </p:sp>
      <p:sp>
        <p:nvSpPr>
          <p:cNvPr id="307280" name="Freeform 80"/>
          <p:cNvSpPr>
            <a:spLocks/>
          </p:cNvSpPr>
          <p:nvPr/>
        </p:nvSpPr>
        <p:spPr bwMode="auto">
          <a:xfrm>
            <a:off x="3479800" y="2820988"/>
            <a:ext cx="922338" cy="269875"/>
          </a:xfrm>
          <a:custGeom>
            <a:avLst/>
            <a:gdLst>
              <a:gd name="T0" fmla="*/ 0 w 581"/>
              <a:gd name="T1" fmla="*/ 0 h 170"/>
              <a:gd name="T2" fmla="*/ 318 w 581"/>
              <a:gd name="T3" fmla="*/ 8 h 170"/>
              <a:gd name="T4" fmla="*/ 519 w 581"/>
              <a:gd name="T5" fmla="*/ 108 h 170"/>
              <a:gd name="T6" fmla="*/ 581 w 581"/>
              <a:gd name="T7" fmla="*/ 170 h 170"/>
            </a:gdLst>
            <a:ahLst/>
            <a:cxnLst>
              <a:cxn ang="0">
                <a:pos x="T0" y="T1"/>
              </a:cxn>
              <a:cxn ang="0">
                <a:pos x="T2" y="T3"/>
              </a:cxn>
              <a:cxn ang="0">
                <a:pos x="T4" y="T5"/>
              </a:cxn>
              <a:cxn ang="0">
                <a:pos x="T6" y="T7"/>
              </a:cxn>
            </a:cxnLst>
            <a:rect l="0" t="0" r="r" b="b"/>
            <a:pathLst>
              <a:path w="581" h="170">
                <a:moveTo>
                  <a:pt x="0" y="0"/>
                </a:moveTo>
                <a:lnTo>
                  <a:pt x="318" y="8"/>
                </a:lnTo>
                <a:lnTo>
                  <a:pt x="519" y="108"/>
                </a:lnTo>
                <a:lnTo>
                  <a:pt x="581" y="170"/>
                </a:lnTo>
              </a:path>
            </a:pathLst>
          </a:custGeom>
          <a:noFill/>
          <a:ln w="30163">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solidFill>
                <a:schemeClr val="bg1"/>
              </a:solidFill>
              <a:latin typeface="+mn-lt"/>
            </a:endParaRPr>
          </a:p>
        </p:txBody>
      </p:sp>
      <p:sp>
        <p:nvSpPr>
          <p:cNvPr id="307282" name="Text Box 82"/>
          <p:cNvSpPr txBox="1">
            <a:spLocks noChangeArrowheads="1"/>
          </p:cNvSpPr>
          <p:nvPr/>
        </p:nvSpPr>
        <p:spPr bwMode="auto">
          <a:xfrm>
            <a:off x="228600" y="4038600"/>
            <a:ext cx="14061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b="1" dirty="0">
                <a:solidFill>
                  <a:schemeClr val="bg1"/>
                </a:solidFill>
                <a:latin typeface="+mn-lt"/>
              </a:rPr>
              <a:t>Normal </a:t>
            </a:r>
            <a:r>
              <a:rPr lang="en-US" sz="1600" b="1" dirty="0" smtClean="0">
                <a:solidFill>
                  <a:schemeClr val="bg1"/>
                </a:solidFill>
                <a:latin typeface="+mn-lt"/>
              </a:rPr>
              <a:t>cells</a:t>
            </a:r>
            <a:endParaRPr lang="en-US" sz="1600" b="1" dirty="0">
              <a:solidFill>
                <a:schemeClr val="bg1"/>
              </a:solidFill>
              <a:latin typeface="+mn-lt"/>
            </a:endParaRPr>
          </a:p>
        </p:txBody>
      </p:sp>
      <p:sp>
        <p:nvSpPr>
          <p:cNvPr id="307283" name="Text Box 83"/>
          <p:cNvSpPr txBox="1">
            <a:spLocks noChangeArrowheads="1"/>
          </p:cNvSpPr>
          <p:nvPr/>
        </p:nvSpPr>
        <p:spPr bwMode="auto">
          <a:xfrm>
            <a:off x="1550988" y="1431925"/>
            <a:ext cx="582781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2800" b="1" dirty="0">
                <a:solidFill>
                  <a:schemeClr val="bg1"/>
                </a:solidFill>
                <a:latin typeface="+mn-lt"/>
              </a:rPr>
              <a:t>Papillary </a:t>
            </a:r>
            <a:r>
              <a:rPr lang="en-US" sz="2800" b="1" dirty="0" smtClean="0">
                <a:solidFill>
                  <a:schemeClr val="bg1"/>
                </a:solidFill>
                <a:latin typeface="+mn-lt"/>
              </a:rPr>
              <a:t>serous ovarian tumors</a:t>
            </a:r>
            <a:endParaRPr lang="en-US" sz="2800" b="1" dirty="0">
              <a:solidFill>
                <a:schemeClr val="bg1"/>
              </a:solidFill>
              <a:latin typeface="+mn-lt"/>
            </a:endParaRPr>
          </a:p>
        </p:txBody>
      </p:sp>
      <p:sp>
        <p:nvSpPr>
          <p:cNvPr id="307284" name="Rectangle 84"/>
          <p:cNvSpPr>
            <a:spLocks noChangeArrowheads="1"/>
          </p:cNvSpPr>
          <p:nvPr/>
        </p:nvSpPr>
        <p:spPr bwMode="auto">
          <a:xfrm>
            <a:off x="4683125" y="19510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sz="1800" b="1">
              <a:solidFill>
                <a:schemeClr val="bg1"/>
              </a:solidFill>
              <a:latin typeface="+mn-lt"/>
            </a:endParaRPr>
          </a:p>
        </p:txBody>
      </p:sp>
      <p:sp>
        <p:nvSpPr>
          <p:cNvPr id="307285" name="Line 85"/>
          <p:cNvSpPr>
            <a:spLocks noChangeShapeType="1"/>
          </p:cNvSpPr>
          <p:nvPr/>
        </p:nvSpPr>
        <p:spPr bwMode="auto">
          <a:xfrm rot="1802976" flipV="1">
            <a:off x="1657350" y="4079875"/>
            <a:ext cx="1462088" cy="11113"/>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b="1">
              <a:solidFill>
                <a:schemeClr val="bg1"/>
              </a:solidFill>
              <a:latin typeface="+mn-lt"/>
            </a:endParaRPr>
          </a:p>
        </p:txBody>
      </p:sp>
      <p:sp>
        <p:nvSpPr>
          <p:cNvPr id="307286" name="Text Box 86"/>
          <p:cNvSpPr txBox="1">
            <a:spLocks noChangeArrowheads="1"/>
          </p:cNvSpPr>
          <p:nvPr/>
        </p:nvSpPr>
        <p:spPr bwMode="auto">
          <a:xfrm>
            <a:off x="5638800" y="4267200"/>
            <a:ext cx="307648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3200" b="1" dirty="0" smtClean="0">
                <a:solidFill>
                  <a:schemeClr val="bg1"/>
                </a:solidFill>
                <a:latin typeface="+mn-lt"/>
              </a:rPr>
              <a:t>LMP/low grade</a:t>
            </a:r>
            <a:endParaRPr lang="en-US" sz="3200" b="1" dirty="0">
              <a:solidFill>
                <a:schemeClr val="bg1"/>
              </a:solidFill>
              <a:latin typeface="+mn-lt"/>
            </a:endParaRPr>
          </a:p>
        </p:txBody>
      </p:sp>
      <p:sp>
        <p:nvSpPr>
          <p:cNvPr id="307287" name="Text Box 87"/>
          <p:cNvSpPr txBox="1">
            <a:spLocks noChangeArrowheads="1"/>
          </p:cNvSpPr>
          <p:nvPr/>
        </p:nvSpPr>
        <p:spPr bwMode="auto">
          <a:xfrm>
            <a:off x="5638800" y="2389188"/>
            <a:ext cx="23246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3200" b="1" dirty="0">
                <a:solidFill>
                  <a:schemeClr val="bg1"/>
                </a:solidFill>
                <a:latin typeface="+mn-lt"/>
              </a:rPr>
              <a:t>High </a:t>
            </a:r>
            <a:r>
              <a:rPr lang="en-US" sz="3200" b="1" dirty="0" smtClean="0">
                <a:solidFill>
                  <a:schemeClr val="bg1"/>
                </a:solidFill>
                <a:latin typeface="+mn-lt"/>
              </a:rPr>
              <a:t>grade</a:t>
            </a:r>
            <a:endParaRPr lang="en-US" sz="3200" b="1" dirty="0">
              <a:solidFill>
                <a:schemeClr val="bg1"/>
              </a:solidFill>
              <a:latin typeface="+mn-lt"/>
            </a:endParaRPr>
          </a:p>
        </p:txBody>
      </p:sp>
      <p:sp>
        <p:nvSpPr>
          <p:cNvPr id="307288" name="Line 88"/>
          <p:cNvSpPr>
            <a:spLocks noChangeShapeType="1"/>
          </p:cNvSpPr>
          <p:nvPr/>
        </p:nvSpPr>
        <p:spPr bwMode="auto">
          <a:xfrm rot="-1857540">
            <a:off x="1674813" y="3092450"/>
            <a:ext cx="14478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b="1">
              <a:solidFill>
                <a:schemeClr val="bg1"/>
              </a:solidFill>
              <a:latin typeface="+mn-lt"/>
            </a:endParaRPr>
          </a:p>
        </p:txBody>
      </p:sp>
      <p:sp>
        <p:nvSpPr>
          <p:cNvPr id="307289" name="Text Box 89"/>
          <p:cNvSpPr txBox="1">
            <a:spLocks noChangeArrowheads="1"/>
          </p:cNvSpPr>
          <p:nvPr/>
        </p:nvSpPr>
        <p:spPr bwMode="auto">
          <a:xfrm>
            <a:off x="2719388" y="3019425"/>
            <a:ext cx="8354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chemeClr val="bg1"/>
                </a:solidFill>
                <a:latin typeface="+mn-lt"/>
              </a:rPr>
              <a:t>P53-</a:t>
            </a:r>
          </a:p>
        </p:txBody>
      </p:sp>
      <p:sp>
        <p:nvSpPr>
          <p:cNvPr id="307290" name="Text Box 90"/>
          <p:cNvSpPr txBox="1">
            <a:spLocks noChangeArrowheads="1"/>
          </p:cNvSpPr>
          <p:nvPr/>
        </p:nvSpPr>
        <p:spPr bwMode="auto">
          <a:xfrm>
            <a:off x="2698750" y="3733800"/>
            <a:ext cx="91242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b="1">
                <a:solidFill>
                  <a:schemeClr val="bg1"/>
                </a:solidFill>
                <a:latin typeface="+mn-lt"/>
              </a:rPr>
              <a:t>P53+</a:t>
            </a:r>
          </a:p>
        </p:txBody>
      </p:sp>
      <p:sp>
        <p:nvSpPr>
          <p:cNvPr id="307291" name="Text Box 91"/>
          <p:cNvSpPr txBox="1">
            <a:spLocks noChangeArrowheads="1"/>
          </p:cNvSpPr>
          <p:nvPr/>
        </p:nvSpPr>
        <p:spPr bwMode="auto">
          <a:xfrm>
            <a:off x="3810000" y="5181600"/>
            <a:ext cx="1929887"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b="1" dirty="0" smtClean="0">
                <a:solidFill>
                  <a:schemeClr val="bg1"/>
                </a:solidFill>
                <a:latin typeface="+mn-lt"/>
              </a:rPr>
              <a:t>B-RAF, RAS</a:t>
            </a:r>
            <a:endParaRPr lang="en-US" b="1" dirty="0">
              <a:solidFill>
                <a:schemeClr val="bg1"/>
              </a:solidFill>
              <a:latin typeface="+mn-lt"/>
            </a:endParaRPr>
          </a:p>
        </p:txBody>
      </p:sp>
      <p:sp>
        <p:nvSpPr>
          <p:cNvPr id="307292" name="Text Box 92"/>
          <p:cNvSpPr txBox="1">
            <a:spLocks noChangeArrowheads="1"/>
          </p:cNvSpPr>
          <p:nvPr/>
        </p:nvSpPr>
        <p:spPr bwMode="auto">
          <a:xfrm>
            <a:off x="349520" y="6420896"/>
            <a:ext cx="772768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fr-FR" sz="1200" b="1" dirty="0" err="1">
                <a:solidFill>
                  <a:schemeClr val="bg1"/>
                </a:solidFill>
                <a:latin typeface="+mn-lt"/>
              </a:rPr>
              <a:t>Bonome</a:t>
            </a:r>
            <a:r>
              <a:rPr lang="fr-FR" sz="1200" b="1" dirty="0">
                <a:solidFill>
                  <a:schemeClr val="bg1"/>
                </a:solidFill>
                <a:latin typeface="+mn-lt"/>
              </a:rPr>
              <a:t> T, et al. </a:t>
            </a:r>
            <a:r>
              <a:rPr lang="fr-FR" sz="1200" b="1" i="1" dirty="0">
                <a:solidFill>
                  <a:schemeClr val="bg1"/>
                </a:solidFill>
                <a:latin typeface="+mn-lt"/>
              </a:rPr>
              <a:t>Cancer </a:t>
            </a:r>
            <a:r>
              <a:rPr lang="fr-FR" sz="1200" b="1" i="1" dirty="0" err="1">
                <a:solidFill>
                  <a:schemeClr val="bg1"/>
                </a:solidFill>
                <a:latin typeface="+mn-lt"/>
              </a:rPr>
              <a:t>Res</a:t>
            </a:r>
            <a:r>
              <a:rPr lang="fr-FR" sz="1200" b="1" i="1" dirty="0">
                <a:solidFill>
                  <a:schemeClr val="bg1"/>
                </a:solidFill>
                <a:latin typeface="+mn-lt"/>
              </a:rPr>
              <a:t>. </a:t>
            </a:r>
            <a:r>
              <a:rPr lang="fr-FR" sz="1200" b="1" dirty="0">
                <a:solidFill>
                  <a:schemeClr val="bg1"/>
                </a:solidFill>
                <a:latin typeface="+mn-lt"/>
              </a:rPr>
              <a:t>2005;65(22):10602-10612.</a:t>
            </a:r>
            <a:endParaRPr lang="en-US" sz="1200" b="1" dirty="0">
              <a:solidFill>
                <a:schemeClr val="bg1"/>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2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8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28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729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307291"/>
                                        </p:tgtEl>
                                        <p:attrNameLst>
                                          <p:attrName>style.visibility</p:attrName>
                                        </p:attrNameLst>
                                      </p:cBhvr>
                                      <p:to>
                                        <p:strVal val="visible"/>
                                      </p:to>
                                    </p:set>
                                    <p:anim calcmode="lin" valueType="num">
                                      <p:cBhvr>
                                        <p:cTn id="23" dur="500" fill="hold"/>
                                        <p:tgtEl>
                                          <p:spTgt spid="307291"/>
                                        </p:tgtEl>
                                        <p:attrNameLst>
                                          <p:attrName>ppt_w</p:attrName>
                                        </p:attrNameLst>
                                      </p:cBhvr>
                                      <p:tavLst>
                                        <p:tav tm="0">
                                          <p:val>
                                            <p:fltVal val="0"/>
                                          </p:val>
                                        </p:tav>
                                        <p:tav tm="100000">
                                          <p:val>
                                            <p:strVal val="#ppt_w"/>
                                          </p:val>
                                        </p:tav>
                                      </p:tavLst>
                                    </p:anim>
                                    <p:anim calcmode="lin" valueType="num">
                                      <p:cBhvr>
                                        <p:cTn id="24" dur="500" fill="hold"/>
                                        <p:tgtEl>
                                          <p:spTgt spid="30729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85" grpId="0" animBg="1"/>
      <p:bldP spid="307288" grpId="0" animBg="1"/>
      <p:bldP spid="307289" grpId="0" autoUpdateAnimBg="0"/>
      <p:bldP spid="307290" grpId="0" autoUpdateAnimBg="0"/>
      <p:bldP spid="30729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360904" y="6243371"/>
            <a:ext cx="7010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sz="1200" b="1" u="sng" dirty="0">
              <a:solidFill>
                <a:schemeClr val="bg1"/>
              </a:solidFill>
              <a:hlinkClick r:id="rId3"/>
            </a:endParaRPr>
          </a:p>
          <a:p>
            <a:r>
              <a:rPr lang="fr-FR" sz="1200" b="1" dirty="0" err="1">
                <a:solidFill>
                  <a:schemeClr val="bg1"/>
                </a:solidFill>
              </a:rPr>
              <a:t>Farley</a:t>
            </a:r>
            <a:r>
              <a:rPr lang="fr-FR" sz="1200" b="1" dirty="0">
                <a:solidFill>
                  <a:schemeClr val="bg1"/>
                </a:solidFill>
              </a:rPr>
              <a:t> J, et al. </a:t>
            </a:r>
            <a:r>
              <a:rPr lang="fr-FR" sz="1200" b="1" i="1" dirty="0">
                <a:solidFill>
                  <a:schemeClr val="bg1"/>
                </a:solidFill>
              </a:rPr>
              <a:t>Lancet </a:t>
            </a:r>
            <a:r>
              <a:rPr lang="fr-FR" sz="1200" b="1" i="1" dirty="0" err="1">
                <a:solidFill>
                  <a:schemeClr val="bg1"/>
                </a:solidFill>
              </a:rPr>
              <a:t>Oncol</a:t>
            </a:r>
            <a:r>
              <a:rPr lang="fr-FR" sz="1200" b="1" dirty="0">
                <a:solidFill>
                  <a:schemeClr val="bg1"/>
                </a:solidFill>
              </a:rPr>
              <a:t>. 2013;14(2):134-140. </a:t>
            </a:r>
            <a:endParaRPr lang="en-US" sz="1200" b="1" dirty="0">
              <a:solidFill>
                <a:schemeClr val="bg1"/>
              </a:solidFill>
            </a:endParaRPr>
          </a:p>
        </p:txBody>
      </p:sp>
      <p:sp>
        <p:nvSpPr>
          <p:cNvPr id="6" name="Rectangle 4"/>
          <p:cNvSpPr txBox="1">
            <a:spLocks noChangeArrowheads="1"/>
          </p:cNvSpPr>
          <p:nvPr/>
        </p:nvSpPr>
        <p:spPr>
          <a:xfrm>
            <a:off x="0" y="1447800"/>
            <a:ext cx="9144000" cy="1143000"/>
          </a:xfrm>
          <a:prstGeom prst="rect">
            <a:avLst/>
          </a:prstGeom>
          <a:noFill/>
        </p:spPr>
        <p:txBody>
          <a:bodyPr lIns="73025" tIns="38100" rIns="73025" bIns="38100"/>
          <a:lstStyle>
            <a:lvl1pPr defTabSz="730250" eaLnBrk="0" hangingPunct="0">
              <a:defRPr>
                <a:solidFill>
                  <a:schemeClr val="tx1"/>
                </a:solidFill>
                <a:latin typeface="Arial" charset="0"/>
                <a:ea typeface="ＭＳ Ｐゴシック" charset="0"/>
              </a:defRPr>
            </a:lvl1pPr>
            <a:lvl2pPr marL="742950" indent="-285750" defTabSz="730250" eaLnBrk="0" hangingPunct="0">
              <a:defRPr>
                <a:solidFill>
                  <a:schemeClr val="tx1"/>
                </a:solidFill>
                <a:latin typeface="Arial" charset="0"/>
                <a:ea typeface="ＭＳ Ｐゴシック" charset="0"/>
              </a:defRPr>
            </a:lvl2pPr>
            <a:lvl3pPr marL="1143000" indent="-228600" defTabSz="730250" eaLnBrk="0" hangingPunct="0">
              <a:defRPr>
                <a:solidFill>
                  <a:schemeClr val="tx1"/>
                </a:solidFill>
                <a:latin typeface="Arial" charset="0"/>
                <a:ea typeface="ＭＳ Ｐゴシック" charset="0"/>
              </a:defRPr>
            </a:lvl3pPr>
            <a:lvl4pPr marL="1600200" indent="-228600" defTabSz="730250" eaLnBrk="0" hangingPunct="0">
              <a:defRPr>
                <a:solidFill>
                  <a:schemeClr val="tx1"/>
                </a:solidFill>
                <a:latin typeface="Arial" charset="0"/>
                <a:ea typeface="ＭＳ Ｐゴシック" charset="0"/>
              </a:defRPr>
            </a:lvl4pPr>
            <a:lvl5pPr marL="2057400" indent="-228600" defTabSz="730250" eaLnBrk="0" hangingPunct="0">
              <a:defRPr>
                <a:solidFill>
                  <a:schemeClr val="tx1"/>
                </a:solidFill>
                <a:latin typeface="Arial" charset="0"/>
                <a:ea typeface="ＭＳ Ｐゴシック" charset="0"/>
              </a:defRPr>
            </a:lvl5pPr>
            <a:lvl6pPr marL="2514600" indent="-228600" algn="ctr" defTabSz="730250" eaLnBrk="0" fontAlgn="base" hangingPunct="0">
              <a:spcBef>
                <a:spcPct val="0"/>
              </a:spcBef>
              <a:spcAft>
                <a:spcPct val="0"/>
              </a:spcAft>
              <a:defRPr>
                <a:solidFill>
                  <a:schemeClr val="tx1"/>
                </a:solidFill>
                <a:latin typeface="Arial" charset="0"/>
                <a:ea typeface="ＭＳ Ｐゴシック" charset="0"/>
              </a:defRPr>
            </a:lvl6pPr>
            <a:lvl7pPr marL="2971800" indent="-228600" algn="ctr" defTabSz="730250" eaLnBrk="0" fontAlgn="base" hangingPunct="0">
              <a:spcBef>
                <a:spcPct val="0"/>
              </a:spcBef>
              <a:spcAft>
                <a:spcPct val="0"/>
              </a:spcAft>
              <a:defRPr>
                <a:solidFill>
                  <a:schemeClr val="tx1"/>
                </a:solidFill>
                <a:latin typeface="Arial" charset="0"/>
                <a:ea typeface="ＭＳ Ｐゴシック" charset="0"/>
              </a:defRPr>
            </a:lvl7pPr>
            <a:lvl8pPr marL="3429000" indent="-228600" algn="ctr" defTabSz="730250" eaLnBrk="0" fontAlgn="base" hangingPunct="0">
              <a:spcBef>
                <a:spcPct val="0"/>
              </a:spcBef>
              <a:spcAft>
                <a:spcPct val="0"/>
              </a:spcAft>
              <a:defRPr>
                <a:solidFill>
                  <a:schemeClr val="tx1"/>
                </a:solidFill>
                <a:latin typeface="Arial" charset="0"/>
                <a:ea typeface="ＭＳ Ｐゴシック" charset="0"/>
              </a:defRPr>
            </a:lvl8pPr>
            <a:lvl9pPr marL="3886200" indent="-228600" algn="ctr" defTabSz="73025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endParaRPr lang="en-US" sz="3000" b="1" i="1">
              <a:solidFill>
                <a:srgbClr val="A3DBE1"/>
              </a:solidFill>
            </a:endParaRPr>
          </a:p>
        </p:txBody>
      </p:sp>
      <p:sp>
        <p:nvSpPr>
          <p:cNvPr id="2" name="Title 1"/>
          <p:cNvSpPr>
            <a:spLocks noGrp="1"/>
          </p:cNvSpPr>
          <p:nvPr>
            <p:ph type="ctrTitle"/>
          </p:nvPr>
        </p:nvSpPr>
        <p:spPr>
          <a:xfrm>
            <a:off x="609600" y="2187575"/>
            <a:ext cx="7772400" cy="1470025"/>
          </a:xfrm>
        </p:spPr>
        <p:txBody>
          <a:bodyPr/>
          <a:lstStyle/>
          <a:p>
            <a:r>
              <a:rPr lang="en-US" sz="2800" b="1" dirty="0"/>
              <a:t>A </a:t>
            </a:r>
            <a:r>
              <a:rPr lang="en-US" sz="2800" b="1" dirty="0" smtClean="0"/>
              <a:t>Phase II Trial </a:t>
            </a:r>
            <a:r>
              <a:rPr lang="en-US" sz="2800" dirty="0" smtClean="0"/>
              <a:t>o</a:t>
            </a:r>
            <a:r>
              <a:rPr lang="en-US" sz="2800" b="1" dirty="0" smtClean="0"/>
              <a:t>f AZD6244 in Women </a:t>
            </a:r>
            <a:br>
              <a:rPr lang="en-US" sz="2800" b="1" dirty="0" smtClean="0"/>
            </a:br>
            <a:r>
              <a:rPr lang="en-US" sz="2800" b="1" dirty="0" smtClean="0"/>
              <a:t>With Recurrent Low-Grade Serous Carcinoma of the Ovary or Peritoneum: </a:t>
            </a:r>
            <a:br>
              <a:rPr lang="en-US" sz="2800" b="1" dirty="0" smtClean="0"/>
            </a:br>
            <a:r>
              <a:rPr lang="en-US" sz="2800" b="1" dirty="0" smtClean="0"/>
              <a:t>A Gynecologic Oncology Group Study</a:t>
            </a:r>
            <a:br>
              <a:rPr lang="en-US" sz="2800" b="1" dirty="0" smtClean="0"/>
            </a:br>
            <a:endParaRPr lang="en-US" sz="2800" dirty="0"/>
          </a:p>
        </p:txBody>
      </p:sp>
    </p:spTree>
    <p:extLst>
      <p:ext uri="{BB962C8B-B14F-4D97-AF65-F5344CB8AC3E}">
        <p14:creationId xmlns:p14="http://schemas.microsoft.com/office/powerpoint/2010/main" val="1154941424"/>
      </p:ext>
    </p:extLst>
  </p:cSld>
  <p:clrMapOvr>
    <a:masterClrMapping/>
  </p:clrMapOvr>
  <p:transition spd="slow"/>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4|13.4|4.4|16"/>
</p:tagLst>
</file>

<file path=ppt/tags/tag2.xml><?xml version="1.0" encoding="utf-8"?>
<p:tagLst xmlns:a="http://schemas.openxmlformats.org/drawingml/2006/main" xmlns:r="http://schemas.openxmlformats.org/officeDocument/2006/relationships" xmlns:p="http://schemas.openxmlformats.org/presentationml/2006/main">
  <p:tag name="TIMING" val="|18.4|13.4|4.4|16"/>
</p:tagLst>
</file>

<file path=ppt/tags/tag3.xml><?xml version="1.0" encoding="utf-8"?>
<p:tagLst xmlns:a="http://schemas.openxmlformats.org/drawingml/2006/main" xmlns:r="http://schemas.openxmlformats.org/officeDocument/2006/relationships" xmlns:p="http://schemas.openxmlformats.org/presentationml/2006/main">
  <p:tag name="TIMING" val="|10.9|18.3|34.8|71.7|84.2|17.5"/>
</p:tagLst>
</file>

<file path=ppt/tags/tag4.xml><?xml version="1.0" encoding="utf-8"?>
<p:tagLst xmlns:a="http://schemas.openxmlformats.org/drawingml/2006/main" xmlns:r="http://schemas.openxmlformats.org/officeDocument/2006/relationships" xmlns:p="http://schemas.openxmlformats.org/presentationml/2006/main">
  <p:tag name="TIMING" val="|35.7"/>
</p:tagLst>
</file>

<file path=ppt/theme/theme1.xml><?xml version="1.0" encoding="utf-8"?>
<a:theme xmlns:a="http://schemas.openxmlformats.org/drawingml/2006/main" name="Blank Presentation">
  <a:themeElements>
    <a:clrScheme name="">
      <a:dk1>
        <a:srgbClr val="000000"/>
      </a:dk1>
      <a:lt1>
        <a:srgbClr val="FFFFFF"/>
      </a:lt1>
      <a:dk2>
        <a:srgbClr val="FBEC05"/>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17665</TotalTime>
  <Words>4549</Words>
  <Application>Microsoft Office PowerPoint</Application>
  <PresentationFormat>On-screen Show (4:3)</PresentationFormat>
  <Paragraphs>649</Paragraphs>
  <Slides>59</Slides>
  <Notes>29</Notes>
  <HiddenSlides>0</HiddenSlides>
  <MMClips>0</MMClips>
  <ScaleCrop>false</ScaleCrop>
  <HeadingPairs>
    <vt:vector size="6" baseType="variant">
      <vt:variant>
        <vt:lpstr>Theme</vt:lpstr>
      </vt:variant>
      <vt:variant>
        <vt:i4>2</vt:i4>
      </vt:variant>
      <vt:variant>
        <vt:lpstr>Embedded OLE Servers</vt:lpstr>
      </vt:variant>
      <vt:variant>
        <vt:i4>2</vt:i4>
      </vt:variant>
      <vt:variant>
        <vt:lpstr>Slide Titles</vt:lpstr>
      </vt:variant>
      <vt:variant>
        <vt:i4>59</vt:i4>
      </vt:variant>
    </vt:vector>
  </HeadingPairs>
  <TitlesOfParts>
    <vt:vector size="63" baseType="lpstr">
      <vt:lpstr>Blank Presentation</vt:lpstr>
      <vt:lpstr>Custom Design</vt:lpstr>
      <vt:lpstr>Image</vt:lpstr>
      <vt:lpstr>Document</vt:lpstr>
      <vt:lpstr>PowerPoint Presentation</vt:lpstr>
      <vt:lpstr>Ovarian Cancer The Clinical Problem</vt:lpstr>
      <vt:lpstr>Impact of Molecular Analysis</vt:lpstr>
      <vt:lpstr>Ovarian Cancers</vt:lpstr>
      <vt:lpstr>PowerPoint Presentation</vt:lpstr>
      <vt:lpstr>Clear Cell Specific Trials</vt:lpstr>
      <vt:lpstr>PowerPoint Presentation</vt:lpstr>
      <vt:lpstr>Ovarian Cancer</vt:lpstr>
      <vt:lpstr>A Phase II Trial of AZD6244 in Women  With Recurrent Low-Grade Serous Carcinoma of the Ovary or Peritoneum:  A Gynecologic Oncology Group Study </vt:lpstr>
      <vt:lpstr>MAPK Pathway Inhibition Is Effective  for Low Grade Tumors</vt:lpstr>
      <vt:lpstr>pERK Correlates Better With Response</vt:lpstr>
      <vt:lpstr>PowerPoint Presentation</vt:lpstr>
      <vt:lpstr>The Cancer Genome Atlas (TCGA) Overview</vt:lpstr>
      <vt:lpstr>PowerPoint Presentation</vt:lpstr>
      <vt:lpstr>In a Tumor With Genomic Instability Can We Identify Prognostic or Predictive Signatures?</vt:lpstr>
      <vt:lpstr>Prognostic Gene Signatures  of Ovarian Cancer</vt:lpstr>
      <vt:lpstr>Prognostic Gene Signatures  of Ovarian Cancer</vt:lpstr>
      <vt:lpstr>Meta-Analysis Overview</vt:lpstr>
      <vt:lpstr>Assessment of Prognostic Signatures</vt:lpstr>
      <vt:lpstr>Assessment of Prognostic Signatures</vt:lpstr>
      <vt:lpstr>Assessment of Prognostic Models</vt:lpstr>
      <vt:lpstr>Application of Large Database for the Generation of Clinically Relevant Signatures</vt:lpstr>
      <vt:lpstr>PowerPoint Presentation</vt:lpstr>
      <vt:lpstr>PowerPoint Presentation</vt:lpstr>
      <vt:lpstr>PowerPoint Presentation</vt:lpstr>
      <vt:lpstr>Survival Signatures Still Not Clinically Relevant</vt:lpstr>
      <vt:lpstr>PowerPoint Presentation</vt:lpstr>
      <vt:lpstr>PowerPoint Presentation</vt:lpstr>
      <vt:lpstr>Methods</vt:lpstr>
      <vt:lpstr>PowerPoint Presentation</vt:lpstr>
      <vt:lpstr>PowerPoint Presentation</vt:lpstr>
      <vt:lpstr>PowerPoint Presentation</vt:lpstr>
      <vt:lpstr>PowerPoint Presentation</vt:lpstr>
      <vt:lpstr>PowerPoint Presentation</vt:lpstr>
      <vt:lpstr>Application of the 63-gene Immune Signature  to the ICON7 Translational Specimens</vt:lpstr>
      <vt:lpstr>PowerPoint Presentation</vt:lpstr>
      <vt:lpstr>PowerPoint Presentation</vt:lpstr>
      <vt:lpstr>PowerPoint Presentation</vt:lpstr>
      <vt:lpstr>Establishment of Debulking Signature</vt:lpstr>
      <vt:lpstr>PowerPoint Presentation</vt:lpstr>
      <vt:lpstr>PowerPoint Presentation</vt:lpstr>
      <vt:lpstr>PowerPoint Presentation</vt:lpstr>
      <vt:lpstr>Genomic Instability/HRD</vt:lpstr>
      <vt:lpstr>Background: GOG 218 and GOG 262</vt:lpstr>
      <vt:lpstr>Summary of Mutation-Carriers:  GOG 218 and GOG 262</vt:lpstr>
      <vt:lpstr>There Is More to DNA-Repair Than BRCA1/2</vt:lpstr>
      <vt:lpstr>Summary of Cancer-Associated Mutations:  GOG 218 and GOG 262</vt:lpstr>
      <vt:lpstr>Mutation Status by Histology</vt:lpstr>
      <vt:lpstr>PowerPoint Presentation</vt:lpstr>
      <vt:lpstr>PowerPoint Presentation</vt:lpstr>
      <vt:lpstr>Genomic Instability/HRD</vt:lpstr>
      <vt:lpstr>Diagnostic Development: Cutoff Defined for  BRCA-Like Signature, Being Tested and Refined</vt:lpstr>
      <vt:lpstr>ARIEL2 Goal: Assess Rucaparib Sensitivity in Prospectively Defined Molecular Subgroups</vt:lpstr>
      <vt:lpstr>The Majority of BRCAwt Patient Tumors Exhibit BRCA-Like Signature</vt:lpstr>
      <vt:lpstr>Greatest Rucaparib Activity Observed in BRCAmut Patients…</vt:lpstr>
      <vt:lpstr>…and Differential Rucaparib Activity Seen in Patients With/Without BRCA-Like Signature</vt:lpstr>
      <vt:lpstr>Genomic Assays</vt:lpstr>
      <vt:lpstr>Conclusions</vt:lpstr>
      <vt:lpstr>PowerPoint Presentation</vt:lpstr>
    </vt:vector>
  </TitlesOfParts>
  <Company>NCI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NCI NIH</dc:creator>
  <cp:lastModifiedBy>Amy Furedy, RN, OCN</cp:lastModifiedBy>
  <cp:revision>412</cp:revision>
  <dcterms:created xsi:type="dcterms:W3CDTF">2010-12-28T15:31:32Z</dcterms:created>
  <dcterms:modified xsi:type="dcterms:W3CDTF">2015-02-17T20:19:32Z</dcterms:modified>
</cp:coreProperties>
</file>